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29"/>
  </p:notesMasterIdLst>
  <p:sldIdLst>
    <p:sldId id="539" r:id="rId2"/>
    <p:sldId id="540" r:id="rId3"/>
    <p:sldId id="256" r:id="rId4"/>
    <p:sldId id="315" r:id="rId5"/>
    <p:sldId id="316" r:id="rId6"/>
    <p:sldId id="317" r:id="rId7"/>
    <p:sldId id="318" r:id="rId8"/>
    <p:sldId id="319" r:id="rId9"/>
    <p:sldId id="323" r:id="rId10"/>
    <p:sldId id="324" r:id="rId11"/>
    <p:sldId id="374" r:id="rId12"/>
    <p:sldId id="376" r:id="rId13"/>
    <p:sldId id="360" r:id="rId14"/>
    <p:sldId id="361" r:id="rId15"/>
    <p:sldId id="362" r:id="rId16"/>
    <p:sldId id="363" r:id="rId17"/>
    <p:sldId id="365" r:id="rId18"/>
    <p:sldId id="364" r:id="rId19"/>
    <p:sldId id="366" r:id="rId20"/>
    <p:sldId id="368" r:id="rId21"/>
    <p:sldId id="369" r:id="rId22"/>
    <p:sldId id="370" r:id="rId23"/>
    <p:sldId id="371" r:id="rId24"/>
    <p:sldId id="378" r:id="rId25"/>
    <p:sldId id="379" r:id="rId26"/>
    <p:sldId id="380" r:id="rId27"/>
    <p:sldId id="538"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pitchFamily="34" charset="0"/>
      </a:defRPr>
    </a:lvl1pPr>
    <a:lvl2pPr marL="457200" algn="l" rtl="0" fontAlgn="base">
      <a:spcBef>
        <a:spcPct val="0"/>
      </a:spcBef>
      <a:spcAft>
        <a:spcPct val="0"/>
      </a:spcAft>
      <a:defRPr kern="1200">
        <a:solidFill>
          <a:schemeClr val="tx1"/>
        </a:solidFill>
        <a:latin typeface="Tahoma" pitchFamily="34" charset="0"/>
        <a:ea typeface="+mn-ea"/>
        <a:cs typeface="Arial" pitchFamily="34" charset="0"/>
      </a:defRPr>
    </a:lvl2pPr>
    <a:lvl3pPr marL="914400" algn="l" rtl="0" fontAlgn="base">
      <a:spcBef>
        <a:spcPct val="0"/>
      </a:spcBef>
      <a:spcAft>
        <a:spcPct val="0"/>
      </a:spcAft>
      <a:defRPr kern="1200">
        <a:solidFill>
          <a:schemeClr val="tx1"/>
        </a:solidFill>
        <a:latin typeface="Tahoma" pitchFamily="34" charset="0"/>
        <a:ea typeface="+mn-ea"/>
        <a:cs typeface="Arial" pitchFamily="34" charset="0"/>
      </a:defRPr>
    </a:lvl3pPr>
    <a:lvl4pPr marL="1371600" algn="l" rtl="0" fontAlgn="base">
      <a:spcBef>
        <a:spcPct val="0"/>
      </a:spcBef>
      <a:spcAft>
        <a:spcPct val="0"/>
      </a:spcAft>
      <a:defRPr kern="1200">
        <a:solidFill>
          <a:schemeClr val="tx1"/>
        </a:solidFill>
        <a:latin typeface="Tahoma" pitchFamily="34" charset="0"/>
        <a:ea typeface="+mn-ea"/>
        <a:cs typeface="Arial" pitchFamily="34" charset="0"/>
      </a:defRPr>
    </a:lvl4pPr>
    <a:lvl5pPr marL="1828800" algn="l" rtl="0" fontAlgn="base">
      <a:spcBef>
        <a:spcPct val="0"/>
      </a:spcBef>
      <a:spcAft>
        <a:spcPct val="0"/>
      </a:spcAft>
      <a:defRPr kern="1200">
        <a:solidFill>
          <a:schemeClr val="tx1"/>
        </a:solidFill>
        <a:latin typeface="Tahoma" pitchFamily="34" charset="0"/>
        <a:ea typeface="+mn-ea"/>
        <a:cs typeface="Arial" pitchFamily="34" charset="0"/>
      </a:defRPr>
    </a:lvl5pPr>
    <a:lvl6pPr marL="2286000" algn="r" defTabSz="914400" rtl="1" eaLnBrk="1" latinLnBrk="0" hangingPunct="1">
      <a:defRPr kern="1200">
        <a:solidFill>
          <a:schemeClr val="tx1"/>
        </a:solidFill>
        <a:latin typeface="Tahoma" pitchFamily="34" charset="0"/>
        <a:ea typeface="+mn-ea"/>
        <a:cs typeface="Arial" pitchFamily="34" charset="0"/>
      </a:defRPr>
    </a:lvl6pPr>
    <a:lvl7pPr marL="2743200" algn="r" defTabSz="914400" rtl="1" eaLnBrk="1" latinLnBrk="0" hangingPunct="1">
      <a:defRPr kern="1200">
        <a:solidFill>
          <a:schemeClr val="tx1"/>
        </a:solidFill>
        <a:latin typeface="Tahoma" pitchFamily="34" charset="0"/>
        <a:ea typeface="+mn-ea"/>
        <a:cs typeface="Arial" pitchFamily="34" charset="0"/>
      </a:defRPr>
    </a:lvl7pPr>
    <a:lvl8pPr marL="3200400" algn="r" defTabSz="914400" rtl="1" eaLnBrk="1" latinLnBrk="0" hangingPunct="1">
      <a:defRPr kern="1200">
        <a:solidFill>
          <a:schemeClr val="tx1"/>
        </a:solidFill>
        <a:latin typeface="Tahoma" pitchFamily="34" charset="0"/>
        <a:ea typeface="+mn-ea"/>
        <a:cs typeface="Arial" pitchFamily="34" charset="0"/>
      </a:defRPr>
    </a:lvl8pPr>
    <a:lvl9pPr marL="3657600" algn="r" defTabSz="914400" rtl="1" eaLnBrk="1" latinLnBrk="0" hangingPunct="1">
      <a:defRPr kern="1200">
        <a:solidFill>
          <a:schemeClr val="tx1"/>
        </a:solidFill>
        <a:latin typeface="Tahoma"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li" initials="m"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64" autoAdjust="0"/>
    <p:restoredTop sz="94660"/>
  </p:normalViewPr>
  <p:slideViewPr>
    <p:cSldViewPr snapToGrid="0">
      <p:cViewPr>
        <p:scale>
          <a:sx n="66" d="100"/>
          <a:sy n="66" d="100"/>
        </p:scale>
        <p:origin x="-1482"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6EE10CB-7C67-494F-A126-AD3FF6CA3E3F}" type="datetimeFigureOut">
              <a:rPr lang="fa-IR" smtClean="0"/>
              <a:pPr/>
              <a:t>08/22/1441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83F2F6D-208F-442B-8CD2-161552EB9157}"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a:t>
            </a:fld>
            <a:endParaRPr lang="fa-I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11</a:t>
            </a:fld>
            <a:endParaRPr lang="fa-I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12</a:t>
            </a:fld>
            <a:endParaRPr lang="fa-I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13</a:t>
            </a:fld>
            <a:endParaRPr lang="fa-I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14</a:t>
            </a:fld>
            <a:endParaRPr lang="fa-I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15</a:t>
            </a:fld>
            <a:endParaRPr lang="fa-I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16</a:t>
            </a:fld>
            <a:endParaRPr lang="fa-I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17</a:t>
            </a:fld>
            <a:endParaRPr lang="fa-I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18</a:t>
            </a:fld>
            <a:endParaRPr lang="fa-I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19</a:t>
            </a:fld>
            <a:endParaRPr lang="fa-I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20</a:t>
            </a:fld>
            <a:endParaRPr lang="fa-I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3</a:t>
            </a:fld>
            <a:endParaRPr lang="fa-I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21</a:t>
            </a:fld>
            <a:endParaRPr lang="fa-I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22</a:t>
            </a:fld>
            <a:endParaRPr lang="fa-I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23</a:t>
            </a:fld>
            <a:endParaRPr lang="fa-I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24</a:t>
            </a:fld>
            <a:endParaRPr lang="fa-I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25</a:t>
            </a:fld>
            <a:endParaRPr lang="fa-I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26</a:t>
            </a:fld>
            <a:endParaRPr lang="fa-I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27</a:t>
            </a:fld>
            <a:endParaRPr lang="fa-I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4</a:t>
            </a:fld>
            <a:endParaRPr lang="fa-I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5</a:t>
            </a:fld>
            <a:endParaRPr lang="fa-I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6</a:t>
            </a:fld>
            <a:endParaRPr lang="fa-I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7</a:t>
            </a:fld>
            <a:endParaRPr lang="fa-I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8</a:t>
            </a:fld>
            <a:endParaRPr lang="fa-I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9</a:t>
            </a:fld>
            <a:endParaRPr lang="fa-I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fld id="{D83F2F6D-208F-442B-8CD2-161552EB9157}" type="slidenum">
              <a:rPr lang="fa-IR" smtClean="0"/>
              <a:pPr/>
              <a:t>10</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E4CCA39-1D38-4147-9E8F-354FA3D9BC5B}" type="slidenum">
              <a:rPr lang="en-US" smtClean="0"/>
              <a:pPr/>
              <a:t>‹#›</a:t>
            </a:fld>
            <a:endParaRPr lang="en-US"/>
          </a:p>
        </p:txBody>
      </p:sp>
    </p:spTree>
  </p:cSld>
  <p:clrMapOvr>
    <a:masterClrMapping/>
  </p:clrMapOvr>
  <p:transition>
    <p:check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F355C16-2701-49FB-89D7-93FCE7EB170C}" type="slidenum">
              <a:rPr lang="en-US" smtClean="0"/>
              <a:pPr/>
              <a:t>‹#›</a:t>
            </a:fld>
            <a:endParaRPr lang="en-US"/>
          </a:p>
        </p:txBody>
      </p:sp>
    </p:spTree>
  </p:cSld>
  <p:clrMapOvr>
    <a:masterClrMapping/>
  </p:clrMapOvr>
  <p:transition>
    <p:checke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7FE2756-32EE-4700-9F1D-6BC835AE50F6}" type="slidenum">
              <a:rPr lang="en-US" smtClean="0"/>
              <a:pPr/>
              <a:t>‹#›</a:t>
            </a:fld>
            <a:endParaRPr lang="en-US"/>
          </a:p>
        </p:txBody>
      </p:sp>
    </p:spTree>
  </p:cSld>
  <p:clrMapOvr>
    <a:masterClrMapping/>
  </p:clrMapOvr>
  <p:transition>
    <p:checke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lgn="r">
              <a:defRPr/>
            </a:lvl1pPr>
            <a:lvl2pPr algn="r">
              <a:defRPr/>
            </a:lvl2pPr>
            <a:lvl3pPr algn="r">
              <a:defRPr/>
            </a:lvl3pPr>
            <a:lvl4pPr algn="r">
              <a:defRPr/>
            </a:lvl4pPr>
            <a:lvl5pPr algn="r">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2D1CF05-4C4D-455B-A742-705444104A87}" type="slidenum">
              <a:rPr lang="en-US" smtClean="0"/>
              <a:pPr/>
              <a:t>‹#›</a:t>
            </a:fld>
            <a:endParaRPr lang="en-US"/>
          </a:p>
        </p:txBody>
      </p:sp>
      <p:sp>
        <p:nvSpPr>
          <p:cNvPr id="7" name="Title 6"/>
          <p:cNvSpPr>
            <a:spLocks noGrp="1"/>
          </p:cNvSpPr>
          <p:nvPr>
            <p:ph type="title"/>
          </p:nvPr>
        </p:nvSpPr>
        <p:spPr/>
        <p:txBody>
          <a:bodyPr rtlCol="0"/>
          <a:lstStyle>
            <a:lvl1pPr algn="ctr">
              <a:defRPr/>
            </a:lvl1pPr>
            <a:extLst/>
          </a:lstStyle>
          <a:p>
            <a:r>
              <a:rPr kumimoji="0" lang="en-US" smtClean="0"/>
              <a:t>Click to edit Master title style</a:t>
            </a:r>
            <a:endParaRPr kumimoji="0" lang="en-US"/>
          </a:p>
        </p:txBody>
      </p:sp>
    </p:spTree>
  </p:cSld>
  <p:clrMapOvr>
    <a:masterClrMapping/>
  </p:clrMapOvr>
  <p:transition>
    <p:check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ctr">
              <a:buNone/>
              <a:defRPr sz="4800" b="1" cap="none" baseline="0">
                <a:solidFill>
                  <a:schemeClr val="bg1"/>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21235E3-88D6-44C6-9DD7-37E59D37573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checke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tx1"/>
        </a:solidFill>
        <a:effectLst/>
      </p:bgPr>
    </p:bg>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481328"/>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A190772-5F25-4B8C-BD8F-E71242CFB876}" type="slidenum">
              <a:rPr lang="en-US" smtClean="0"/>
              <a:pPr/>
              <a:t>‹#›</a:t>
            </a:fld>
            <a:endParaRPr lang="en-US"/>
          </a:p>
        </p:txBody>
      </p:sp>
      <p:sp>
        <p:nvSpPr>
          <p:cNvPr id="8" name="Title 7"/>
          <p:cNvSpPr>
            <a:spLocks noGrp="1"/>
          </p:cNvSpPr>
          <p:nvPr>
            <p:ph type="title"/>
          </p:nvPr>
        </p:nvSpPr>
        <p:spPr/>
        <p:txBody>
          <a:bodyPr rtlCol="0"/>
          <a:lstStyle>
            <a:lvl1pPr algn="ctr">
              <a:defRPr>
                <a:solidFill>
                  <a:schemeClr val="bg1"/>
                </a:solidFill>
              </a:defRPr>
            </a:lvl1pPr>
            <a:extLst/>
          </a:lstStyle>
          <a:p>
            <a:r>
              <a:rPr kumimoji="0" lang="en-US" smtClean="0"/>
              <a:t>Click to edit Master title style</a:t>
            </a:r>
            <a:endParaRPr kumimoji="0" lang="en-US"/>
          </a:p>
        </p:txBody>
      </p:sp>
      <p:sp>
        <p:nvSpPr>
          <p:cNvPr id="9" name="Content Placeholder 3"/>
          <p:cNvSpPr>
            <a:spLocks noGrp="1"/>
          </p:cNvSpPr>
          <p:nvPr>
            <p:ph sz="half" idx="13"/>
          </p:nvPr>
        </p:nvSpPr>
        <p:spPr>
          <a:xfrm>
            <a:off x="475343" y="1488586"/>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overrideClrMapping bg1="dk1" tx1="lt1" bg2="dk2" tx2="lt2" accent1="accent1" accent2="accent2" accent3="accent3" accent4="accent4" accent5="accent5" accent6="accent6" hlink="hlink" folHlink="folHlink"/>
  </p:clrMapOvr>
  <p:transition>
    <p:checke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lgn="ctr">
              <a:defRPr/>
            </a:lvl1pPr>
            <a:extLst/>
          </a:lstStyle>
          <a:p>
            <a:r>
              <a:rPr kumimoji="0" lang="en-US" smtClean="0"/>
              <a:t>Click to edit Master title style</a:t>
            </a:r>
            <a:endParaRPr kumimoji="0" lang="en-US"/>
          </a:p>
        </p:txBody>
      </p:sp>
      <p:sp>
        <p:nvSpPr>
          <p:cNvPr id="5" name="Content Placeholder 4"/>
          <p:cNvSpPr>
            <a:spLocks noGrp="1"/>
          </p:cNvSpPr>
          <p:nvPr>
            <p:ph sz="quarter" idx="2"/>
          </p:nvPr>
        </p:nvSpPr>
        <p:spPr>
          <a:xfrm>
            <a:off x="457200" y="1444294"/>
            <a:ext cx="4040188" cy="4651706"/>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4637192"/>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420475D5-D7F8-4CE5-99F7-989F1560E05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checke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tx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C09A616-678D-4D48-AAC5-AE8CCC2A0C6F}" type="slidenum">
              <a:rPr lang="en-US" smtClean="0"/>
              <a:pPr/>
              <a:t>‹#›</a:t>
            </a:fld>
            <a:endParaRPr lang="en-US"/>
          </a:p>
        </p:txBody>
      </p:sp>
      <p:sp>
        <p:nvSpPr>
          <p:cNvPr id="6" name="Title 5"/>
          <p:cNvSpPr>
            <a:spLocks noGrp="1"/>
          </p:cNvSpPr>
          <p:nvPr>
            <p:ph type="title"/>
          </p:nvPr>
        </p:nvSpPr>
        <p:spPr/>
        <p:txBody>
          <a:bodyPr rtlCol="0"/>
          <a:lstStyle>
            <a:lvl1pPr algn="ctr">
              <a:defRPr>
                <a:solidFill>
                  <a:schemeClr val="bg1"/>
                </a:solidFill>
              </a:defRPr>
            </a:lvl1pPr>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checke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E0BF51F-5811-4387-AF0C-9DEA14DF3791}" type="slidenum">
              <a:rPr lang="en-US" smtClean="0"/>
              <a:pPr/>
              <a:t>‹#›</a:t>
            </a:fld>
            <a:endParaRPr lang="en-US"/>
          </a:p>
        </p:txBody>
      </p:sp>
    </p:spTree>
  </p:cSld>
  <p:clrMapOvr>
    <a:masterClrMapping/>
  </p:clrMapOvr>
  <p:transition>
    <p:checke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2B26BFA-546C-40F9-BE5E-AA65A6AF5DE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checke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tx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tx1"/>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649219D-C9FD-47D0-862D-E576CA615EB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checke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2B2C19A-242D-4D6E-983A-D3D76B42CA5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checker/>
  </p:transition>
  <p:timing>
    <p:tnLst>
      <p:par>
        <p:cTn id="1" dur="indefinite" restart="never" nodeType="tmRoot"/>
      </p:par>
    </p:tnLst>
  </p:timing>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BESM19.jpg"/>
          <p:cNvPicPr>
            <a:picLocks noChangeAspect="1"/>
          </p:cNvPicPr>
          <p:nvPr/>
        </p:nvPicPr>
        <p:blipFill>
          <a:blip r:embed="rId3" cstate="print"/>
          <a:stretch>
            <a:fillRect/>
          </a:stretch>
        </p:blipFill>
        <p:spPr>
          <a:xfrm>
            <a:off x="1248229" y="0"/>
            <a:ext cx="6591770" cy="4972916"/>
          </a:xfrm>
          <a:prstGeom prst="rect">
            <a:avLst/>
          </a:prstGeom>
        </p:spPr>
      </p:pic>
    </p:spTree>
  </p:cSld>
  <p:clrMapOvr>
    <a:masterClrMapping/>
  </p:clrMapOvr>
  <p:transition>
    <p:check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idx="1"/>
          </p:nvPr>
        </p:nvSpPr>
        <p:spPr>
          <a:xfrm>
            <a:off x="457200" y="3292475"/>
            <a:ext cx="8229600" cy="1673225"/>
          </a:xfrm>
        </p:spPr>
        <p:txBody>
          <a:bodyPr/>
          <a:lstStyle/>
          <a:p>
            <a:pPr algn="ctr" rtl="1">
              <a:buFont typeface="Wingdings" pitchFamily="2" charset="2"/>
              <a:buNone/>
            </a:pPr>
            <a:r>
              <a:rPr lang="fa-IR" b="1" dirty="0" smtClean="0">
                <a:cs typeface="Zar" pitchFamily="2" charset="-78"/>
              </a:rPr>
              <a:t>تحقیق های کیفی و تاریخی</a:t>
            </a:r>
            <a:endParaRPr lang="en-US" b="1" dirty="0">
              <a:cs typeface="Zar" pitchFamily="2" charset="-78"/>
            </a:endParaRPr>
          </a:p>
        </p:txBody>
      </p:sp>
      <p:sp>
        <p:nvSpPr>
          <p:cNvPr id="80898" name="Rectangle 2"/>
          <p:cNvSpPr>
            <a:spLocks noGrp="1" noChangeArrowheads="1"/>
          </p:cNvSpPr>
          <p:nvPr>
            <p:ph type="title"/>
          </p:nvPr>
        </p:nvSpPr>
        <p:spPr>
          <a:xfrm>
            <a:off x="457200" y="974725"/>
            <a:ext cx="8229600" cy="1143000"/>
          </a:xfrm>
        </p:spPr>
        <p:txBody>
          <a:bodyPr/>
          <a:lstStyle/>
          <a:p>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nodePh="1">
                                  <p:stCondLst>
                                    <p:cond delay="0"/>
                                  </p:stCondLst>
                                  <p:endCondLst>
                                    <p:cond evt="begin" delay="0">
                                      <p:tn val="5"/>
                                    </p:cond>
                                  </p:endCondLst>
                                  <p:childTnLst>
                                    <p:set>
                                      <p:cBhvr>
                                        <p:cTn id="6" dur="1" fill="hold">
                                          <p:stCondLst>
                                            <p:cond delay="0"/>
                                          </p:stCondLst>
                                        </p:cTn>
                                        <p:tgtEl>
                                          <p:spTgt spid="80898"/>
                                        </p:tgtEl>
                                        <p:attrNameLst>
                                          <p:attrName>style.visibility</p:attrName>
                                        </p:attrNameLst>
                                      </p:cBhvr>
                                      <p:to>
                                        <p:strVal val="visible"/>
                                      </p:to>
                                    </p:set>
                                    <p:animEffect transition="in" filter="strips(downLeft)">
                                      <p:cBhvr>
                                        <p:cTn id="7" dur="500"/>
                                        <p:tgtEl>
                                          <p:spTgt spid="8089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80899">
                                            <p:txEl>
                                              <p:pRg st="0" end="0"/>
                                            </p:txEl>
                                          </p:spTgt>
                                        </p:tgtEl>
                                        <p:attrNameLst>
                                          <p:attrName>style.visibility</p:attrName>
                                        </p:attrNameLst>
                                      </p:cBhvr>
                                      <p:to>
                                        <p:strVal val="visible"/>
                                      </p:to>
                                    </p:set>
                                    <p:animEffect transition="in" filter="strips(downLeft)">
                                      <p:cBhvr>
                                        <p:cTn id="12" dur="500"/>
                                        <p:tgtEl>
                                          <p:spTgt spid="808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p:bldP spid="8089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p:cNvSpPr>
            <a:spLocks noGrp="1" noChangeArrowheads="1"/>
          </p:cNvSpPr>
          <p:nvPr>
            <p:ph idx="1"/>
          </p:nvPr>
        </p:nvSpPr>
        <p:spPr>
          <a:xfrm>
            <a:off x="457200" y="1814286"/>
            <a:ext cx="8229600" cy="4257902"/>
          </a:xfrm>
        </p:spPr>
        <p:txBody>
          <a:bodyPr>
            <a:normAutofit/>
          </a:bodyPr>
          <a:lstStyle/>
          <a:p>
            <a:pPr algn="r" rtl="1">
              <a:buFont typeface="Wingdings" pitchFamily="2" charset="2"/>
              <a:buNone/>
            </a:pPr>
            <a:r>
              <a:rPr lang="fa-IR" dirty="0">
                <a:cs typeface="Zar" pitchFamily="2" charset="-78"/>
              </a:rPr>
              <a:t>	</a:t>
            </a:r>
          </a:p>
          <a:p>
            <a:pPr algn="r" rtl="1">
              <a:buFont typeface="Wingdings" pitchFamily="2" charset="2"/>
              <a:buNone/>
            </a:pPr>
            <a:r>
              <a:rPr lang="fa-IR" dirty="0" smtClean="0">
                <a:cs typeface="Zar" pitchFamily="2" charset="-78"/>
              </a:rPr>
              <a:t>1) بر یک فلسفه، نظریه یا روش منحصر به فرد استوار نیست، بلکه با شماری از مکاتب مانند سنت جامعه شناسی تفسیرگرا به ویژه مکتب پدیدار شناسی، روش قوم شناسی و مردم شناسی پیوند دارد.</a:t>
            </a:r>
          </a:p>
          <a:p>
            <a:pPr algn="r" rtl="1">
              <a:buFont typeface="Wingdings" pitchFamily="2" charset="2"/>
              <a:buNone/>
            </a:pPr>
            <a:r>
              <a:rPr lang="fa-IR" dirty="0" smtClean="0">
                <a:cs typeface="Zar" pitchFamily="2" charset="-78"/>
              </a:rPr>
              <a:t>2) از نقاط قوت پژوهش کیفی این است که نمی توان آن را به مجموعه واحدی از اصول توصیف کننده و ساده محدود کرد.</a:t>
            </a:r>
          </a:p>
          <a:p>
            <a:pPr algn="r" rtl="1">
              <a:buFont typeface="Wingdings" pitchFamily="2" charset="2"/>
              <a:buNone/>
            </a:pPr>
            <a:r>
              <a:rPr lang="fa-IR" dirty="0" smtClean="0">
                <a:cs typeface="Zar" pitchFamily="2" charset="-78"/>
              </a:rPr>
              <a:t>3) تحقیق کیفی بر یک دیدگاه فلسفی تفسیرگرایانه مبتنی است و توجه آن به چگونگی تفسیر، درک، تجربه و بوجود آمدن جهان اجتماعی معطوف است.</a:t>
            </a:r>
            <a:endParaRPr lang="en-US" dirty="0" smtClean="0">
              <a:cs typeface="Zar" pitchFamily="2" charset="-78"/>
            </a:endParaRPr>
          </a:p>
          <a:p>
            <a:pPr algn="r" rtl="1">
              <a:buFont typeface="Wingdings" pitchFamily="2" charset="2"/>
              <a:buNone/>
            </a:pPr>
            <a:endParaRPr lang="en-US" dirty="0"/>
          </a:p>
        </p:txBody>
      </p:sp>
      <p:sp>
        <p:nvSpPr>
          <p:cNvPr id="133122" name="Rectangle 2"/>
          <p:cNvSpPr>
            <a:spLocks noGrp="1" noChangeArrowheads="1"/>
          </p:cNvSpPr>
          <p:nvPr>
            <p:ph type="title"/>
          </p:nvPr>
        </p:nvSpPr>
        <p:spPr>
          <a:xfrm>
            <a:off x="457200" y="788988"/>
            <a:ext cx="8229600" cy="1143000"/>
          </a:xfrm>
        </p:spPr>
        <p:txBody>
          <a:bodyPr/>
          <a:lstStyle/>
          <a:p>
            <a:r>
              <a:rPr lang="fa-IR" dirty="0" smtClean="0">
                <a:cs typeface="Zar" pitchFamily="2" charset="-78"/>
              </a:rPr>
              <a:t>تحقیق کیفی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33122"/>
                                        </p:tgtEl>
                                        <p:attrNameLst>
                                          <p:attrName>style.visibility</p:attrName>
                                        </p:attrNameLst>
                                      </p:cBhvr>
                                      <p:to>
                                        <p:strVal val="visible"/>
                                      </p:to>
                                    </p:set>
                                    <p:animEffect transition="in" filter="fade">
                                      <p:cBhvr>
                                        <p:cTn id="7" dur="1000"/>
                                        <p:tgtEl>
                                          <p:spTgt spid="133122"/>
                                        </p:tgtEl>
                                      </p:cBhvr>
                                    </p:animEffect>
                                    <p:anim calcmode="lin" valueType="num">
                                      <p:cBhvr>
                                        <p:cTn id="8" dur="1000" fill="hold"/>
                                        <p:tgtEl>
                                          <p:spTgt spid="133122"/>
                                        </p:tgtEl>
                                        <p:attrNameLst>
                                          <p:attrName>ppt_x</p:attrName>
                                        </p:attrNameLst>
                                      </p:cBhvr>
                                      <p:tavLst>
                                        <p:tav tm="0">
                                          <p:val>
                                            <p:strVal val="#ppt_x"/>
                                          </p:val>
                                        </p:tav>
                                        <p:tav tm="100000">
                                          <p:val>
                                            <p:strVal val="#ppt_x"/>
                                          </p:val>
                                        </p:tav>
                                      </p:tavLst>
                                    </p:anim>
                                    <p:anim calcmode="lin" valueType="num">
                                      <p:cBhvr>
                                        <p:cTn id="9" dur="1000" fill="hold"/>
                                        <p:tgtEl>
                                          <p:spTgt spid="1331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133123">
                                            <p:txEl>
                                              <p:pRg st="0" end="0"/>
                                            </p:txEl>
                                          </p:spTgt>
                                        </p:tgtEl>
                                        <p:attrNameLst>
                                          <p:attrName>style.visibility</p:attrName>
                                        </p:attrNameLst>
                                      </p:cBhvr>
                                      <p:to>
                                        <p:strVal val="visible"/>
                                      </p:to>
                                    </p:set>
                                    <p:anim calcmode="lin" valueType="num">
                                      <p:cBhvr>
                                        <p:cTn id="14" dur="1000" fill="hold"/>
                                        <p:tgtEl>
                                          <p:spTgt spid="13312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13312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33123">
                                            <p:txEl>
                                              <p:pRg st="0" end="0"/>
                                            </p:txEl>
                                          </p:spTgt>
                                        </p:tgtEl>
                                      </p:cBhvr>
                                    </p:animEffect>
                                  </p:childTnLst>
                                </p:cTn>
                              </p:par>
                              <p:par>
                                <p:cTn id="17" presetID="29" presetClass="entr" presetSubtype="0" fill="hold" nodeType="withEffect">
                                  <p:stCondLst>
                                    <p:cond delay="0"/>
                                  </p:stCondLst>
                                  <p:childTnLst>
                                    <p:set>
                                      <p:cBhvr>
                                        <p:cTn id="18" dur="1" fill="hold">
                                          <p:stCondLst>
                                            <p:cond delay="0"/>
                                          </p:stCondLst>
                                        </p:cTn>
                                        <p:tgtEl>
                                          <p:spTgt spid="133123">
                                            <p:txEl>
                                              <p:pRg st="1" end="1"/>
                                            </p:txEl>
                                          </p:spTgt>
                                        </p:tgtEl>
                                        <p:attrNameLst>
                                          <p:attrName>style.visibility</p:attrName>
                                        </p:attrNameLst>
                                      </p:cBhvr>
                                      <p:to>
                                        <p:strVal val="visible"/>
                                      </p:to>
                                    </p:set>
                                    <p:anim calcmode="lin" valueType="num">
                                      <p:cBhvr>
                                        <p:cTn id="19" dur="1000" fill="hold"/>
                                        <p:tgtEl>
                                          <p:spTgt spid="133123">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13312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33123">
                                            <p:txEl>
                                              <p:pRg st="1" end="1"/>
                                            </p:txEl>
                                          </p:spTgt>
                                        </p:tgtEl>
                                      </p:cBhvr>
                                    </p:animEffect>
                                  </p:childTnLst>
                                </p:cTn>
                              </p:par>
                              <p:par>
                                <p:cTn id="22" presetID="29" presetClass="entr" presetSubtype="0" fill="hold" nodeType="withEffect">
                                  <p:stCondLst>
                                    <p:cond delay="0"/>
                                  </p:stCondLst>
                                  <p:childTnLst>
                                    <p:set>
                                      <p:cBhvr>
                                        <p:cTn id="23" dur="1" fill="hold">
                                          <p:stCondLst>
                                            <p:cond delay="0"/>
                                          </p:stCondLst>
                                        </p:cTn>
                                        <p:tgtEl>
                                          <p:spTgt spid="133123">
                                            <p:txEl>
                                              <p:pRg st="2" end="2"/>
                                            </p:txEl>
                                          </p:spTgt>
                                        </p:tgtEl>
                                        <p:attrNameLst>
                                          <p:attrName>style.visibility</p:attrName>
                                        </p:attrNameLst>
                                      </p:cBhvr>
                                      <p:to>
                                        <p:strVal val="visible"/>
                                      </p:to>
                                    </p:set>
                                    <p:anim calcmode="lin" valueType="num">
                                      <p:cBhvr>
                                        <p:cTn id="24" dur="1000" fill="hold"/>
                                        <p:tgtEl>
                                          <p:spTgt spid="133123">
                                            <p:txEl>
                                              <p:pRg st="2" end="2"/>
                                            </p:txEl>
                                          </p:spTgt>
                                        </p:tgtEl>
                                        <p:attrNameLst>
                                          <p:attrName>ppt_x</p:attrName>
                                        </p:attrNameLst>
                                      </p:cBhvr>
                                      <p:tavLst>
                                        <p:tav tm="0">
                                          <p:val>
                                            <p:strVal val="#ppt_x-.2"/>
                                          </p:val>
                                        </p:tav>
                                        <p:tav tm="100000">
                                          <p:val>
                                            <p:strVal val="#ppt_x"/>
                                          </p:val>
                                        </p:tav>
                                      </p:tavLst>
                                    </p:anim>
                                    <p:anim calcmode="lin" valueType="num">
                                      <p:cBhvr>
                                        <p:cTn id="25" dur="1000" fill="hold"/>
                                        <p:tgtEl>
                                          <p:spTgt spid="13312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133123">
                                            <p:txEl>
                                              <p:pRg st="2" end="2"/>
                                            </p:txEl>
                                          </p:spTgt>
                                        </p:tgtEl>
                                      </p:cBhvr>
                                    </p:animEffect>
                                  </p:childTnLst>
                                </p:cTn>
                              </p:par>
                              <p:par>
                                <p:cTn id="27" presetID="29" presetClass="entr" presetSubtype="0" fill="hold" nodeType="withEffect">
                                  <p:stCondLst>
                                    <p:cond delay="0"/>
                                  </p:stCondLst>
                                  <p:childTnLst>
                                    <p:set>
                                      <p:cBhvr>
                                        <p:cTn id="28" dur="1" fill="hold">
                                          <p:stCondLst>
                                            <p:cond delay="0"/>
                                          </p:stCondLst>
                                        </p:cTn>
                                        <p:tgtEl>
                                          <p:spTgt spid="133123">
                                            <p:txEl>
                                              <p:pRg st="3" end="3"/>
                                            </p:txEl>
                                          </p:spTgt>
                                        </p:tgtEl>
                                        <p:attrNameLst>
                                          <p:attrName>style.visibility</p:attrName>
                                        </p:attrNameLst>
                                      </p:cBhvr>
                                      <p:to>
                                        <p:strVal val="visible"/>
                                      </p:to>
                                    </p:set>
                                    <p:anim calcmode="lin" valueType="num">
                                      <p:cBhvr>
                                        <p:cTn id="29" dur="1000" fill="hold"/>
                                        <p:tgtEl>
                                          <p:spTgt spid="133123">
                                            <p:txEl>
                                              <p:pRg st="3" end="3"/>
                                            </p:txEl>
                                          </p:spTgt>
                                        </p:tgtEl>
                                        <p:attrNameLst>
                                          <p:attrName>ppt_x</p:attrName>
                                        </p:attrNameLst>
                                      </p:cBhvr>
                                      <p:tavLst>
                                        <p:tav tm="0">
                                          <p:val>
                                            <p:strVal val="#ppt_x-.2"/>
                                          </p:val>
                                        </p:tav>
                                        <p:tav tm="100000">
                                          <p:val>
                                            <p:strVal val="#ppt_x"/>
                                          </p:val>
                                        </p:tav>
                                      </p:tavLst>
                                    </p:anim>
                                    <p:anim calcmode="lin" valueType="num">
                                      <p:cBhvr>
                                        <p:cTn id="30" dur="1000" fill="hold"/>
                                        <p:tgtEl>
                                          <p:spTgt spid="13312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1" dur="1000"/>
                                        <p:tgtEl>
                                          <p:spTgt spid="133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Rectangle 3"/>
          <p:cNvSpPr>
            <a:spLocks noGrp="1" noChangeArrowheads="1"/>
          </p:cNvSpPr>
          <p:nvPr>
            <p:ph idx="1"/>
          </p:nvPr>
        </p:nvSpPr>
        <p:spPr>
          <a:xfrm>
            <a:off x="257175" y="2220686"/>
            <a:ext cx="8629650" cy="3730171"/>
          </a:xfrm>
        </p:spPr>
        <p:txBody>
          <a:bodyPr>
            <a:normAutofit/>
          </a:bodyPr>
          <a:lstStyle/>
          <a:p>
            <a:pPr>
              <a:buNone/>
            </a:pPr>
            <a:r>
              <a:rPr lang="fa-IR" dirty="0" smtClean="0">
                <a:cs typeface="Zar" pitchFamily="2" charset="-78"/>
              </a:rPr>
              <a:t>4) تحقیق کیفی باید با خودانتقادگری پژوهشگر همراه باشد. </a:t>
            </a:r>
          </a:p>
          <a:p>
            <a:pPr>
              <a:buNone/>
            </a:pPr>
            <a:r>
              <a:rPr lang="fa-IR" dirty="0" smtClean="0">
                <a:cs typeface="Zar" pitchFamily="2" charset="-78"/>
              </a:rPr>
              <a:t>5) تحقیق کیفی باید بطور نظامدار و با دقت و سختگیری اجرا شود.</a:t>
            </a:r>
          </a:p>
          <a:p>
            <a:pPr>
              <a:buNone/>
            </a:pPr>
            <a:r>
              <a:rPr lang="fa-IR" dirty="0" smtClean="0">
                <a:cs typeface="Zar" pitchFamily="2" charset="-78"/>
              </a:rPr>
              <a:t>6) تجزیه و تحلیل آماری اساس تحقیق کیفی را تشکیل نمی دهد.</a:t>
            </a:r>
          </a:p>
          <a:p>
            <a:pPr>
              <a:buNone/>
            </a:pPr>
            <a:r>
              <a:rPr lang="fa-IR" dirty="0" smtClean="0">
                <a:cs typeface="Zar" pitchFamily="2" charset="-78"/>
              </a:rPr>
              <a:t>7) تحقیق کیفی باید به تبیین های اجتماعی منجر شود، تبیین هایی که به گونه ای تعمیم پذیرند.</a:t>
            </a:r>
          </a:p>
          <a:p>
            <a:pPr>
              <a:buNone/>
            </a:pPr>
            <a:r>
              <a:rPr lang="fa-IR" dirty="0" smtClean="0">
                <a:cs typeface="Zar" pitchFamily="2" charset="-78"/>
              </a:rPr>
              <a:t>8) تحقیق کیفی را نباید در تضاد با تحقیق کمی تلقی کرد.</a:t>
            </a:r>
            <a:endParaRPr lang="en-US" dirty="0" smtClean="0">
              <a:cs typeface="Zar" pitchFamily="2" charset="-78"/>
            </a:endParaRPr>
          </a:p>
        </p:txBody>
      </p:sp>
      <p:sp>
        <p:nvSpPr>
          <p:cNvPr id="135170" name="Rectangle 2"/>
          <p:cNvSpPr>
            <a:spLocks noGrp="1" noChangeArrowheads="1"/>
          </p:cNvSpPr>
          <p:nvPr>
            <p:ph type="title"/>
          </p:nvPr>
        </p:nvSpPr>
        <p:spPr>
          <a:xfrm>
            <a:off x="457200" y="609600"/>
            <a:ext cx="8229600" cy="1277257"/>
          </a:xfrm>
        </p:spPr>
        <p:txBody>
          <a:bodyPr/>
          <a:lstStyle/>
          <a:p>
            <a:r>
              <a:rPr lang="fa-IR" dirty="0" smtClean="0">
                <a:cs typeface="Zar" pitchFamily="2" charset="-78"/>
              </a:rPr>
              <a:t>تحقیق کیفی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135170"/>
                                        </p:tgtEl>
                                        <p:attrNameLst>
                                          <p:attrName>style.visibility</p:attrName>
                                        </p:attrNameLst>
                                      </p:cBhvr>
                                      <p:to>
                                        <p:strVal val="visible"/>
                                      </p:to>
                                    </p:set>
                                    <p:anim calcmode="lin" valueType="num">
                                      <p:cBhvr>
                                        <p:cTn id="7" dur="1000" fill="hold"/>
                                        <p:tgtEl>
                                          <p:spTgt spid="13517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35170"/>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35170"/>
                                        </p:tgtEl>
                                        <p:attrNameLst>
                                          <p:attrName>ppt_y</p:attrName>
                                        </p:attrNameLst>
                                      </p:cBhvr>
                                      <p:tavLst>
                                        <p:tav tm="0">
                                          <p:val>
                                            <p:strVal val="#ppt_y"/>
                                          </p:val>
                                        </p:tav>
                                        <p:tav tm="100000">
                                          <p:val>
                                            <p:strVal val="#ppt_y"/>
                                          </p:val>
                                        </p:tav>
                                      </p:tavLst>
                                    </p:anim>
                                    <p:animEffect transition="in" filter="fade">
                                      <p:cBhvr>
                                        <p:cTn id="10" dur="1000"/>
                                        <p:tgtEl>
                                          <p:spTgt spid="135170"/>
                                        </p:tgtEl>
                                      </p:cBhvr>
                                    </p:animEffect>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135171">
                                            <p:txEl>
                                              <p:pRg st="0" end="0"/>
                                            </p:txEl>
                                          </p:spTgt>
                                        </p:tgtEl>
                                        <p:attrNameLst>
                                          <p:attrName>style.visibility</p:attrName>
                                        </p:attrNameLst>
                                      </p:cBhvr>
                                      <p:to>
                                        <p:strVal val="visible"/>
                                      </p:to>
                                    </p:set>
                                    <p:anim calcmode="lin" valueType="num">
                                      <p:cBhvr>
                                        <p:cTn id="15" dur="500" fill="hold"/>
                                        <p:tgtEl>
                                          <p:spTgt spid="135171">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135171">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135171">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1351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135171">
                                            <p:txEl>
                                              <p:pRg st="1" end="1"/>
                                            </p:txEl>
                                          </p:spTgt>
                                        </p:tgtEl>
                                        <p:attrNameLst>
                                          <p:attrName>style.visibility</p:attrName>
                                        </p:attrNameLst>
                                      </p:cBhvr>
                                      <p:to>
                                        <p:strVal val="visible"/>
                                      </p:to>
                                    </p:set>
                                    <p:anim calcmode="lin" valueType="num">
                                      <p:cBhvr>
                                        <p:cTn id="23" dur="500" fill="hold"/>
                                        <p:tgtEl>
                                          <p:spTgt spid="135171">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135171">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135171">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1351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135171">
                                            <p:txEl>
                                              <p:pRg st="2" end="2"/>
                                            </p:txEl>
                                          </p:spTgt>
                                        </p:tgtEl>
                                        <p:attrNameLst>
                                          <p:attrName>style.visibility</p:attrName>
                                        </p:attrNameLst>
                                      </p:cBhvr>
                                      <p:to>
                                        <p:strVal val="visible"/>
                                      </p:to>
                                    </p:set>
                                    <p:anim calcmode="lin" valueType="num">
                                      <p:cBhvr>
                                        <p:cTn id="31" dur="500" fill="hold"/>
                                        <p:tgtEl>
                                          <p:spTgt spid="135171">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135171">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135171">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1351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9" presetClass="entr" presetSubtype="0" accel="100000" fill="hold" grpId="0" nodeType="clickEffect">
                                  <p:stCondLst>
                                    <p:cond delay="0"/>
                                  </p:stCondLst>
                                  <p:childTnLst>
                                    <p:set>
                                      <p:cBhvr>
                                        <p:cTn id="38" dur="1" fill="hold">
                                          <p:stCondLst>
                                            <p:cond delay="0"/>
                                          </p:stCondLst>
                                        </p:cTn>
                                        <p:tgtEl>
                                          <p:spTgt spid="135171">
                                            <p:txEl>
                                              <p:pRg st="3" end="3"/>
                                            </p:txEl>
                                          </p:spTgt>
                                        </p:tgtEl>
                                        <p:attrNameLst>
                                          <p:attrName>style.visibility</p:attrName>
                                        </p:attrNameLst>
                                      </p:cBhvr>
                                      <p:to>
                                        <p:strVal val="visible"/>
                                      </p:to>
                                    </p:set>
                                    <p:anim calcmode="lin" valueType="num">
                                      <p:cBhvr>
                                        <p:cTn id="39" dur="500" fill="hold"/>
                                        <p:tgtEl>
                                          <p:spTgt spid="135171">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135171">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135171">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1351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9" presetClass="entr" presetSubtype="0" accel="100000" fill="hold" grpId="0" nodeType="clickEffect">
                                  <p:stCondLst>
                                    <p:cond delay="0"/>
                                  </p:stCondLst>
                                  <p:childTnLst>
                                    <p:set>
                                      <p:cBhvr>
                                        <p:cTn id="46" dur="1" fill="hold">
                                          <p:stCondLst>
                                            <p:cond delay="0"/>
                                          </p:stCondLst>
                                        </p:cTn>
                                        <p:tgtEl>
                                          <p:spTgt spid="135171">
                                            <p:txEl>
                                              <p:pRg st="4" end="4"/>
                                            </p:txEl>
                                          </p:spTgt>
                                        </p:tgtEl>
                                        <p:attrNameLst>
                                          <p:attrName>style.visibility</p:attrName>
                                        </p:attrNameLst>
                                      </p:cBhvr>
                                      <p:to>
                                        <p:strVal val="visible"/>
                                      </p:to>
                                    </p:set>
                                    <p:anim calcmode="lin" valueType="num">
                                      <p:cBhvr>
                                        <p:cTn id="47" dur="500" fill="hold"/>
                                        <p:tgtEl>
                                          <p:spTgt spid="135171">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8" dur="500" fill="hold"/>
                                        <p:tgtEl>
                                          <p:spTgt spid="135171">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9" dur="500" fill="hold"/>
                                        <p:tgtEl>
                                          <p:spTgt spid="135171">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50" dur="500" fill="hold"/>
                                        <p:tgtEl>
                                          <p:spTgt spid="13517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build="p"/>
      <p:bldP spid="13517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7" name="Rectangle 3"/>
          <p:cNvSpPr>
            <a:spLocks noGrp="1" noChangeArrowheads="1"/>
          </p:cNvSpPr>
          <p:nvPr>
            <p:ph idx="1"/>
          </p:nvPr>
        </p:nvSpPr>
        <p:spPr>
          <a:xfrm>
            <a:off x="617538" y="1857829"/>
            <a:ext cx="8069262" cy="4005942"/>
          </a:xfrm>
        </p:spPr>
        <p:txBody>
          <a:bodyPr>
            <a:normAutofit/>
          </a:bodyPr>
          <a:lstStyle/>
          <a:p>
            <a:pPr marL="624078" indent="-514350">
              <a:buNone/>
            </a:pPr>
            <a:r>
              <a:rPr lang="fa-IR" b="1" dirty="0" smtClean="0">
                <a:cs typeface="Zar" pitchFamily="2" charset="-78"/>
              </a:rPr>
              <a:t>1) تعیین راهبرد تحقیق: </a:t>
            </a:r>
            <a:r>
              <a:rPr lang="fa-IR" dirty="0" smtClean="0">
                <a:cs typeface="Zar" pitchFamily="2" charset="-78"/>
              </a:rPr>
              <a:t>پژوهشگر با توجه به موضوع ومسئله تحقیق باید برای خود روشن سازد که آیا تحقیق از نوع توصیفی، کاوشی یا اکتشافی و یا تبیینی است.</a:t>
            </a:r>
          </a:p>
          <a:p>
            <a:pPr marL="624078" indent="-514350">
              <a:buAutoNum type="arabicParenR"/>
            </a:pPr>
            <a:endParaRPr lang="fa-IR" dirty="0" smtClean="0">
              <a:cs typeface="Zar" pitchFamily="2" charset="-78"/>
            </a:endParaRPr>
          </a:p>
          <a:p>
            <a:pPr>
              <a:buNone/>
            </a:pPr>
            <a:r>
              <a:rPr lang="fa-IR" b="1" dirty="0" smtClean="0">
                <a:cs typeface="Zar" pitchFamily="2" charset="-78"/>
              </a:rPr>
              <a:t>2) نمونه گیری از جامعه مورد مطالعه: </a:t>
            </a:r>
            <a:r>
              <a:rPr lang="fa-IR" dirty="0" smtClean="0">
                <a:cs typeface="Zar" pitchFamily="2" charset="-78"/>
              </a:rPr>
              <a:t>( تعریف جامعه افراد، اقوام، ملت ها، پیروان مذاهب مختلف، اشیا، رویدادها، رفتارها و. . . که قصد مطالعه وجود دارد)</a:t>
            </a:r>
            <a:endParaRPr lang="en-US" dirty="0" smtClean="0">
              <a:cs typeface="Zar" pitchFamily="2" charset="-78"/>
            </a:endParaRPr>
          </a:p>
        </p:txBody>
      </p:sp>
      <p:sp>
        <p:nvSpPr>
          <p:cNvPr id="118786" name="Rectangle 2"/>
          <p:cNvSpPr>
            <a:spLocks noGrp="1" noChangeArrowheads="1"/>
          </p:cNvSpPr>
          <p:nvPr>
            <p:ph type="title"/>
          </p:nvPr>
        </p:nvSpPr>
        <p:spPr>
          <a:xfrm>
            <a:off x="457200" y="406400"/>
            <a:ext cx="8229600" cy="1219200"/>
          </a:xfrm>
        </p:spPr>
        <p:txBody>
          <a:bodyPr/>
          <a:lstStyle/>
          <a:p>
            <a:r>
              <a:rPr lang="fa-IR" dirty="0" smtClean="0">
                <a:cs typeface="Zar" pitchFamily="2" charset="-78"/>
              </a:rPr>
              <a:t>مراحل تحقیق کیفی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8786"/>
                                        </p:tgtEl>
                                        <p:attrNameLst>
                                          <p:attrName>style.visibility</p:attrName>
                                        </p:attrNameLst>
                                      </p:cBhvr>
                                      <p:to>
                                        <p:strVal val="visible"/>
                                      </p:to>
                                    </p:set>
                                    <p:animEffect transition="in" filter="box(in)">
                                      <p:cBhvr>
                                        <p:cTn id="7" dur="500"/>
                                        <p:tgtEl>
                                          <p:spTgt spid="11878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18787">
                                            <p:txEl>
                                              <p:pRg st="0" end="0"/>
                                            </p:txEl>
                                          </p:spTgt>
                                        </p:tgtEl>
                                        <p:attrNameLst>
                                          <p:attrName>style.visibility</p:attrName>
                                        </p:attrNameLst>
                                      </p:cBhvr>
                                      <p:to>
                                        <p:strVal val="visible"/>
                                      </p:to>
                                    </p:set>
                                    <p:animEffect transition="in" filter="diamond(in)">
                                      <p:cBhvr>
                                        <p:cTn id="12" dur="1000"/>
                                        <p:tgtEl>
                                          <p:spTgt spid="1187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18787">
                                            <p:txEl>
                                              <p:pRg st="2" end="2"/>
                                            </p:txEl>
                                          </p:spTgt>
                                        </p:tgtEl>
                                        <p:attrNameLst>
                                          <p:attrName>style.visibility</p:attrName>
                                        </p:attrNameLst>
                                      </p:cBhvr>
                                      <p:to>
                                        <p:strVal val="visible"/>
                                      </p:to>
                                    </p:set>
                                    <p:animEffect transition="in" filter="diamond(in)">
                                      <p:cBhvr>
                                        <p:cTn id="17" dur="1000"/>
                                        <p:tgtEl>
                                          <p:spTgt spid="1187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p:bldP spid="11878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1" name="Rectangle 3"/>
          <p:cNvSpPr>
            <a:spLocks noGrp="1" noChangeArrowheads="1"/>
          </p:cNvSpPr>
          <p:nvPr>
            <p:ph idx="1"/>
          </p:nvPr>
        </p:nvSpPr>
        <p:spPr>
          <a:xfrm>
            <a:off x="660400" y="1480457"/>
            <a:ext cx="8026400" cy="4615543"/>
          </a:xfrm>
        </p:spPr>
        <p:txBody>
          <a:bodyPr/>
          <a:lstStyle/>
          <a:p>
            <a:pPr>
              <a:buNone/>
            </a:pPr>
            <a:endParaRPr lang="fa-IR" sz="2800" dirty="0" smtClean="0">
              <a:cs typeface="Zar" pitchFamily="2" charset="-78"/>
            </a:endParaRPr>
          </a:p>
          <a:p>
            <a:pPr>
              <a:buNone/>
            </a:pPr>
            <a:r>
              <a:rPr lang="fa-IR" sz="2800" b="1" dirty="0" smtClean="0">
                <a:cs typeface="Zar" pitchFamily="2" charset="-78"/>
              </a:rPr>
              <a:t>3) روش جمع آوری داده ها: </a:t>
            </a:r>
            <a:r>
              <a:rPr lang="fa-IR" sz="2800" dirty="0" smtClean="0">
                <a:cs typeface="Zar" pitchFamily="2" charset="-78"/>
              </a:rPr>
              <a:t>(مشاهده مستقیم، مصاحبه، بررسی اسناد و مدارک، مشارکت، مطالعه شرح حال و تاریخچه زندگی، تجزیه و تحلیل تاریخی، پرسشنامه، تحلیل محتوا، آزمونهای روانی و فرافکن)</a:t>
            </a:r>
          </a:p>
          <a:p>
            <a:pPr>
              <a:buNone/>
            </a:pPr>
            <a:endParaRPr lang="en-US" sz="2800" dirty="0" smtClean="0">
              <a:cs typeface="Zar" pitchFamily="2" charset="-78"/>
            </a:endParaRPr>
          </a:p>
          <a:p>
            <a:pPr>
              <a:buNone/>
            </a:pPr>
            <a:r>
              <a:rPr lang="fa-IR" sz="2800" b="1" dirty="0" smtClean="0">
                <a:cs typeface="Zar" pitchFamily="2" charset="-78"/>
              </a:rPr>
              <a:t>4) تجزیه و تحلیل داده ها</a:t>
            </a:r>
            <a:endParaRPr lang="fa-IR" sz="2800" dirty="0" smtClean="0">
              <a:cs typeface="Zar" pitchFamily="2" charset="-78"/>
            </a:endParaRPr>
          </a:p>
          <a:p>
            <a:pPr>
              <a:buNone/>
            </a:pPr>
            <a:r>
              <a:rPr lang="fa-IR" sz="2800" b="1" dirty="0" smtClean="0">
                <a:cs typeface="Zar" pitchFamily="2" charset="-78"/>
              </a:rPr>
              <a:t>5) بررسی روایی، اعتبار و تعمیم پذیری</a:t>
            </a:r>
          </a:p>
          <a:p>
            <a:pPr>
              <a:buNone/>
            </a:pPr>
            <a:r>
              <a:rPr lang="fa-IR" sz="2800" b="1" dirty="0" smtClean="0">
                <a:cs typeface="Zar" pitchFamily="2" charset="-78"/>
              </a:rPr>
              <a:t>6) نوشتن گزارش تحقیق</a:t>
            </a:r>
          </a:p>
        </p:txBody>
      </p:sp>
      <p:sp>
        <p:nvSpPr>
          <p:cNvPr id="119810" name="Rectangle 2"/>
          <p:cNvSpPr>
            <a:spLocks noGrp="1" noChangeArrowheads="1"/>
          </p:cNvSpPr>
          <p:nvPr>
            <p:ph type="title"/>
          </p:nvPr>
        </p:nvSpPr>
        <p:spPr/>
        <p:txBody>
          <a:bodyPr>
            <a:normAutofit/>
          </a:bodyPr>
          <a:lstStyle/>
          <a:p>
            <a:r>
              <a:rPr lang="fa-IR" sz="3600" dirty="0" smtClean="0">
                <a:cs typeface="Zar" pitchFamily="2" charset="-78"/>
              </a:rPr>
              <a:t>مراحل تحقیق کیفی</a:t>
            </a:r>
            <a:endParaRPr lang="en-US" sz="4000"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9810"/>
                                        </p:tgtEl>
                                        <p:attrNameLst>
                                          <p:attrName>style.visibility</p:attrName>
                                        </p:attrNameLst>
                                      </p:cBhvr>
                                      <p:to>
                                        <p:strVal val="visible"/>
                                      </p:to>
                                    </p:set>
                                    <p:animEffect transition="in" filter="box(in)">
                                      <p:cBhvr>
                                        <p:cTn id="7" dur="500"/>
                                        <p:tgtEl>
                                          <p:spTgt spid="119810"/>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119811">
                                            <p:txEl>
                                              <p:pRg st="1" end="1"/>
                                            </p:txEl>
                                          </p:spTgt>
                                        </p:tgtEl>
                                        <p:attrNameLst>
                                          <p:attrName>style.visibility</p:attrName>
                                        </p:attrNameLst>
                                      </p:cBhvr>
                                      <p:to>
                                        <p:strVal val="visible"/>
                                      </p:to>
                                    </p:set>
                                    <p:animEffect transition="in" filter="slide(fromTop)">
                                      <p:cBhvr>
                                        <p:cTn id="12" dur="1000"/>
                                        <p:tgtEl>
                                          <p:spTgt spid="1198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119811">
                                            <p:txEl>
                                              <p:pRg st="3" end="3"/>
                                            </p:txEl>
                                          </p:spTgt>
                                        </p:tgtEl>
                                        <p:attrNameLst>
                                          <p:attrName>style.visibility</p:attrName>
                                        </p:attrNameLst>
                                      </p:cBhvr>
                                      <p:to>
                                        <p:strVal val="visible"/>
                                      </p:to>
                                    </p:set>
                                    <p:animEffect transition="in" filter="slide(fromTop)">
                                      <p:cBhvr>
                                        <p:cTn id="17" dur="1000"/>
                                        <p:tgtEl>
                                          <p:spTgt spid="11981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119811">
                                            <p:txEl>
                                              <p:pRg st="4" end="4"/>
                                            </p:txEl>
                                          </p:spTgt>
                                        </p:tgtEl>
                                        <p:attrNameLst>
                                          <p:attrName>style.visibility</p:attrName>
                                        </p:attrNameLst>
                                      </p:cBhvr>
                                      <p:to>
                                        <p:strVal val="visible"/>
                                      </p:to>
                                    </p:set>
                                    <p:animEffect transition="in" filter="slide(fromTop)">
                                      <p:cBhvr>
                                        <p:cTn id="22" dur="1000"/>
                                        <p:tgtEl>
                                          <p:spTgt spid="11981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119811">
                                            <p:txEl>
                                              <p:pRg st="5" end="5"/>
                                            </p:txEl>
                                          </p:spTgt>
                                        </p:tgtEl>
                                        <p:attrNameLst>
                                          <p:attrName>style.visibility</p:attrName>
                                        </p:attrNameLst>
                                      </p:cBhvr>
                                      <p:to>
                                        <p:strVal val="visible"/>
                                      </p:to>
                                    </p:set>
                                    <p:animEffect transition="in" filter="slide(fromTop)">
                                      <p:cBhvr>
                                        <p:cTn id="27" dur="1000"/>
                                        <p:tgtEl>
                                          <p:spTgt spid="1198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uiExpand="1" build="p"/>
      <p:bldP spid="1198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p:cNvSpPr>
            <a:spLocks noGrp="1" noChangeArrowheads="1"/>
          </p:cNvSpPr>
          <p:nvPr>
            <p:ph idx="1"/>
          </p:nvPr>
        </p:nvSpPr>
        <p:spPr>
          <a:xfrm>
            <a:off x="747713" y="2293258"/>
            <a:ext cx="7939087" cy="2593068"/>
          </a:xfrm>
        </p:spPr>
        <p:txBody>
          <a:bodyPr/>
          <a:lstStyle/>
          <a:p>
            <a:pPr algn="justLow" rtl="1">
              <a:buFont typeface="Wingdings" pitchFamily="2" charset="2"/>
              <a:buNone/>
            </a:pPr>
            <a:r>
              <a:rPr lang="fa-IR" dirty="0" smtClean="0">
                <a:cs typeface="Zar" pitchFamily="2" charset="-78"/>
              </a:rPr>
              <a:t>برای مطالعه نظامدار ویژگی های فردو یا گردآوری داده های اجتماعی به منظور توصیف فرد یا توصیف واقعیت های اجتماعی است.</a:t>
            </a:r>
          </a:p>
          <a:p>
            <a:pPr algn="justLow" rtl="1">
              <a:buFont typeface="Wingdings" pitchFamily="2" charset="2"/>
              <a:buNone/>
            </a:pPr>
            <a:r>
              <a:rPr lang="fa-IR" dirty="0" smtClean="0">
                <a:cs typeface="Zar" pitchFamily="2" charset="-78"/>
              </a:rPr>
              <a:t>در مطالعه موردی یک واحد اجتماعی بطور کامل مورد مطالعه قرار می گیرد. واحد مورد مطالعه ممکن است یک شخص، یک خانواده، یک گروه اجتماعی، یک نهاد اجتماعی یا یک جماعت باشد.</a:t>
            </a:r>
            <a:endParaRPr lang="en-US" dirty="0">
              <a:cs typeface="Zar" pitchFamily="2" charset="-78"/>
            </a:endParaRPr>
          </a:p>
        </p:txBody>
      </p:sp>
      <p:sp>
        <p:nvSpPr>
          <p:cNvPr id="120834" name="Rectangle 2"/>
          <p:cNvSpPr>
            <a:spLocks noGrp="1" noChangeArrowheads="1"/>
          </p:cNvSpPr>
          <p:nvPr>
            <p:ph type="title"/>
          </p:nvPr>
        </p:nvSpPr>
        <p:spPr>
          <a:xfrm>
            <a:off x="457200" y="1031875"/>
            <a:ext cx="8229600" cy="1143000"/>
          </a:xfrm>
        </p:spPr>
        <p:txBody>
          <a:bodyPr/>
          <a:lstStyle/>
          <a:p>
            <a:pPr algn="r" rtl="1"/>
            <a:r>
              <a:rPr lang="fa-IR" dirty="0" smtClean="0">
                <a:cs typeface="Zar" pitchFamily="2" charset="-78"/>
              </a:rPr>
              <a:t>مطالعه موردی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20834"/>
                                        </p:tgtEl>
                                        <p:attrNameLst>
                                          <p:attrName>style.visibility</p:attrName>
                                        </p:attrNameLst>
                                      </p:cBhvr>
                                      <p:to>
                                        <p:strVal val="visible"/>
                                      </p:to>
                                    </p:set>
                                    <p:animEffect transition="in" filter="barn(inHorizontal)">
                                      <p:cBhvr>
                                        <p:cTn id="7" dur="500"/>
                                        <p:tgtEl>
                                          <p:spTgt spid="120834"/>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20835">
                                            <p:txEl>
                                              <p:pRg st="0" end="0"/>
                                            </p:txEl>
                                          </p:spTgt>
                                        </p:tgtEl>
                                        <p:attrNameLst>
                                          <p:attrName>style.visibility</p:attrName>
                                        </p:attrNameLst>
                                      </p:cBhvr>
                                      <p:to>
                                        <p:strVal val="visible"/>
                                      </p:to>
                                    </p:set>
                                    <p:animEffect transition="in" filter="plus(in)">
                                      <p:cBhvr>
                                        <p:cTn id="12" dur="1000"/>
                                        <p:tgtEl>
                                          <p:spTgt spid="1208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120835">
                                            <p:txEl>
                                              <p:pRg st="1" end="1"/>
                                            </p:txEl>
                                          </p:spTgt>
                                        </p:tgtEl>
                                        <p:attrNameLst>
                                          <p:attrName>style.visibility</p:attrName>
                                        </p:attrNameLst>
                                      </p:cBhvr>
                                      <p:to>
                                        <p:strVal val="visible"/>
                                      </p:to>
                                    </p:set>
                                    <p:animEffect transition="in" filter="plus(in)">
                                      <p:cBhvr>
                                        <p:cTn id="17" dur="1000"/>
                                        <p:tgtEl>
                                          <p:spTgt spid="1208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p:bldP spid="12083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idx="1"/>
          </p:nvPr>
        </p:nvSpPr>
        <p:spPr>
          <a:xfrm>
            <a:off x="268288" y="2394857"/>
            <a:ext cx="8637587" cy="3236686"/>
          </a:xfrm>
        </p:spPr>
        <p:txBody>
          <a:bodyPr/>
          <a:lstStyle/>
          <a:p>
            <a:pPr algn="r" rtl="1">
              <a:buFont typeface="Wingdings" pitchFamily="2" charset="2"/>
              <a:buNone/>
            </a:pPr>
            <a:r>
              <a:rPr lang="fa-IR" dirty="0" smtClean="0">
                <a:cs typeface="Zar" pitchFamily="2" charset="-78"/>
              </a:rPr>
              <a:t>1) قوم نگاری که گاهی نیز مردم شناسی فرهنگی نامیده می شود، یک روش مشاهده در مطالعات میدانی است. </a:t>
            </a:r>
          </a:p>
          <a:p>
            <a:pPr algn="r" rtl="1">
              <a:buFont typeface="Wingdings" pitchFamily="2" charset="2"/>
              <a:buNone/>
            </a:pPr>
            <a:r>
              <a:rPr lang="fa-IR" dirty="0" smtClean="0">
                <a:cs typeface="Zar" pitchFamily="2" charset="-78"/>
              </a:rPr>
              <a:t>2) یک روش کیفی است که در آن اگر هم ابزار کمی جمع آوری داده ها به کار رود، استفاده از این ابزارها بسیار محدود است.</a:t>
            </a:r>
          </a:p>
          <a:p>
            <a:pPr algn="r" rtl="1">
              <a:buFont typeface="Wingdings" pitchFamily="2" charset="2"/>
              <a:buNone/>
            </a:pPr>
            <a:r>
              <a:rPr lang="fa-IR" dirty="0" smtClean="0">
                <a:cs typeface="Zar" pitchFamily="2" charset="-78"/>
              </a:rPr>
              <a:t>3) پژوهشگر با استفاده از روش مشاهده توام با مشارکت، افراد مورد مطالعه را در محیطی کاملا آزاد و طبیعی مشاهده می کند، به سخنان آن ها گوش می دهد و با آن ها گفتگو می کند.</a:t>
            </a:r>
          </a:p>
          <a:p>
            <a:pPr algn="r" rtl="1">
              <a:buFont typeface="Wingdings" pitchFamily="2" charset="2"/>
              <a:buNone/>
            </a:pPr>
            <a:endParaRPr lang="fa-IR" dirty="0" smtClean="0">
              <a:cs typeface="Zar" pitchFamily="2" charset="-78"/>
            </a:endParaRPr>
          </a:p>
          <a:p>
            <a:pPr algn="r" rtl="1">
              <a:buFont typeface="Wingdings" pitchFamily="2" charset="2"/>
              <a:buNone/>
            </a:pPr>
            <a:endParaRPr lang="en-US" dirty="0">
              <a:cs typeface="Zar" pitchFamily="2" charset="-78"/>
            </a:endParaRPr>
          </a:p>
        </p:txBody>
      </p:sp>
      <p:sp>
        <p:nvSpPr>
          <p:cNvPr id="121858" name="Rectangle 2"/>
          <p:cNvSpPr>
            <a:spLocks noGrp="1" noChangeArrowheads="1"/>
          </p:cNvSpPr>
          <p:nvPr>
            <p:ph type="title"/>
          </p:nvPr>
        </p:nvSpPr>
        <p:spPr>
          <a:xfrm>
            <a:off x="457200" y="725714"/>
            <a:ext cx="8229600" cy="1248229"/>
          </a:xfrm>
        </p:spPr>
        <p:txBody>
          <a:bodyPr/>
          <a:lstStyle/>
          <a:p>
            <a:pPr algn="r" rtl="1"/>
            <a:r>
              <a:rPr lang="fa-IR" dirty="0" smtClean="0">
                <a:cs typeface="Zar" pitchFamily="2" charset="-78"/>
              </a:rPr>
              <a:t>مطالعه قوم نگاری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1858"/>
                                        </p:tgtEl>
                                        <p:attrNameLst>
                                          <p:attrName>style.visibility</p:attrName>
                                        </p:attrNameLst>
                                      </p:cBhvr>
                                      <p:to>
                                        <p:strVal val="visible"/>
                                      </p:to>
                                    </p:set>
                                    <p:animEffect transition="in" filter="diamond(in)">
                                      <p:cBhvr>
                                        <p:cTn id="7" dur="2000"/>
                                        <p:tgtEl>
                                          <p:spTgt spid="121858"/>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21859">
                                            <p:txEl>
                                              <p:pRg st="0" end="0"/>
                                            </p:txEl>
                                          </p:spTgt>
                                        </p:tgtEl>
                                        <p:attrNameLst>
                                          <p:attrName>style.visibility</p:attrName>
                                        </p:attrNameLst>
                                      </p:cBhvr>
                                      <p:to>
                                        <p:strVal val="visible"/>
                                      </p:to>
                                    </p:set>
                                    <p:anim calcmode="lin" valueType="num">
                                      <p:cBhvr>
                                        <p:cTn id="12" dur="1000" fill="hold"/>
                                        <p:tgtEl>
                                          <p:spTgt spid="121859">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12185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2185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121859">
                                            <p:txEl>
                                              <p:pRg st="1" end="1"/>
                                            </p:txEl>
                                          </p:spTgt>
                                        </p:tgtEl>
                                        <p:attrNameLst>
                                          <p:attrName>style.visibility</p:attrName>
                                        </p:attrNameLst>
                                      </p:cBhvr>
                                      <p:to>
                                        <p:strVal val="visible"/>
                                      </p:to>
                                    </p:set>
                                    <p:anim calcmode="lin" valueType="num">
                                      <p:cBhvr>
                                        <p:cTn id="19" dur="1000" fill="hold"/>
                                        <p:tgtEl>
                                          <p:spTgt spid="121859">
                                            <p:txEl>
                                              <p:pRg st="1" end="1"/>
                                            </p:txEl>
                                          </p:spTgt>
                                        </p:tgtEl>
                                        <p:attrNameLst>
                                          <p:attrName>ppt_x</p:attrName>
                                        </p:attrNameLst>
                                      </p:cBhvr>
                                      <p:tavLst>
                                        <p:tav tm="0">
                                          <p:val>
                                            <p:strVal val="#ppt_x-.2"/>
                                          </p:val>
                                        </p:tav>
                                        <p:tav tm="100000">
                                          <p:val>
                                            <p:strVal val="#ppt_x"/>
                                          </p:val>
                                        </p:tav>
                                      </p:tavLst>
                                    </p:anim>
                                    <p:anim calcmode="lin" valueType="num">
                                      <p:cBhvr>
                                        <p:cTn id="20" dur="1000" fill="hold"/>
                                        <p:tgtEl>
                                          <p:spTgt spid="12185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2185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9" presetClass="entr" presetSubtype="0" fill="hold" grpId="0" nodeType="clickEffect">
                                  <p:stCondLst>
                                    <p:cond delay="0"/>
                                  </p:stCondLst>
                                  <p:childTnLst>
                                    <p:set>
                                      <p:cBhvr>
                                        <p:cTn id="25" dur="1" fill="hold">
                                          <p:stCondLst>
                                            <p:cond delay="0"/>
                                          </p:stCondLst>
                                        </p:cTn>
                                        <p:tgtEl>
                                          <p:spTgt spid="121859">
                                            <p:txEl>
                                              <p:pRg st="2" end="2"/>
                                            </p:txEl>
                                          </p:spTgt>
                                        </p:tgtEl>
                                        <p:attrNameLst>
                                          <p:attrName>style.visibility</p:attrName>
                                        </p:attrNameLst>
                                      </p:cBhvr>
                                      <p:to>
                                        <p:strVal val="visible"/>
                                      </p:to>
                                    </p:set>
                                    <p:anim calcmode="lin" valueType="num">
                                      <p:cBhvr>
                                        <p:cTn id="26" dur="1000" fill="hold"/>
                                        <p:tgtEl>
                                          <p:spTgt spid="121859">
                                            <p:txEl>
                                              <p:pRg st="2" end="2"/>
                                            </p:txEl>
                                          </p:spTgt>
                                        </p:tgtEl>
                                        <p:attrNameLst>
                                          <p:attrName>ppt_x</p:attrName>
                                        </p:attrNameLst>
                                      </p:cBhvr>
                                      <p:tavLst>
                                        <p:tav tm="0">
                                          <p:val>
                                            <p:strVal val="#ppt_x-.2"/>
                                          </p:val>
                                        </p:tav>
                                        <p:tav tm="100000">
                                          <p:val>
                                            <p:strVal val="#ppt_x"/>
                                          </p:val>
                                        </p:tav>
                                      </p:tavLst>
                                    </p:anim>
                                    <p:anim calcmode="lin" valueType="num">
                                      <p:cBhvr>
                                        <p:cTn id="27" dur="1000" fill="hold"/>
                                        <p:tgtEl>
                                          <p:spTgt spid="121859">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1218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9" grpId="0" build="p"/>
      <p:bldP spid="12185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Rectangle 3"/>
          <p:cNvSpPr>
            <a:spLocks noGrp="1" noChangeArrowheads="1"/>
          </p:cNvSpPr>
          <p:nvPr>
            <p:ph idx="1"/>
          </p:nvPr>
        </p:nvSpPr>
        <p:spPr>
          <a:xfrm>
            <a:off x="717550" y="2235201"/>
            <a:ext cx="7969250" cy="4071938"/>
          </a:xfrm>
        </p:spPr>
        <p:txBody>
          <a:bodyPr/>
          <a:lstStyle/>
          <a:p>
            <a:pPr algn="justLow" rtl="1">
              <a:buFont typeface="Wingdings" pitchFamily="2" charset="2"/>
              <a:buNone/>
            </a:pPr>
            <a:r>
              <a:rPr lang="fa-IR" dirty="0" smtClean="0">
                <a:cs typeface="Zar" pitchFamily="2" charset="-78"/>
              </a:rPr>
              <a:t>1) مهم ترین رفتار افراد در گروه ها فرایند پویای تعامل های پیچیده ای است که شامل عناصری بیش از مجموعه ای از حقایق، آمارها و شواهد مستقیم است.</a:t>
            </a:r>
            <a:endParaRPr lang="fa-IR" dirty="0">
              <a:cs typeface="Zar" pitchFamily="2" charset="-78"/>
            </a:endParaRPr>
          </a:p>
          <a:p>
            <a:pPr algn="justLow" rtl="1">
              <a:buFont typeface="Wingdings" pitchFamily="2" charset="2"/>
              <a:buNone/>
            </a:pPr>
            <a:endParaRPr lang="en-US" dirty="0">
              <a:cs typeface="Zar" pitchFamily="2" charset="-78"/>
            </a:endParaRPr>
          </a:p>
          <a:p>
            <a:pPr algn="justLow" rtl="1">
              <a:buFont typeface="Wingdings" pitchFamily="2" charset="2"/>
              <a:buNone/>
            </a:pPr>
            <a:r>
              <a:rPr lang="fa-IR" dirty="0" smtClean="0">
                <a:cs typeface="Zar" pitchFamily="2" charset="-78"/>
              </a:rPr>
              <a:t>2) رفتار آدمی تحت تاثیر موقعیتی قرار می گیرد که رفتار در آن به وقوع می پیوندد. پژوهشگر باید آن موقعیت، طبیعت بافت اجتماعی، سنت ها، ارزش ها و هنجارهای رفتاری آن را بشناسد.</a:t>
            </a:r>
            <a:endParaRPr lang="en-US" dirty="0">
              <a:cs typeface="Zar" pitchFamily="2" charset="-78"/>
            </a:endParaRPr>
          </a:p>
        </p:txBody>
      </p:sp>
      <p:sp>
        <p:nvSpPr>
          <p:cNvPr id="123906" name="Rectangle 2"/>
          <p:cNvSpPr>
            <a:spLocks noGrp="1" noChangeArrowheads="1"/>
          </p:cNvSpPr>
          <p:nvPr>
            <p:ph type="title"/>
          </p:nvPr>
        </p:nvSpPr>
        <p:spPr>
          <a:xfrm>
            <a:off x="457200" y="917575"/>
            <a:ext cx="8229600" cy="1143000"/>
          </a:xfrm>
        </p:spPr>
        <p:txBody>
          <a:bodyPr>
            <a:normAutofit/>
          </a:bodyPr>
          <a:lstStyle/>
          <a:p>
            <a:pPr algn="r" rtl="1"/>
            <a:r>
              <a:rPr lang="fa-IR" sz="4000" dirty="0" smtClean="0">
                <a:cs typeface="Zar" pitchFamily="2" charset="-78"/>
              </a:rPr>
              <a:t>پیش فرض های روش قوم نگاری</a:t>
            </a:r>
            <a:endParaRPr lang="en-US" sz="4000"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123906"/>
                                        </p:tgtEl>
                                        <p:attrNameLst>
                                          <p:attrName>style.visibility</p:attrName>
                                        </p:attrNameLst>
                                      </p:cBhvr>
                                      <p:to>
                                        <p:strVal val="visible"/>
                                      </p:to>
                                    </p:set>
                                    <p:anim calcmode="lin" valueType="num">
                                      <p:cBhvr additive="base">
                                        <p:cTn id="7" dur="500" fill="hold"/>
                                        <p:tgtEl>
                                          <p:spTgt spid="123906"/>
                                        </p:tgtEl>
                                        <p:attrNameLst>
                                          <p:attrName>ppt_x</p:attrName>
                                        </p:attrNameLst>
                                      </p:cBhvr>
                                      <p:tavLst>
                                        <p:tav tm="0">
                                          <p:val>
                                            <p:strVal val="1+#ppt_w/2"/>
                                          </p:val>
                                        </p:tav>
                                        <p:tav tm="100000">
                                          <p:val>
                                            <p:strVal val="#ppt_x"/>
                                          </p:val>
                                        </p:tav>
                                      </p:tavLst>
                                    </p:anim>
                                    <p:anim calcmode="lin" valueType="num">
                                      <p:cBhvr additive="base">
                                        <p:cTn id="8" dur="500" fill="hold"/>
                                        <p:tgtEl>
                                          <p:spTgt spid="12390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23907">
                                            <p:txEl>
                                              <p:pRg st="0" end="0"/>
                                            </p:txEl>
                                          </p:spTgt>
                                        </p:tgtEl>
                                        <p:attrNameLst>
                                          <p:attrName>style.visibility</p:attrName>
                                        </p:attrNameLst>
                                      </p:cBhvr>
                                      <p:to>
                                        <p:strVal val="visible"/>
                                      </p:to>
                                    </p:set>
                                    <p:anim calcmode="lin" valueType="num">
                                      <p:cBhvr additive="base">
                                        <p:cTn id="13" dur="500" fill="hold"/>
                                        <p:tgtEl>
                                          <p:spTgt spid="123907">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3907">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12" fill="hold" grpId="0" nodeType="withEffect">
                                  <p:stCondLst>
                                    <p:cond delay="0"/>
                                  </p:stCondLst>
                                  <p:childTnLst>
                                    <p:set>
                                      <p:cBhvr>
                                        <p:cTn id="16" dur="1" fill="hold">
                                          <p:stCondLst>
                                            <p:cond delay="0"/>
                                          </p:stCondLst>
                                        </p:cTn>
                                        <p:tgtEl>
                                          <p:spTgt spid="123907">
                                            <p:txEl>
                                              <p:pRg st="2" end="2"/>
                                            </p:txEl>
                                          </p:spTgt>
                                        </p:tgtEl>
                                        <p:attrNameLst>
                                          <p:attrName>style.visibility</p:attrName>
                                        </p:attrNameLst>
                                      </p:cBhvr>
                                      <p:to>
                                        <p:strVal val="visible"/>
                                      </p:to>
                                    </p:set>
                                    <p:anim calcmode="lin" valueType="num">
                                      <p:cBhvr additive="base">
                                        <p:cTn id="17" dur="500" fill="hold"/>
                                        <p:tgtEl>
                                          <p:spTgt spid="12390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390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7" grpId="0" uiExpand="1" build="p"/>
      <p:bldP spid="12390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3" name="Rectangle 3"/>
          <p:cNvSpPr>
            <a:spLocks noGrp="1" noChangeArrowheads="1"/>
          </p:cNvSpPr>
          <p:nvPr>
            <p:ph idx="1"/>
          </p:nvPr>
        </p:nvSpPr>
        <p:spPr>
          <a:xfrm>
            <a:off x="544513" y="2583543"/>
            <a:ext cx="8142287" cy="2377395"/>
          </a:xfrm>
        </p:spPr>
        <p:txBody>
          <a:bodyPr/>
          <a:lstStyle/>
          <a:p>
            <a:pPr algn="r" rtl="1">
              <a:buFont typeface="Wingdings" pitchFamily="2" charset="2"/>
              <a:buNone/>
            </a:pPr>
            <a:r>
              <a:rPr lang="fa-IR" dirty="0" smtClean="0">
                <a:cs typeface="Zar" pitchFamily="2" charset="-78"/>
              </a:rPr>
              <a:t>1) روشی برای توصیف رویدادهای گذشته، تجزیه و تحلیل این رویدادها و کشف روابط بین آن ها به منظور شناخت گذشته و حال است.</a:t>
            </a:r>
          </a:p>
          <a:p>
            <a:pPr algn="r" rtl="1">
              <a:buFont typeface="Wingdings" pitchFamily="2" charset="2"/>
              <a:buNone/>
            </a:pPr>
            <a:r>
              <a:rPr lang="fa-IR" dirty="0" smtClean="0">
                <a:cs typeface="Zar" pitchFamily="2" charset="-78"/>
              </a:rPr>
              <a:t>2) بیشتر در مطالعات مربوط به علوم اجتماعی و جامعه شناسی بکار می رود، اما در مطالعه مسائل مربوط به تعلیم و تربیت نیز مورد استفاده قرار می گیرد.</a:t>
            </a:r>
            <a:endParaRPr lang="en-US" dirty="0">
              <a:cs typeface="Zar" pitchFamily="2" charset="-78"/>
            </a:endParaRPr>
          </a:p>
        </p:txBody>
      </p:sp>
      <p:sp>
        <p:nvSpPr>
          <p:cNvPr id="122882" name="Rectangle 2"/>
          <p:cNvSpPr>
            <a:spLocks noGrp="1" noChangeArrowheads="1"/>
          </p:cNvSpPr>
          <p:nvPr>
            <p:ph type="title"/>
          </p:nvPr>
        </p:nvSpPr>
        <p:spPr>
          <a:xfrm>
            <a:off x="457200" y="595086"/>
            <a:ext cx="8229600" cy="1190171"/>
          </a:xfrm>
        </p:spPr>
        <p:txBody>
          <a:bodyPr/>
          <a:lstStyle/>
          <a:p>
            <a:pPr rtl="1"/>
            <a:r>
              <a:rPr lang="fa-IR" dirty="0" smtClean="0">
                <a:cs typeface="Zar" pitchFamily="2" charset="-78"/>
              </a:rPr>
              <a:t>تحقیق تاریخی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22882"/>
                                        </p:tgtEl>
                                        <p:attrNameLst>
                                          <p:attrName>style.visibility</p:attrName>
                                        </p:attrNameLst>
                                      </p:cBhvr>
                                      <p:to>
                                        <p:strVal val="visible"/>
                                      </p:to>
                                    </p:set>
                                    <p:anim calcmode="lin" valueType="num">
                                      <p:cBhvr>
                                        <p:cTn id="7" dur="1000" fill="hold"/>
                                        <p:tgtEl>
                                          <p:spTgt spid="122882"/>
                                        </p:tgtEl>
                                        <p:attrNameLst>
                                          <p:attrName>ppt_w</p:attrName>
                                        </p:attrNameLst>
                                      </p:cBhvr>
                                      <p:tavLst>
                                        <p:tav tm="0">
                                          <p:val>
                                            <p:strVal val="#ppt_w*0.70"/>
                                          </p:val>
                                        </p:tav>
                                        <p:tav tm="100000">
                                          <p:val>
                                            <p:strVal val="#ppt_w"/>
                                          </p:val>
                                        </p:tav>
                                      </p:tavLst>
                                    </p:anim>
                                    <p:anim calcmode="lin" valueType="num">
                                      <p:cBhvr>
                                        <p:cTn id="8" dur="1000" fill="hold"/>
                                        <p:tgtEl>
                                          <p:spTgt spid="122882"/>
                                        </p:tgtEl>
                                        <p:attrNameLst>
                                          <p:attrName>ppt_h</p:attrName>
                                        </p:attrNameLst>
                                      </p:cBhvr>
                                      <p:tavLst>
                                        <p:tav tm="0">
                                          <p:val>
                                            <p:strVal val="#ppt_h"/>
                                          </p:val>
                                        </p:tav>
                                        <p:tav tm="100000">
                                          <p:val>
                                            <p:strVal val="#ppt_h"/>
                                          </p:val>
                                        </p:tav>
                                      </p:tavLst>
                                    </p:anim>
                                    <p:animEffect transition="in" filter="fade">
                                      <p:cBhvr>
                                        <p:cTn id="9" dur="1000"/>
                                        <p:tgtEl>
                                          <p:spTgt spid="122882"/>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22883">
                                            <p:txEl>
                                              <p:pRg st="0" end="0"/>
                                            </p:txEl>
                                          </p:spTgt>
                                        </p:tgtEl>
                                        <p:attrNameLst>
                                          <p:attrName>style.visibility</p:attrName>
                                        </p:attrNameLst>
                                      </p:cBhvr>
                                      <p:to>
                                        <p:strVal val="visible"/>
                                      </p:to>
                                    </p:set>
                                    <p:anim calcmode="lin" valueType="num">
                                      <p:cBhvr>
                                        <p:cTn id="14" dur="1000" fill="hold"/>
                                        <p:tgtEl>
                                          <p:spTgt spid="122883">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2288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2288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122883">
                                            <p:txEl>
                                              <p:pRg st="1" end="1"/>
                                            </p:txEl>
                                          </p:spTgt>
                                        </p:tgtEl>
                                        <p:attrNameLst>
                                          <p:attrName>style.visibility</p:attrName>
                                        </p:attrNameLst>
                                      </p:cBhvr>
                                      <p:to>
                                        <p:strVal val="visible"/>
                                      </p:to>
                                    </p:set>
                                    <p:anim calcmode="lin" valueType="num">
                                      <p:cBhvr>
                                        <p:cTn id="21" dur="1000" fill="hold"/>
                                        <p:tgtEl>
                                          <p:spTgt spid="122883">
                                            <p:txEl>
                                              <p:pRg st="1" end="1"/>
                                            </p:txEl>
                                          </p:spTgt>
                                        </p:tgtEl>
                                        <p:attrNameLst>
                                          <p:attrName>ppt_w</p:attrName>
                                        </p:attrNameLst>
                                      </p:cBhvr>
                                      <p:tavLst>
                                        <p:tav tm="0">
                                          <p:val>
                                            <p:strVal val="#ppt_w+.3"/>
                                          </p:val>
                                        </p:tav>
                                        <p:tav tm="100000">
                                          <p:val>
                                            <p:strVal val="#ppt_w"/>
                                          </p:val>
                                        </p:tav>
                                      </p:tavLst>
                                    </p:anim>
                                    <p:anim calcmode="lin" valueType="num">
                                      <p:cBhvr>
                                        <p:cTn id="22" dur="1000" fill="hold"/>
                                        <p:tgtEl>
                                          <p:spTgt spid="122883">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1228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p:bldP spid="12288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p:cNvSpPr>
            <a:spLocks noGrp="1" noChangeArrowheads="1"/>
          </p:cNvSpPr>
          <p:nvPr>
            <p:ph idx="1"/>
          </p:nvPr>
        </p:nvSpPr>
        <p:spPr>
          <a:xfrm>
            <a:off x="457200" y="1872344"/>
            <a:ext cx="8229600" cy="3062514"/>
          </a:xfrm>
        </p:spPr>
        <p:txBody>
          <a:bodyPr/>
          <a:lstStyle/>
          <a:p>
            <a:pPr algn="r" rtl="1">
              <a:buFont typeface="Wingdings" pitchFamily="2" charset="2"/>
              <a:buNone/>
            </a:pPr>
            <a:endParaRPr lang="en-US" dirty="0">
              <a:cs typeface="Zar" pitchFamily="2" charset="-78"/>
            </a:endParaRPr>
          </a:p>
          <a:p>
            <a:pPr algn="r" rtl="1">
              <a:buFont typeface="Wingdings" pitchFamily="2" charset="2"/>
              <a:buNone/>
            </a:pPr>
            <a:r>
              <a:rPr lang="en-US" dirty="0">
                <a:cs typeface="Zar" pitchFamily="2" charset="-78"/>
              </a:rPr>
              <a:t>	</a:t>
            </a:r>
            <a:r>
              <a:rPr lang="fa-IR" dirty="0" smtClean="0">
                <a:cs typeface="Zar" pitchFamily="2" charset="-78"/>
              </a:rPr>
              <a:t>1)منابع دست اول</a:t>
            </a:r>
            <a:endParaRPr lang="fa-IR" dirty="0">
              <a:cs typeface="Zar" pitchFamily="2" charset="-78"/>
            </a:endParaRPr>
          </a:p>
          <a:p>
            <a:pPr algn="r" rtl="1">
              <a:buFont typeface="Wingdings" pitchFamily="2" charset="2"/>
              <a:buNone/>
            </a:pPr>
            <a:endParaRPr lang="en-US" dirty="0">
              <a:cs typeface="Zar" pitchFamily="2" charset="-78"/>
            </a:endParaRPr>
          </a:p>
          <a:p>
            <a:pPr algn="r" rtl="1">
              <a:buFont typeface="Wingdings" pitchFamily="2" charset="2"/>
              <a:buNone/>
            </a:pPr>
            <a:r>
              <a:rPr lang="en-US" dirty="0">
                <a:cs typeface="Zar" pitchFamily="2" charset="-78"/>
              </a:rPr>
              <a:t>	</a:t>
            </a:r>
            <a:r>
              <a:rPr lang="fa-IR" dirty="0" smtClean="0">
                <a:cs typeface="Zar" pitchFamily="2" charset="-78"/>
              </a:rPr>
              <a:t>2)منابع دست دوم</a:t>
            </a:r>
            <a:endParaRPr lang="fa-IR" dirty="0">
              <a:cs typeface="Zar" pitchFamily="2" charset="-78"/>
            </a:endParaRPr>
          </a:p>
          <a:p>
            <a:pPr algn="r" rtl="1">
              <a:buFont typeface="Wingdings" pitchFamily="2" charset="2"/>
              <a:buNone/>
            </a:pPr>
            <a:endParaRPr lang="en-US" dirty="0">
              <a:cs typeface="Zar" pitchFamily="2" charset="-78"/>
            </a:endParaRPr>
          </a:p>
          <a:p>
            <a:pPr algn="r" rtl="1">
              <a:buFont typeface="Wingdings" pitchFamily="2" charset="2"/>
              <a:buNone/>
            </a:pPr>
            <a:r>
              <a:rPr lang="en-US" dirty="0">
                <a:cs typeface="Zar" pitchFamily="2" charset="-78"/>
              </a:rPr>
              <a:t>				</a:t>
            </a:r>
          </a:p>
        </p:txBody>
      </p:sp>
      <p:sp>
        <p:nvSpPr>
          <p:cNvPr id="124930" name="Rectangle 2"/>
          <p:cNvSpPr>
            <a:spLocks noGrp="1" noChangeArrowheads="1"/>
          </p:cNvSpPr>
          <p:nvPr>
            <p:ph type="title"/>
          </p:nvPr>
        </p:nvSpPr>
        <p:spPr>
          <a:xfrm>
            <a:off x="457200" y="574675"/>
            <a:ext cx="8229600" cy="1143000"/>
          </a:xfrm>
        </p:spPr>
        <p:txBody>
          <a:bodyPr>
            <a:normAutofit/>
          </a:bodyPr>
          <a:lstStyle/>
          <a:p>
            <a:pPr algn="r" rtl="1"/>
            <a:r>
              <a:rPr lang="fa-IR" dirty="0" smtClean="0">
                <a:cs typeface="Zar" pitchFamily="2" charset="-78"/>
              </a:rPr>
              <a:t>منابع داده های تاریخی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4930"/>
                                        </p:tgtEl>
                                        <p:attrNameLst>
                                          <p:attrName>style.visibility</p:attrName>
                                        </p:attrNameLst>
                                      </p:cBhvr>
                                      <p:to>
                                        <p:strVal val="visible"/>
                                      </p:to>
                                    </p:set>
                                    <p:animEffect transition="in" filter="wipe(up)">
                                      <p:cBhvr>
                                        <p:cTn id="7" dur="500"/>
                                        <p:tgtEl>
                                          <p:spTgt spid="124930"/>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124931">
                                            <p:txEl>
                                              <p:pRg st="1" end="1"/>
                                            </p:txEl>
                                          </p:spTgt>
                                        </p:tgtEl>
                                        <p:attrNameLst>
                                          <p:attrName>style.visibility</p:attrName>
                                        </p:attrNameLst>
                                      </p:cBhvr>
                                      <p:to>
                                        <p:strVal val="visible"/>
                                      </p:to>
                                    </p:set>
                                    <p:anim calcmode="lin" valueType="num">
                                      <p:cBhvr additive="base">
                                        <p:cTn id="12" dur="1000" fill="hold"/>
                                        <p:tgtEl>
                                          <p:spTgt spid="124931">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124931">
                                            <p:txEl>
                                              <p:pRg st="1" end="1"/>
                                            </p:txEl>
                                          </p:spTgt>
                                        </p:tgtEl>
                                        <p:attrNameLst>
                                          <p:attrName>ppt_y</p:attrName>
                                        </p:attrNameLst>
                                      </p:cBhvr>
                                      <p:tavLst>
                                        <p:tav tm="0">
                                          <p:val>
                                            <p:strVal val="1+#ppt_h/2"/>
                                          </p:val>
                                        </p:tav>
                                        <p:tav tm="100000">
                                          <p:val>
                                            <p:strVal val="#ppt_y"/>
                                          </p:val>
                                        </p:tav>
                                      </p:tavLst>
                                    </p:anim>
                                  </p:childTnLst>
                                </p:cTn>
                              </p:par>
                              <p:par>
                                <p:cTn id="14" presetID="7" presetClass="entr" presetSubtype="4" fill="hold" grpId="0" nodeType="withEffect">
                                  <p:stCondLst>
                                    <p:cond delay="0"/>
                                  </p:stCondLst>
                                  <p:childTnLst>
                                    <p:set>
                                      <p:cBhvr>
                                        <p:cTn id="15" dur="1" fill="hold">
                                          <p:stCondLst>
                                            <p:cond delay="0"/>
                                          </p:stCondLst>
                                        </p:cTn>
                                        <p:tgtEl>
                                          <p:spTgt spid="124931">
                                            <p:txEl>
                                              <p:pRg st="3" end="3"/>
                                            </p:txEl>
                                          </p:spTgt>
                                        </p:tgtEl>
                                        <p:attrNameLst>
                                          <p:attrName>style.visibility</p:attrName>
                                        </p:attrNameLst>
                                      </p:cBhvr>
                                      <p:to>
                                        <p:strVal val="visible"/>
                                      </p:to>
                                    </p:set>
                                    <p:anim calcmode="lin" valueType="num">
                                      <p:cBhvr additive="base">
                                        <p:cTn id="16" dur="1000" fill="hold"/>
                                        <p:tgtEl>
                                          <p:spTgt spid="124931">
                                            <p:txEl>
                                              <p:pRg st="3" end="3"/>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24931">
                                            <p:txEl>
                                              <p:pRg st="3" end="3"/>
                                            </p:txEl>
                                          </p:spTgt>
                                        </p:tgtEl>
                                        <p:attrNameLst>
                                          <p:attrName>ppt_y</p:attrName>
                                        </p:attrNameLst>
                                      </p:cBhvr>
                                      <p:tavLst>
                                        <p:tav tm="0">
                                          <p:val>
                                            <p:strVal val="1+#ppt_h/2"/>
                                          </p:val>
                                        </p:tav>
                                        <p:tav tm="100000">
                                          <p:val>
                                            <p:strVal val="#ppt_y"/>
                                          </p:val>
                                        </p:tav>
                                      </p:tavLst>
                                    </p:anim>
                                  </p:childTnLst>
                                </p:cTn>
                              </p:par>
                              <p:par>
                                <p:cTn id="18" presetID="7" presetClass="entr" presetSubtype="4" fill="hold" grpId="0" nodeType="withEffect">
                                  <p:stCondLst>
                                    <p:cond delay="0"/>
                                  </p:stCondLst>
                                  <p:childTnLst>
                                    <p:set>
                                      <p:cBhvr>
                                        <p:cTn id="19" dur="1" fill="hold">
                                          <p:stCondLst>
                                            <p:cond delay="0"/>
                                          </p:stCondLst>
                                        </p:cTn>
                                        <p:tgtEl>
                                          <p:spTgt spid="124931">
                                            <p:txEl>
                                              <p:pRg st="5" end="5"/>
                                            </p:txEl>
                                          </p:spTgt>
                                        </p:tgtEl>
                                        <p:attrNameLst>
                                          <p:attrName>style.visibility</p:attrName>
                                        </p:attrNameLst>
                                      </p:cBhvr>
                                      <p:to>
                                        <p:strVal val="visible"/>
                                      </p:to>
                                    </p:set>
                                    <p:anim calcmode="lin" valueType="num">
                                      <p:cBhvr additive="base">
                                        <p:cTn id="20" dur="1000" fill="hold"/>
                                        <p:tgtEl>
                                          <p:spTgt spid="124931">
                                            <p:txEl>
                                              <p:pRg st="5" end="5"/>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12493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uiExpand="1" build="p"/>
      <p:bldP spid="1249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41830"/>
            <a:ext cx="8229600" cy="5165462"/>
          </a:xfrm>
        </p:spPr>
        <p:txBody>
          <a:bodyPr/>
          <a:lstStyle/>
          <a:p>
            <a:pPr algn="ctr">
              <a:buNone/>
            </a:pPr>
            <a:endParaRPr lang="fa-IR" dirty="0" smtClean="0"/>
          </a:p>
          <a:p>
            <a:pPr algn="ctr">
              <a:buNone/>
            </a:pPr>
            <a:r>
              <a:rPr lang="fa-IR" sz="3600" b="1" dirty="0" smtClean="0">
                <a:cs typeface="2  Zar" pitchFamily="2" charset="-78"/>
              </a:rPr>
              <a:t>درس: روش </a:t>
            </a:r>
            <a:r>
              <a:rPr lang="fa-IR" sz="3600" b="1" dirty="0" smtClean="0">
                <a:cs typeface="2  Zar" pitchFamily="2" charset="-78"/>
              </a:rPr>
              <a:t>تحقیق</a:t>
            </a:r>
          </a:p>
          <a:p>
            <a:pPr algn="ctr">
              <a:buNone/>
            </a:pPr>
            <a:endParaRPr lang="fa-IR" sz="3600" b="1" dirty="0" smtClean="0">
              <a:cs typeface="2  Zar" pitchFamily="2" charset="-78"/>
            </a:endParaRPr>
          </a:p>
          <a:p>
            <a:pPr algn="ctr">
              <a:buNone/>
            </a:pPr>
            <a:endParaRPr lang="fa-IR" sz="3600" b="1" dirty="0" smtClean="0">
              <a:cs typeface="2  Zar" pitchFamily="2" charset="-78"/>
            </a:endParaRPr>
          </a:p>
          <a:p>
            <a:pPr algn="ctr">
              <a:buNone/>
            </a:pPr>
            <a:r>
              <a:rPr lang="fa-IR" sz="3600" b="1" smtClean="0">
                <a:cs typeface="2  Zar" pitchFamily="2" charset="-78"/>
              </a:rPr>
              <a:t>مدرس: یگانه</a:t>
            </a:r>
            <a:endParaRPr lang="fa-IR" sz="3600" b="1" dirty="0" smtClean="0">
              <a:cs typeface="2  Zar" pitchFamily="2" charset="-78"/>
            </a:endParaRPr>
          </a:p>
          <a:p>
            <a:pPr algn="ctr">
              <a:buNone/>
            </a:pPr>
            <a:endParaRPr lang="fa-IR" sz="2800" b="1" dirty="0" smtClean="0">
              <a:cs typeface="2  Zar" pitchFamily="2" charset="-78"/>
            </a:endParaRPr>
          </a:p>
        </p:txBody>
      </p:sp>
    </p:spTree>
  </p:cSld>
  <p:clrMapOvr>
    <a:masterClrMapping/>
  </p:clrMapOvr>
  <p:transition>
    <p:check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idx="1"/>
          </p:nvPr>
        </p:nvSpPr>
        <p:spPr>
          <a:xfrm>
            <a:off x="457200" y="1828800"/>
            <a:ext cx="8229600" cy="2924175"/>
          </a:xfrm>
        </p:spPr>
        <p:txBody>
          <a:bodyPr/>
          <a:lstStyle/>
          <a:p>
            <a:pPr marL="624078" indent="-514350" algn="r" rtl="1">
              <a:buNone/>
            </a:pPr>
            <a:r>
              <a:rPr lang="fa-IR" dirty="0" smtClean="0">
                <a:cs typeface="Zar" pitchFamily="2" charset="-78"/>
              </a:rPr>
              <a:t>1) </a:t>
            </a:r>
            <a:r>
              <a:rPr lang="fa-IR" b="1" dirty="0" smtClean="0">
                <a:cs typeface="Zar" pitchFamily="2" charset="-78"/>
              </a:rPr>
              <a:t>انتقاد بیرونی </a:t>
            </a:r>
            <a:r>
              <a:rPr lang="fa-IR" dirty="0" smtClean="0">
                <a:cs typeface="Zar" pitchFamily="2" charset="-78"/>
              </a:rPr>
              <a:t>( نقد خارجی ): مستند بودن و اصالت داده ها</a:t>
            </a:r>
          </a:p>
          <a:p>
            <a:pPr marL="624078" indent="-514350" algn="r" rtl="1">
              <a:buFont typeface="Wingdings" pitchFamily="2" charset="2"/>
              <a:buAutoNum type="arabicParenR"/>
            </a:pPr>
            <a:endParaRPr lang="fa-IR" dirty="0" smtClean="0">
              <a:cs typeface="Zar" pitchFamily="2" charset="-78"/>
            </a:endParaRPr>
          </a:p>
          <a:p>
            <a:pPr algn="r" rtl="1">
              <a:buFont typeface="Wingdings" pitchFamily="2" charset="2"/>
              <a:buNone/>
            </a:pPr>
            <a:r>
              <a:rPr lang="fa-IR" dirty="0" smtClean="0">
                <a:cs typeface="Zar" pitchFamily="2" charset="-78"/>
              </a:rPr>
              <a:t>2) </a:t>
            </a:r>
            <a:r>
              <a:rPr lang="fa-IR" b="1" dirty="0" smtClean="0">
                <a:cs typeface="Zar" pitchFamily="2" charset="-78"/>
              </a:rPr>
              <a:t>انتقاد درونی </a:t>
            </a:r>
            <a:r>
              <a:rPr lang="fa-IR" dirty="0" smtClean="0">
                <a:cs typeface="Zar" pitchFamily="2" charset="-78"/>
              </a:rPr>
              <a:t>( نقد درونی ): صحت و مستند بودن آثار یا اسناد تاریخی</a:t>
            </a:r>
            <a:endParaRPr lang="en-US" dirty="0">
              <a:cs typeface="Zar" pitchFamily="2" charset="-78"/>
            </a:endParaRPr>
          </a:p>
        </p:txBody>
      </p:sp>
      <p:sp>
        <p:nvSpPr>
          <p:cNvPr id="126978" name="Rectangle 2"/>
          <p:cNvSpPr>
            <a:spLocks noGrp="1" noChangeArrowheads="1"/>
          </p:cNvSpPr>
          <p:nvPr>
            <p:ph type="title"/>
          </p:nvPr>
        </p:nvSpPr>
        <p:spPr>
          <a:xfrm>
            <a:off x="457200" y="493486"/>
            <a:ext cx="8229600" cy="1204685"/>
          </a:xfrm>
        </p:spPr>
        <p:txBody>
          <a:bodyPr/>
          <a:lstStyle/>
          <a:p>
            <a:pPr rtl="1"/>
            <a:r>
              <a:rPr lang="fa-IR" dirty="0" smtClean="0">
                <a:cs typeface="Zar" pitchFamily="2" charset="-78"/>
              </a:rPr>
              <a:t>انتقاد(نقد) داده های تاریخی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6978"/>
                                        </p:tgtEl>
                                        <p:attrNameLst>
                                          <p:attrName>style.visibility</p:attrName>
                                        </p:attrNameLst>
                                      </p:cBhvr>
                                      <p:to>
                                        <p:strVal val="visible"/>
                                      </p:to>
                                    </p:set>
                                    <p:animEffect transition="in" filter="fade">
                                      <p:cBhvr>
                                        <p:cTn id="7" dur="2000"/>
                                        <p:tgtEl>
                                          <p:spTgt spid="126978"/>
                                        </p:tgtEl>
                                      </p:cBhvr>
                                    </p:animEffect>
                                  </p:childTnLst>
                                </p:cTn>
                              </p:par>
                            </p:childTnLst>
                          </p:cTn>
                        </p:par>
                      </p:childTnLst>
                    </p:cTn>
                  </p:par>
                  <p:par>
                    <p:cTn id="8" fill="hold">
                      <p:stCondLst>
                        <p:cond delay="indefinite"/>
                      </p:stCondLst>
                      <p:childTnLst>
                        <p:par>
                          <p:cTn id="9" fill="hold">
                            <p:stCondLst>
                              <p:cond delay="0"/>
                            </p:stCondLst>
                            <p:childTnLst>
                              <p:par>
                                <p:cTn id="10" presetID="58" presetClass="entr" presetSubtype="0" accel="100000" fill="hold" grpId="0" nodeType="clickEffect">
                                  <p:stCondLst>
                                    <p:cond delay="0"/>
                                  </p:stCondLst>
                                  <p:childTnLst>
                                    <p:set>
                                      <p:cBhvr>
                                        <p:cTn id="11" dur="1" fill="hold">
                                          <p:stCondLst>
                                            <p:cond delay="0"/>
                                          </p:stCondLst>
                                        </p:cTn>
                                        <p:tgtEl>
                                          <p:spTgt spid="126979">
                                            <p:txEl>
                                              <p:pRg st="0" end="0"/>
                                            </p:txEl>
                                          </p:spTgt>
                                        </p:tgtEl>
                                        <p:attrNameLst>
                                          <p:attrName>style.visibility</p:attrName>
                                        </p:attrNameLst>
                                      </p:cBhvr>
                                      <p:to>
                                        <p:strVal val="visible"/>
                                      </p:to>
                                    </p:set>
                                    <p:anim calcmode="lin" valueType="num">
                                      <p:cBhvr>
                                        <p:cTn id="12" dur="500" fill="hold"/>
                                        <p:tgtEl>
                                          <p:spTgt spid="126979">
                                            <p:txEl>
                                              <p:pRg st="0" end="0"/>
                                            </p:txEl>
                                          </p:spTgt>
                                        </p:tgtEl>
                                        <p:attrNameLst>
                                          <p:attrName>ppt_w</p:attrName>
                                        </p:attrNameLst>
                                      </p:cBhvr>
                                      <p:tavLst>
                                        <p:tav tm="0">
                                          <p:val>
                                            <p:strVal val="#ppt_w*2.5"/>
                                          </p:val>
                                        </p:tav>
                                        <p:tav tm="100000">
                                          <p:val>
                                            <p:strVal val="#ppt_w"/>
                                          </p:val>
                                        </p:tav>
                                      </p:tavLst>
                                    </p:anim>
                                    <p:anim calcmode="lin" valueType="num">
                                      <p:cBhvr>
                                        <p:cTn id="13" dur="500" fill="hold"/>
                                        <p:tgtEl>
                                          <p:spTgt spid="126979">
                                            <p:txEl>
                                              <p:pRg st="0" end="0"/>
                                            </p:txEl>
                                          </p:spTgt>
                                        </p:tgtEl>
                                        <p:attrNameLst>
                                          <p:attrName>ppt_h</p:attrName>
                                        </p:attrNameLst>
                                      </p:cBhvr>
                                      <p:tavLst>
                                        <p:tav tm="0">
                                          <p:val>
                                            <p:strVal val="#ppt_h*0.01"/>
                                          </p:val>
                                        </p:tav>
                                        <p:tav tm="100000">
                                          <p:val>
                                            <p:strVal val="#ppt_h"/>
                                          </p:val>
                                        </p:tav>
                                      </p:tavLst>
                                    </p:anim>
                                    <p:anim calcmode="lin" valueType="num">
                                      <p:cBhvr>
                                        <p:cTn id="14" dur="500" fill="hold"/>
                                        <p:tgtEl>
                                          <p:spTgt spid="126979">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126979">
                                            <p:txEl>
                                              <p:pRg st="0" end="0"/>
                                            </p:txEl>
                                          </p:spTgt>
                                        </p:tgtEl>
                                        <p:attrNameLst>
                                          <p:attrName>ppt_y</p:attrName>
                                        </p:attrNameLst>
                                      </p:cBhvr>
                                      <p:tavLst>
                                        <p:tav tm="0">
                                          <p:val>
                                            <p:strVal val="#ppt_h+1"/>
                                          </p:val>
                                        </p:tav>
                                        <p:tav tm="100000">
                                          <p:val>
                                            <p:strVal val="#ppt_y"/>
                                          </p:val>
                                        </p:tav>
                                      </p:tavLst>
                                    </p:anim>
                                    <p:animEffect transition="in" filter="fade">
                                      <p:cBhvr>
                                        <p:cTn id="16" dur="500"/>
                                        <p:tgtEl>
                                          <p:spTgt spid="12697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8" presetClass="entr" presetSubtype="0" accel="100000" fill="hold" grpId="0" nodeType="clickEffect">
                                  <p:stCondLst>
                                    <p:cond delay="0"/>
                                  </p:stCondLst>
                                  <p:childTnLst>
                                    <p:set>
                                      <p:cBhvr>
                                        <p:cTn id="20" dur="1" fill="hold">
                                          <p:stCondLst>
                                            <p:cond delay="0"/>
                                          </p:stCondLst>
                                        </p:cTn>
                                        <p:tgtEl>
                                          <p:spTgt spid="126979">
                                            <p:txEl>
                                              <p:pRg st="2" end="2"/>
                                            </p:txEl>
                                          </p:spTgt>
                                        </p:tgtEl>
                                        <p:attrNameLst>
                                          <p:attrName>style.visibility</p:attrName>
                                        </p:attrNameLst>
                                      </p:cBhvr>
                                      <p:to>
                                        <p:strVal val="visible"/>
                                      </p:to>
                                    </p:set>
                                    <p:anim calcmode="lin" valueType="num">
                                      <p:cBhvr>
                                        <p:cTn id="21" dur="500" fill="hold"/>
                                        <p:tgtEl>
                                          <p:spTgt spid="126979">
                                            <p:txEl>
                                              <p:pRg st="2" end="2"/>
                                            </p:txEl>
                                          </p:spTgt>
                                        </p:tgtEl>
                                        <p:attrNameLst>
                                          <p:attrName>ppt_w</p:attrName>
                                        </p:attrNameLst>
                                      </p:cBhvr>
                                      <p:tavLst>
                                        <p:tav tm="0">
                                          <p:val>
                                            <p:strVal val="#ppt_w*2.5"/>
                                          </p:val>
                                        </p:tav>
                                        <p:tav tm="100000">
                                          <p:val>
                                            <p:strVal val="#ppt_w"/>
                                          </p:val>
                                        </p:tav>
                                      </p:tavLst>
                                    </p:anim>
                                    <p:anim calcmode="lin" valueType="num">
                                      <p:cBhvr>
                                        <p:cTn id="22" dur="500" fill="hold"/>
                                        <p:tgtEl>
                                          <p:spTgt spid="126979">
                                            <p:txEl>
                                              <p:pRg st="2" end="2"/>
                                            </p:txEl>
                                          </p:spTgt>
                                        </p:tgtEl>
                                        <p:attrNameLst>
                                          <p:attrName>ppt_h</p:attrName>
                                        </p:attrNameLst>
                                      </p:cBhvr>
                                      <p:tavLst>
                                        <p:tav tm="0">
                                          <p:val>
                                            <p:strVal val="#ppt_h*0.01"/>
                                          </p:val>
                                        </p:tav>
                                        <p:tav tm="100000">
                                          <p:val>
                                            <p:strVal val="#ppt_h"/>
                                          </p:val>
                                        </p:tav>
                                      </p:tavLst>
                                    </p:anim>
                                    <p:anim calcmode="lin" valueType="num">
                                      <p:cBhvr>
                                        <p:cTn id="23" dur="500" fill="hold"/>
                                        <p:tgtEl>
                                          <p:spTgt spid="126979">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126979">
                                            <p:txEl>
                                              <p:pRg st="2" end="2"/>
                                            </p:txEl>
                                          </p:spTgt>
                                        </p:tgtEl>
                                        <p:attrNameLst>
                                          <p:attrName>ppt_y</p:attrName>
                                        </p:attrNameLst>
                                      </p:cBhvr>
                                      <p:tavLst>
                                        <p:tav tm="0">
                                          <p:val>
                                            <p:strVal val="#ppt_h+1"/>
                                          </p:val>
                                        </p:tav>
                                        <p:tav tm="100000">
                                          <p:val>
                                            <p:strVal val="#ppt_y"/>
                                          </p:val>
                                        </p:tav>
                                      </p:tavLst>
                                    </p:anim>
                                    <p:animEffect transition="in" filter="fade">
                                      <p:cBhvr>
                                        <p:cTn id="25" dur="500"/>
                                        <p:tgtEl>
                                          <p:spTgt spid="1269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build="p"/>
      <p:bldP spid="12697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Grp="1" noChangeArrowheads="1"/>
          </p:cNvSpPr>
          <p:nvPr>
            <p:ph idx="1"/>
          </p:nvPr>
        </p:nvSpPr>
        <p:spPr>
          <a:xfrm>
            <a:off x="457200" y="2514600"/>
            <a:ext cx="8375650" cy="3132138"/>
          </a:xfrm>
        </p:spPr>
        <p:txBody>
          <a:bodyPr/>
          <a:lstStyle/>
          <a:p>
            <a:pPr algn="r" rtl="1">
              <a:buFont typeface="Wingdings" pitchFamily="2" charset="2"/>
              <a:buNone/>
            </a:pPr>
            <a:endParaRPr lang="en-US" dirty="0">
              <a:cs typeface="Zar" pitchFamily="2" charset="-78"/>
            </a:endParaRPr>
          </a:p>
          <a:p>
            <a:pPr algn="ctr" rtl="1">
              <a:buFont typeface="Wingdings" pitchFamily="2" charset="2"/>
              <a:buNone/>
            </a:pPr>
            <a:r>
              <a:rPr lang="fa-IR" sz="4400" b="1" dirty="0" smtClean="0">
                <a:cs typeface="Zar" pitchFamily="2" charset="-78"/>
              </a:rPr>
              <a:t>تحقیق فرا تحلیلی</a:t>
            </a:r>
            <a:endParaRPr lang="en-US" sz="4400" b="1" dirty="0">
              <a:cs typeface="Zar" pitchFamily="2" charset="-78"/>
            </a:endParaRPr>
          </a:p>
        </p:txBody>
      </p:sp>
      <p:sp>
        <p:nvSpPr>
          <p:cNvPr id="128002" name="Rectangle 2"/>
          <p:cNvSpPr>
            <a:spLocks noGrp="1" noChangeArrowheads="1"/>
          </p:cNvSpPr>
          <p:nvPr>
            <p:ph type="title"/>
          </p:nvPr>
        </p:nvSpPr>
        <p:spPr>
          <a:xfrm>
            <a:off x="457200" y="803275"/>
            <a:ext cx="8229600" cy="1143000"/>
          </a:xfrm>
        </p:spPr>
        <p:txBody>
          <a:bodyPr/>
          <a:lstStyle/>
          <a:p>
            <a:pPr rtl="1"/>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nodePh="1">
                                  <p:stCondLst>
                                    <p:cond delay="0"/>
                                  </p:stCondLst>
                                  <p:endCondLst>
                                    <p:cond evt="begin" delay="0">
                                      <p:tn val="5"/>
                                    </p:cond>
                                  </p:endCondLst>
                                  <p:childTnLst>
                                    <p:set>
                                      <p:cBhvr>
                                        <p:cTn id="6" dur="1" fill="hold">
                                          <p:stCondLst>
                                            <p:cond delay="0"/>
                                          </p:stCondLst>
                                        </p:cTn>
                                        <p:tgtEl>
                                          <p:spTgt spid="128002"/>
                                        </p:tgtEl>
                                        <p:attrNameLst>
                                          <p:attrName>style.visibility</p:attrName>
                                        </p:attrNameLst>
                                      </p:cBhvr>
                                      <p:to>
                                        <p:strVal val="visible"/>
                                      </p:to>
                                    </p:set>
                                    <p:animScale>
                                      <p:cBhvr>
                                        <p:cTn id="7" dur="1000" decel="50000" fill="hold">
                                          <p:stCondLst>
                                            <p:cond delay="0"/>
                                          </p:stCondLst>
                                        </p:cTn>
                                        <p:tgtEl>
                                          <p:spTgt spid="12800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28002"/>
                                        </p:tgtEl>
                                        <p:attrNameLst>
                                          <p:attrName>ppt_x</p:attrName>
                                          <p:attrName>ppt_y</p:attrName>
                                        </p:attrNameLst>
                                      </p:cBhvr>
                                    </p:animMotion>
                                    <p:animEffect transition="in" filter="fade">
                                      <p:cBhvr>
                                        <p:cTn id="9" dur="1000"/>
                                        <p:tgtEl>
                                          <p:spTgt spid="1280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3"/>
          <p:cNvSpPr>
            <a:spLocks noGrp="1" noChangeArrowheads="1"/>
          </p:cNvSpPr>
          <p:nvPr>
            <p:ph idx="1"/>
          </p:nvPr>
        </p:nvSpPr>
        <p:spPr>
          <a:xfrm>
            <a:off x="863600" y="2162629"/>
            <a:ext cx="7823200" cy="3512457"/>
          </a:xfrm>
        </p:spPr>
        <p:txBody>
          <a:bodyPr>
            <a:normAutofit/>
          </a:bodyPr>
          <a:lstStyle/>
          <a:p>
            <a:pPr algn="justLow" rtl="1">
              <a:buFont typeface="Wingdings" pitchFamily="2" charset="2"/>
              <a:buNone/>
            </a:pPr>
            <a:r>
              <a:rPr lang="fa-IR" dirty="0" smtClean="0">
                <a:cs typeface="Zar" pitchFamily="2" charset="-78"/>
              </a:rPr>
              <a:t>1) مجموعه ای از فنون نظامدار برای حل تناقض در مورد یافته های حاصل از پژوهش های مختلف است.</a:t>
            </a:r>
          </a:p>
          <a:p>
            <a:pPr algn="justLow" rtl="1">
              <a:buFont typeface="Wingdings" pitchFamily="2" charset="2"/>
              <a:buNone/>
            </a:pPr>
            <a:r>
              <a:rPr lang="fa-IR" dirty="0" smtClean="0">
                <a:cs typeface="Zar" pitchFamily="2" charset="-78"/>
              </a:rPr>
              <a:t>2) نتایج مطالعات مختلف را به مقیاس مشترک تبدیل می کند و با روش های آماری رابطه بین ویژگیهای مطالعات و یافته ها را مورد بررسی قرار می دهد.</a:t>
            </a:r>
          </a:p>
          <a:p>
            <a:pPr algn="justLow" rtl="1">
              <a:buFont typeface="Wingdings" pitchFamily="2" charset="2"/>
              <a:buNone/>
            </a:pPr>
            <a:r>
              <a:rPr lang="fa-IR" dirty="0" smtClean="0">
                <a:cs typeface="Zar" pitchFamily="2" charset="-78"/>
              </a:rPr>
              <a:t>3) مجموعه ای روش های آماری است که برای یکپارچه کردن نتایج حاصل از پژوهش های آزمایشی و همبستگی که بطور مستثل و در ارتباط با یک موضوع واحد انجام گرفته اند بکار می رود.</a:t>
            </a:r>
            <a:endParaRPr lang="en-US" dirty="0">
              <a:cs typeface="Zar" pitchFamily="2" charset="-78"/>
            </a:endParaRPr>
          </a:p>
        </p:txBody>
      </p:sp>
      <p:sp>
        <p:nvSpPr>
          <p:cNvPr id="129026" name="Rectangle 2"/>
          <p:cNvSpPr>
            <a:spLocks noGrp="1" noChangeArrowheads="1"/>
          </p:cNvSpPr>
          <p:nvPr>
            <p:ph type="title"/>
          </p:nvPr>
        </p:nvSpPr>
        <p:spPr>
          <a:xfrm>
            <a:off x="457200" y="946150"/>
            <a:ext cx="8229600" cy="1143000"/>
          </a:xfrm>
        </p:spPr>
        <p:txBody>
          <a:bodyPr/>
          <a:lstStyle/>
          <a:p>
            <a:pPr rtl="1"/>
            <a:r>
              <a:rPr lang="fa-IR" dirty="0" smtClean="0">
                <a:cs typeface="Zar" pitchFamily="2" charset="-78"/>
              </a:rPr>
              <a:t>تحقیق فراتحلیلی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9026"/>
                                        </p:tgtEl>
                                        <p:attrNameLst>
                                          <p:attrName>style.visibility</p:attrName>
                                        </p:attrNameLst>
                                      </p:cBhvr>
                                      <p:to>
                                        <p:strVal val="visible"/>
                                      </p:to>
                                    </p:set>
                                    <p:animEffect transition="in" filter="fade">
                                      <p:cBhvr>
                                        <p:cTn id="7" dur="1000"/>
                                        <p:tgtEl>
                                          <p:spTgt spid="129026"/>
                                        </p:tgtEl>
                                      </p:cBhvr>
                                    </p:animEffect>
                                    <p:anim calcmode="lin" valueType="num">
                                      <p:cBhvr>
                                        <p:cTn id="8" dur="1000" fill="hold"/>
                                        <p:tgtEl>
                                          <p:spTgt spid="129026"/>
                                        </p:tgtEl>
                                        <p:attrNameLst>
                                          <p:attrName>ppt_x</p:attrName>
                                        </p:attrNameLst>
                                      </p:cBhvr>
                                      <p:tavLst>
                                        <p:tav tm="0">
                                          <p:val>
                                            <p:strVal val="#ppt_x"/>
                                          </p:val>
                                        </p:tav>
                                        <p:tav tm="100000">
                                          <p:val>
                                            <p:strVal val="#ppt_x"/>
                                          </p:val>
                                        </p:tav>
                                      </p:tavLst>
                                    </p:anim>
                                    <p:anim calcmode="lin" valueType="num">
                                      <p:cBhvr>
                                        <p:cTn id="9" dur="1000" fill="hold"/>
                                        <p:tgtEl>
                                          <p:spTgt spid="129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29027">
                                            <p:txEl>
                                              <p:pRg st="0" end="0"/>
                                            </p:txEl>
                                          </p:spTgt>
                                        </p:tgtEl>
                                        <p:attrNameLst>
                                          <p:attrName>style.visibility</p:attrName>
                                        </p:attrNameLst>
                                      </p:cBhvr>
                                      <p:to>
                                        <p:strVal val="visible"/>
                                      </p:to>
                                    </p:set>
                                    <p:animEffect transition="in" filter="fade">
                                      <p:cBhvr>
                                        <p:cTn id="14" dur="1000"/>
                                        <p:tgtEl>
                                          <p:spTgt spid="129027">
                                            <p:txEl>
                                              <p:pRg st="0" end="0"/>
                                            </p:txEl>
                                          </p:spTgt>
                                        </p:tgtEl>
                                      </p:cBhvr>
                                    </p:animEffect>
                                    <p:anim calcmode="lin" valueType="num">
                                      <p:cBhvr>
                                        <p:cTn id="15" dur="1000" fill="hold"/>
                                        <p:tgtEl>
                                          <p:spTgt spid="12902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90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29027">
                                            <p:txEl>
                                              <p:pRg st="1" end="1"/>
                                            </p:txEl>
                                          </p:spTgt>
                                        </p:tgtEl>
                                        <p:attrNameLst>
                                          <p:attrName>style.visibility</p:attrName>
                                        </p:attrNameLst>
                                      </p:cBhvr>
                                      <p:to>
                                        <p:strVal val="visible"/>
                                      </p:to>
                                    </p:set>
                                    <p:animEffect transition="in" filter="fade">
                                      <p:cBhvr>
                                        <p:cTn id="21" dur="1000"/>
                                        <p:tgtEl>
                                          <p:spTgt spid="129027">
                                            <p:txEl>
                                              <p:pRg st="1" end="1"/>
                                            </p:txEl>
                                          </p:spTgt>
                                        </p:tgtEl>
                                      </p:cBhvr>
                                    </p:animEffect>
                                    <p:anim calcmode="lin" valueType="num">
                                      <p:cBhvr>
                                        <p:cTn id="22" dur="1000" fill="hold"/>
                                        <p:tgtEl>
                                          <p:spTgt spid="12902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290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29027">
                                            <p:txEl>
                                              <p:pRg st="2" end="2"/>
                                            </p:txEl>
                                          </p:spTgt>
                                        </p:tgtEl>
                                        <p:attrNameLst>
                                          <p:attrName>style.visibility</p:attrName>
                                        </p:attrNameLst>
                                      </p:cBhvr>
                                      <p:to>
                                        <p:strVal val="visible"/>
                                      </p:to>
                                    </p:set>
                                    <p:animEffect transition="in" filter="fade">
                                      <p:cBhvr>
                                        <p:cTn id="28" dur="1000"/>
                                        <p:tgtEl>
                                          <p:spTgt spid="129027">
                                            <p:txEl>
                                              <p:pRg st="2" end="2"/>
                                            </p:txEl>
                                          </p:spTgt>
                                        </p:tgtEl>
                                      </p:cBhvr>
                                    </p:animEffect>
                                    <p:anim calcmode="lin" valueType="num">
                                      <p:cBhvr>
                                        <p:cTn id="29" dur="1000" fill="hold"/>
                                        <p:tgtEl>
                                          <p:spTgt spid="12902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2902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build="p"/>
      <p:bldP spid="12902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idx="1"/>
          </p:nvPr>
        </p:nvSpPr>
        <p:spPr>
          <a:xfrm>
            <a:off x="457200" y="2714171"/>
            <a:ext cx="8229600" cy="2859315"/>
          </a:xfrm>
        </p:spPr>
        <p:txBody>
          <a:bodyPr/>
          <a:lstStyle/>
          <a:p>
            <a:pPr marL="624078" indent="-514350" algn="r" rtl="1">
              <a:buNone/>
            </a:pPr>
            <a:r>
              <a:rPr lang="fa-IR" dirty="0" smtClean="0">
                <a:cs typeface="Zar" pitchFamily="2" charset="-78"/>
              </a:rPr>
              <a:t>1) تعیین هدف و روشن نمودن مسئله</a:t>
            </a:r>
          </a:p>
          <a:p>
            <a:pPr marL="624078" indent="-514350" algn="r" rtl="1">
              <a:buNone/>
            </a:pPr>
            <a:r>
              <a:rPr lang="fa-IR" dirty="0" smtClean="0">
                <a:cs typeface="Zar" pitchFamily="2" charset="-78"/>
              </a:rPr>
              <a:t>2) نمونه گیری از بین مطالعاتی که با ملاک های پژوهش مورد نظر هماهنگی دارند.</a:t>
            </a:r>
          </a:p>
          <a:p>
            <a:pPr marL="624078" indent="-514350" algn="r" rtl="1">
              <a:buNone/>
            </a:pPr>
            <a:r>
              <a:rPr lang="fa-IR" dirty="0" smtClean="0">
                <a:cs typeface="Zar" pitchFamily="2" charset="-78"/>
              </a:rPr>
              <a:t>3) جمع آوری، کدگذاری و طبقه بندی داده های تحقیق ها و ویژگیهای آن ها براساس هدف.</a:t>
            </a:r>
            <a:endParaRPr lang="en-US" dirty="0">
              <a:cs typeface="Zar" pitchFamily="2" charset="-78"/>
            </a:endParaRPr>
          </a:p>
        </p:txBody>
      </p:sp>
      <p:sp>
        <p:nvSpPr>
          <p:cNvPr id="130050" name="Rectangle 2"/>
          <p:cNvSpPr>
            <a:spLocks noGrp="1" noChangeArrowheads="1"/>
          </p:cNvSpPr>
          <p:nvPr>
            <p:ph type="title"/>
          </p:nvPr>
        </p:nvSpPr>
        <p:spPr>
          <a:xfrm>
            <a:off x="457200" y="1331913"/>
            <a:ext cx="8229600" cy="1143000"/>
          </a:xfrm>
        </p:spPr>
        <p:txBody>
          <a:bodyPr/>
          <a:lstStyle/>
          <a:p>
            <a:pPr algn="r"/>
            <a:r>
              <a:rPr lang="fa-IR" dirty="0" smtClean="0">
                <a:cs typeface="Zar" pitchFamily="2" charset="-78"/>
              </a:rPr>
              <a:t>مراحل تحقیق فرا تحلیلی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0050"/>
                                        </p:tgtEl>
                                        <p:attrNameLst>
                                          <p:attrName>style.visibility</p:attrName>
                                        </p:attrNameLst>
                                      </p:cBhvr>
                                      <p:to>
                                        <p:strVal val="visible"/>
                                      </p:to>
                                    </p:set>
                                    <p:animEffect transition="in" filter="box(in)">
                                      <p:cBhvr>
                                        <p:cTn id="7" dur="500"/>
                                        <p:tgtEl>
                                          <p:spTgt spid="13005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30051">
                                            <p:txEl>
                                              <p:pRg st="0" end="0"/>
                                            </p:txEl>
                                          </p:spTgt>
                                        </p:tgtEl>
                                        <p:attrNameLst>
                                          <p:attrName>style.visibility</p:attrName>
                                        </p:attrNameLst>
                                      </p:cBhvr>
                                      <p:to>
                                        <p:strVal val="visible"/>
                                      </p:to>
                                    </p:set>
                                    <p:animEffect transition="in" filter="diamond(in)">
                                      <p:cBhvr>
                                        <p:cTn id="12" dur="2000"/>
                                        <p:tgtEl>
                                          <p:spTgt spid="13005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30051">
                                            <p:txEl>
                                              <p:pRg st="1" end="1"/>
                                            </p:txEl>
                                          </p:spTgt>
                                        </p:tgtEl>
                                        <p:attrNameLst>
                                          <p:attrName>style.visibility</p:attrName>
                                        </p:attrNameLst>
                                      </p:cBhvr>
                                      <p:to>
                                        <p:strVal val="visible"/>
                                      </p:to>
                                    </p:set>
                                    <p:animEffect transition="in" filter="diamond(in)">
                                      <p:cBhvr>
                                        <p:cTn id="17" dur="2000"/>
                                        <p:tgtEl>
                                          <p:spTgt spid="13005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30051">
                                            <p:txEl>
                                              <p:pRg st="2" end="2"/>
                                            </p:txEl>
                                          </p:spTgt>
                                        </p:tgtEl>
                                        <p:attrNameLst>
                                          <p:attrName>style.visibility</p:attrName>
                                        </p:attrNameLst>
                                      </p:cBhvr>
                                      <p:to>
                                        <p:strVal val="visible"/>
                                      </p:to>
                                    </p:set>
                                    <p:animEffect transition="in" filter="diamond(in)">
                                      <p:cBhvr>
                                        <p:cTn id="22" dur="2000"/>
                                        <p:tgtEl>
                                          <p:spTgt spid="1300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build="p"/>
      <p:bldP spid="13005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457200" y="1331913"/>
            <a:ext cx="8229600" cy="1143000"/>
          </a:xfrm>
          <a:prstGeom prst="rect">
            <a:avLst/>
          </a:prstGeom>
        </p:spPr>
        <p:txBody>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lang="fa-IR" sz="4100" b="1" dirty="0" smtClean="0">
                <a:solidFill>
                  <a:schemeClr val="tx2"/>
                </a:solidFill>
                <a:effectLst>
                  <a:outerShdw blurRad="31750" dist="25400" dir="5400000" algn="tl" rotWithShape="0">
                    <a:srgbClr val="000000">
                      <a:alpha val="25000"/>
                    </a:srgbClr>
                  </a:outerShdw>
                </a:effectLst>
                <a:latin typeface="+mj-lt"/>
                <a:ea typeface="+mj-ea"/>
                <a:cs typeface="Zar" pitchFamily="2" charset="-78"/>
              </a:rPr>
              <a:t>نکاتی چند در</a:t>
            </a:r>
            <a:r>
              <a:rPr kumimoji="0" lang="fa-IR"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Zar" pitchFamily="2" charset="-78"/>
              </a:rPr>
              <a:t> تحقیق فرا تحلیلی</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Zar" pitchFamily="2" charset="-78"/>
            </a:endParaRPr>
          </a:p>
        </p:txBody>
      </p:sp>
      <p:sp>
        <p:nvSpPr>
          <p:cNvPr id="9" name="Rectangle 3"/>
          <p:cNvSpPr txBox="1">
            <a:spLocks noChangeArrowheads="1"/>
          </p:cNvSpPr>
          <p:nvPr/>
        </p:nvSpPr>
        <p:spPr>
          <a:xfrm>
            <a:off x="457200" y="2714171"/>
            <a:ext cx="8229600" cy="2859315"/>
          </a:xfrm>
          <a:prstGeom prst="rect">
            <a:avLst/>
          </a:prstGeom>
        </p:spPr>
        <p:txBody>
          <a:bodyPr/>
          <a:lstStyle/>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r>
              <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rPr>
              <a:t>1) پژوهشگر لازم است به همه مطالعات مرتبط دسترسی داشته باشد.</a:t>
            </a:r>
          </a:p>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r>
              <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rPr>
              <a:t>2) باید اطمینان حاصل شود که همه مطالعات برآوردی از یک چیز واحد را بدست می دهند.</a:t>
            </a:r>
          </a:p>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r>
              <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rPr>
              <a:t>3) برآورد مشترک و حدود اطمینان نتایج مطالعات محاسبه شود.</a:t>
            </a:r>
          </a:p>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1"/>
              </a:solidFill>
              <a:effectLst/>
              <a:uLnTx/>
              <a:uFillTx/>
              <a:latin typeface="+mn-lt"/>
              <a:ea typeface="+mn-ea"/>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diamond(in)">
                                      <p:cBhvr>
                                        <p:cTn id="12" dur="20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diamond(in)">
                                      <p:cBhvr>
                                        <p:cTn id="17" dur="20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diamond(in)">
                                      <p:cBhvr>
                                        <p:cTn id="22" dur="20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457200" y="1331913"/>
            <a:ext cx="8229600" cy="1143000"/>
          </a:xfrm>
          <a:prstGeom prst="rect">
            <a:avLst/>
          </a:prstGeom>
        </p:spPr>
        <p:txBody>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lang="fa-IR" sz="3600" b="1" dirty="0" smtClean="0">
                <a:solidFill>
                  <a:schemeClr val="tx2"/>
                </a:solidFill>
                <a:effectLst>
                  <a:outerShdw blurRad="31750" dist="25400" dir="5400000" algn="tl" rotWithShape="0">
                    <a:srgbClr val="000000">
                      <a:alpha val="25000"/>
                    </a:srgbClr>
                  </a:outerShdw>
                </a:effectLst>
                <a:latin typeface="+mj-lt"/>
                <a:ea typeface="+mj-ea"/>
                <a:cs typeface="Zar" pitchFamily="2" charset="-78"/>
              </a:rPr>
              <a:t>برخی رویکردهای مختلف در</a:t>
            </a:r>
            <a:r>
              <a:rPr kumimoji="0" lang="fa-IR" sz="36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Zar" pitchFamily="2" charset="-78"/>
              </a:rPr>
              <a:t> تحقیق فرا تحلیلی</a:t>
            </a:r>
            <a:endParaRPr kumimoji="0" lang="en-US" sz="36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Zar" pitchFamily="2" charset="-78"/>
            </a:endParaRPr>
          </a:p>
        </p:txBody>
      </p:sp>
      <p:sp>
        <p:nvSpPr>
          <p:cNvPr id="9" name="Rectangle 3"/>
          <p:cNvSpPr txBox="1">
            <a:spLocks noChangeArrowheads="1"/>
          </p:cNvSpPr>
          <p:nvPr/>
        </p:nvSpPr>
        <p:spPr>
          <a:xfrm>
            <a:off x="457200" y="2714171"/>
            <a:ext cx="8229600" cy="2859315"/>
          </a:xfrm>
          <a:prstGeom prst="rect">
            <a:avLst/>
          </a:prstGeom>
        </p:spPr>
        <p:txBody>
          <a:bodyPr/>
          <a:lstStyle/>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r>
              <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rPr>
              <a:t>1) رای شماری</a:t>
            </a:r>
          </a:p>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r>
              <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rPr>
              <a:t>2)</a:t>
            </a:r>
            <a:r>
              <a:rPr kumimoji="0" lang="fa-IR" sz="2700" b="0" i="0" u="none" strike="noStrike" kern="1200" cap="none" spc="0" normalizeH="0" noProof="0" dirty="0" smtClean="0">
                <a:ln>
                  <a:noFill/>
                </a:ln>
                <a:solidFill>
                  <a:schemeClr val="tx1"/>
                </a:solidFill>
                <a:effectLst/>
                <a:uLnTx/>
                <a:uFillTx/>
                <a:latin typeface="+mn-lt"/>
                <a:ea typeface="+mn-ea"/>
                <a:cs typeface="Zar" pitchFamily="2" charset="-78"/>
              </a:rPr>
              <a:t> فراتحلیل کلاسیک یا گلاسیک</a:t>
            </a:r>
            <a:endPar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endParaRPr>
          </a:p>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r>
              <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rPr>
              <a:t>3) روش فراتحلیلی اثر مطالعه</a:t>
            </a:r>
          </a:p>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r>
              <a:rPr lang="fa-IR" sz="2700" dirty="0" smtClean="0">
                <a:latin typeface="+mn-lt"/>
                <a:cs typeface="Zar" pitchFamily="2" charset="-78"/>
              </a:rPr>
              <a:t>4) آزمونهای همگونی</a:t>
            </a:r>
          </a:p>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r>
              <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rPr>
              <a:t>5)</a:t>
            </a:r>
            <a:r>
              <a:rPr kumimoji="0" lang="fa-IR" sz="2700" b="0" i="0" u="none" strike="noStrike" kern="1200" cap="none" spc="0" normalizeH="0" noProof="0" dirty="0" smtClean="0">
                <a:ln>
                  <a:noFill/>
                </a:ln>
                <a:solidFill>
                  <a:schemeClr val="tx1"/>
                </a:solidFill>
                <a:effectLst/>
                <a:uLnTx/>
                <a:uFillTx/>
                <a:latin typeface="+mn-lt"/>
                <a:ea typeface="+mn-ea"/>
                <a:cs typeface="Zar" pitchFamily="2" charset="-78"/>
              </a:rPr>
              <a:t> فراتحلیلی روان سنجی</a:t>
            </a:r>
            <a:endPar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endParaRPr>
          </a:p>
          <a:p>
            <a:pPr marL="624078" marR="0" lvl="0" indent="-514350" algn="r" defTabSz="914400" rtl="1" eaLnBrk="1" fontAlgn="auto" latinLnBrk="0" hangingPunct="1">
              <a:lnSpc>
                <a:spcPct val="100000"/>
              </a:lnSpc>
              <a:spcBef>
                <a:spcPts val="400"/>
              </a:spcBef>
              <a:spcAft>
                <a:spcPts val="0"/>
              </a:spcAft>
              <a:buClr>
                <a:schemeClr val="accent1"/>
              </a:buClr>
              <a:buSzPct val="68000"/>
              <a:buFont typeface="Wingdings 3"/>
              <a:buNone/>
              <a:tabLst/>
              <a:defRPr/>
            </a:pPr>
            <a:endParaRPr kumimoji="0" lang="en-US" sz="2700" b="0" i="0" u="none" strike="noStrike" kern="1200" cap="none" spc="0" normalizeH="0" baseline="0" noProof="0" dirty="0">
              <a:ln>
                <a:noFill/>
              </a:ln>
              <a:solidFill>
                <a:schemeClr val="tx1"/>
              </a:solidFill>
              <a:effectLst/>
              <a:uLnTx/>
              <a:uFillTx/>
              <a:latin typeface="+mn-lt"/>
              <a:ea typeface="+mn-ea"/>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diamond(in)">
                                      <p:cBhvr>
                                        <p:cTn id="12" dur="20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diamond(in)">
                                      <p:cBhvr>
                                        <p:cTn id="17" dur="20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diamond(in)">
                                      <p:cBhvr>
                                        <p:cTn id="22" dur="20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diamond(in)">
                                      <p:cBhvr>
                                        <p:cTn id="27" dur="20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diamond(in)">
                                      <p:cBhvr>
                                        <p:cTn id="32" dur="2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457200" y="2814638"/>
            <a:ext cx="8229600" cy="3567112"/>
          </a:xfrm>
        </p:spPr>
        <p:txBody>
          <a:bodyPr/>
          <a:lstStyle/>
          <a:p>
            <a:pPr algn="r" rtl="1">
              <a:buFont typeface="Wingdings" pitchFamily="2" charset="2"/>
              <a:buNone/>
            </a:pPr>
            <a:r>
              <a:rPr lang="fa-IR" dirty="0" smtClean="0">
                <a:cs typeface="Zar" pitchFamily="2" charset="-78"/>
              </a:rPr>
              <a:t>1</a:t>
            </a:r>
            <a:r>
              <a:rPr lang="fa-IR" b="1" dirty="0" smtClean="0">
                <a:cs typeface="Zar" pitchFamily="2" charset="-78"/>
              </a:rPr>
              <a:t>) شناسایی </a:t>
            </a:r>
            <a:r>
              <a:rPr lang="fa-IR" dirty="0" smtClean="0">
                <a:cs typeface="Zar" pitchFamily="2" charset="-78"/>
              </a:rPr>
              <a:t>: یافتن همه مقاله و گزارش های تحقیق</a:t>
            </a:r>
            <a:endParaRPr lang="fa-IR" dirty="0">
              <a:cs typeface="Zar" pitchFamily="2" charset="-78"/>
            </a:endParaRPr>
          </a:p>
          <a:p>
            <a:pPr algn="r" rtl="1">
              <a:buFont typeface="Wingdings" pitchFamily="2" charset="2"/>
              <a:buNone/>
            </a:pPr>
            <a:endParaRPr lang="fa-IR" dirty="0">
              <a:cs typeface="Zar" pitchFamily="2" charset="-78"/>
            </a:endParaRPr>
          </a:p>
          <a:p>
            <a:pPr algn="r" rtl="1">
              <a:buFont typeface="Wingdings" pitchFamily="2" charset="2"/>
              <a:buNone/>
            </a:pPr>
            <a:r>
              <a:rPr lang="fa-IR" b="1" dirty="0" smtClean="0">
                <a:cs typeface="Zar" pitchFamily="2" charset="-78"/>
              </a:rPr>
              <a:t>2) انتخاب : </a:t>
            </a:r>
            <a:r>
              <a:rPr lang="fa-IR" dirty="0" smtClean="0">
                <a:cs typeface="Zar" pitchFamily="2" charset="-78"/>
              </a:rPr>
              <a:t>گزینش مناسب ترین منابع </a:t>
            </a:r>
            <a:endParaRPr lang="fa-IR" dirty="0">
              <a:cs typeface="Zar" pitchFamily="2" charset="-78"/>
            </a:endParaRPr>
          </a:p>
          <a:p>
            <a:pPr algn="r" rtl="1">
              <a:buFont typeface="Wingdings" pitchFamily="2" charset="2"/>
              <a:buNone/>
            </a:pPr>
            <a:endParaRPr lang="fa-IR" dirty="0">
              <a:cs typeface="Zar" pitchFamily="2" charset="-78"/>
            </a:endParaRPr>
          </a:p>
          <a:p>
            <a:pPr algn="r" rtl="1">
              <a:buFont typeface="Wingdings" pitchFamily="2" charset="2"/>
              <a:buNone/>
            </a:pPr>
            <a:r>
              <a:rPr lang="fa-IR" b="1" dirty="0" smtClean="0">
                <a:cs typeface="Zar" pitchFamily="2" charset="-78"/>
              </a:rPr>
              <a:t>3) انتزاع : </a:t>
            </a:r>
            <a:r>
              <a:rPr lang="fa-IR" dirty="0" smtClean="0">
                <a:cs typeface="Zar" pitchFamily="2" charset="-78"/>
              </a:rPr>
              <a:t>استخراج و انتزاع داده های مناسب از هر منبع</a:t>
            </a:r>
          </a:p>
          <a:p>
            <a:pPr algn="r" rtl="1">
              <a:buFont typeface="Wingdings" pitchFamily="2" charset="2"/>
              <a:buNone/>
            </a:pPr>
            <a:endParaRPr lang="fa-IR" dirty="0" smtClean="0">
              <a:cs typeface="Zar" pitchFamily="2" charset="-78"/>
            </a:endParaRPr>
          </a:p>
          <a:p>
            <a:pPr algn="r" rtl="1">
              <a:buFont typeface="Wingdings" pitchFamily="2" charset="2"/>
              <a:buNone/>
            </a:pPr>
            <a:r>
              <a:rPr lang="fa-IR" b="1" dirty="0" smtClean="0">
                <a:cs typeface="Zar" pitchFamily="2" charset="-78"/>
              </a:rPr>
              <a:t>4) تجزیه و تحلیل </a:t>
            </a:r>
            <a:endParaRPr lang="en-US" b="1" dirty="0">
              <a:cs typeface="Zar" pitchFamily="2" charset="-78"/>
            </a:endParaRPr>
          </a:p>
        </p:txBody>
      </p:sp>
      <p:sp>
        <p:nvSpPr>
          <p:cNvPr id="141314" name="Rectangle 2"/>
          <p:cNvSpPr>
            <a:spLocks noGrp="1" noChangeArrowheads="1"/>
          </p:cNvSpPr>
          <p:nvPr>
            <p:ph type="title"/>
          </p:nvPr>
        </p:nvSpPr>
        <p:spPr>
          <a:xfrm>
            <a:off x="457200" y="731838"/>
            <a:ext cx="8229600" cy="1143000"/>
          </a:xfrm>
        </p:spPr>
        <p:txBody>
          <a:bodyPr>
            <a:normAutofit/>
          </a:bodyPr>
          <a:lstStyle/>
          <a:p>
            <a:pPr rtl="1"/>
            <a:r>
              <a:rPr lang="fa-IR" sz="4000" dirty="0" smtClean="0">
                <a:cs typeface="Zar" pitchFamily="2" charset="-78"/>
              </a:rPr>
              <a:t>گام های اساسی در روش فراتحلیل</a:t>
            </a:r>
            <a:endParaRPr lang="en-US" sz="4000"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141314"/>
                                        </p:tgtEl>
                                        <p:attrNameLst>
                                          <p:attrName>style.visibility</p:attrName>
                                        </p:attrNameLst>
                                      </p:cBhvr>
                                      <p:to>
                                        <p:strVal val="visible"/>
                                      </p:to>
                                    </p:set>
                                    <p:anim calcmode="lin" valueType="num">
                                      <p:cBhvr>
                                        <p:cTn id="7" dur="500" decel="50000" fill="hold">
                                          <p:stCondLst>
                                            <p:cond delay="0"/>
                                          </p:stCondLst>
                                        </p:cTn>
                                        <p:tgtEl>
                                          <p:spTgt spid="14131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4131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41314"/>
                                        </p:tgtEl>
                                        <p:attrNameLst>
                                          <p:attrName>ppt_w</p:attrName>
                                        </p:attrNameLst>
                                      </p:cBhvr>
                                      <p:tavLst>
                                        <p:tav tm="0">
                                          <p:val>
                                            <p:strVal val="#ppt_w*.05"/>
                                          </p:val>
                                        </p:tav>
                                        <p:tav tm="100000">
                                          <p:val>
                                            <p:strVal val="#ppt_w"/>
                                          </p:val>
                                        </p:tav>
                                      </p:tavLst>
                                    </p:anim>
                                    <p:anim calcmode="lin" valueType="num">
                                      <p:cBhvr>
                                        <p:cTn id="10" dur="1000" fill="hold"/>
                                        <p:tgtEl>
                                          <p:spTgt spid="14131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4131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4131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4131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41314"/>
                                        </p:tgtEl>
                                      </p:cBhvr>
                                    </p:animEffect>
                                  </p:childTnLst>
                                </p:cTn>
                              </p:par>
                            </p:childTnLst>
                          </p:cTn>
                        </p:par>
                      </p:childTnLst>
                    </p:cTn>
                  </p:par>
                  <p:par>
                    <p:cTn id="15" fill="hold">
                      <p:stCondLst>
                        <p:cond delay="indefinite"/>
                      </p:stCondLst>
                      <p:childTnLst>
                        <p:par>
                          <p:cTn id="16" fill="hold">
                            <p:stCondLst>
                              <p:cond delay="0"/>
                            </p:stCondLst>
                            <p:childTnLst>
                              <p:par>
                                <p:cTn id="17" presetID="54" presetClass="entr" presetSubtype="0" accel="100000" fill="hold" grpId="0" nodeType="clickEffect">
                                  <p:stCondLst>
                                    <p:cond delay="0"/>
                                  </p:stCondLst>
                                  <p:childTnLst>
                                    <p:set>
                                      <p:cBhvr>
                                        <p:cTn id="18" dur="1" fill="hold">
                                          <p:stCondLst>
                                            <p:cond delay="0"/>
                                          </p:stCondLst>
                                        </p:cTn>
                                        <p:tgtEl>
                                          <p:spTgt spid="141315">
                                            <p:txEl>
                                              <p:pRg st="0" end="0"/>
                                            </p:txEl>
                                          </p:spTgt>
                                        </p:tgtEl>
                                        <p:attrNameLst>
                                          <p:attrName>style.visibility</p:attrName>
                                        </p:attrNameLst>
                                      </p:cBhvr>
                                      <p:to>
                                        <p:strVal val="visible"/>
                                      </p:to>
                                    </p:set>
                                    <p:anim calcmode="lin" valueType="num">
                                      <p:cBhvr>
                                        <p:cTn id="19" dur="500" fill="hold"/>
                                        <p:tgtEl>
                                          <p:spTgt spid="141315">
                                            <p:txEl>
                                              <p:pRg st="0" end="0"/>
                                            </p:txEl>
                                          </p:spTgt>
                                        </p:tgtEl>
                                        <p:attrNameLst>
                                          <p:attrName>ppt_w</p:attrName>
                                        </p:attrNameLst>
                                      </p:cBhvr>
                                      <p:tavLst>
                                        <p:tav tm="0">
                                          <p:val>
                                            <p:strVal val="#ppt_w*0.05"/>
                                          </p:val>
                                        </p:tav>
                                        <p:tav tm="100000">
                                          <p:val>
                                            <p:strVal val="#ppt_w"/>
                                          </p:val>
                                        </p:tav>
                                      </p:tavLst>
                                    </p:anim>
                                    <p:anim calcmode="lin" valueType="num">
                                      <p:cBhvr>
                                        <p:cTn id="20" dur="500" fill="hold"/>
                                        <p:tgtEl>
                                          <p:spTgt spid="141315">
                                            <p:txEl>
                                              <p:pRg st="0" end="0"/>
                                            </p:txEl>
                                          </p:spTgt>
                                        </p:tgtEl>
                                        <p:attrNameLst>
                                          <p:attrName>ppt_h</p:attrName>
                                        </p:attrNameLst>
                                      </p:cBhvr>
                                      <p:tavLst>
                                        <p:tav tm="0">
                                          <p:val>
                                            <p:strVal val="#ppt_h"/>
                                          </p:val>
                                        </p:tav>
                                        <p:tav tm="100000">
                                          <p:val>
                                            <p:strVal val="#ppt_h"/>
                                          </p:val>
                                        </p:tav>
                                      </p:tavLst>
                                    </p:anim>
                                    <p:anim calcmode="lin" valueType="num">
                                      <p:cBhvr>
                                        <p:cTn id="21" dur="500" fill="hold"/>
                                        <p:tgtEl>
                                          <p:spTgt spid="141315">
                                            <p:txEl>
                                              <p:pRg st="0" end="0"/>
                                            </p:txEl>
                                          </p:spTgt>
                                        </p:tgtEl>
                                        <p:attrNameLst>
                                          <p:attrName>ppt_x</p:attrName>
                                        </p:attrNameLst>
                                      </p:cBhvr>
                                      <p:tavLst>
                                        <p:tav tm="0">
                                          <p:val>
                                            <p:strVal val="#ppt_x-.2"/>
                                          </p:val>
                                        </p:tav>
                                        <p:tav tm="100000">
                                          <p:val>
                                            <p:strVal val="#ppt_x"/>
                                          </p:val>
                                        </p:tav>
                                      </p:tavLst>
                                    </p:anim>
                                    <p:anim calcmode="lin" valueType="num">
                                      <p:cBhvr>
                                        <p:cTn id="22" dur="500" fill="hold"/>
                                        <p:tgtEl>
                                          <p:spTgt spid="141315">
                                            <p:txEl>
                                              <p:pRg st="0" end="0"/>
                                            </p:txEl>
                                          </p:spTgt>
                                        </p:tgtEl>
                                        <p:attrNameLst>
                                          <p:attrName>ppt_y</p:attrName>
                                        </p:attrNameLst>
                                      </p:cBhvr>
                                      <p:tavLst>
                                        <p:tav tm="0">
                                          <p:val>
                                            <p:strVal val="#ppt_y"/>
                                          </p:val>
                                        </p:tav>
                                        <p:tav tm="100000">
                                          <p:val>
                                            <p:strVal val="#ppt_y"/>
                                          </p:val>
                                        </p:tav>
                                      </p:tavLst>
                                    </p:anim>
                                    <p:animEffect transition="in" filter="fade">
                                      <p:cBhvr>
                                        <p:cTn id="23" dur="500"/>
                                        <p:tgtEl>
                                          <p:spTgt spid="141315">
                                            <p:txEl>
                                              <p:pRg st="0" end="0"/>
                                            </p:txEl>
                                          </p:spTgt>
                                        </p:tgtEl>
                                      </p:cBhvr>
                                    </p:animEffect>
                                  </p:childTnLst>
                                </p:cTn>
                              </p:par>
                            </p:childTnLst>
                          </p:cTn>
                        </p:par>
                        <p:par>
                          <p:cTn id="24" fill="hold">
                            <p:stCondLst>
                              <p:cond delay="500"/>
                            </p:stCondLst>
                            <p:childTnLst>
                              <p:par>
                                <p:cTn id="25" presetID="54" presetClass="entr" presetSubtype="0" accel="100000" fill="hold" grpId="0" nodeType="afterEffect">
                                  <p:stCondLst>
                                    <p:cond delay="0"/>
                                  </p:stCondLst>
                                  <p:childTnLst>
                                    <p:set>
                                      <p:cBhvr>
                                        <p:cTn id="26" dur="1" fill="hold">
                                          <p:stCondLst>
                                            <p:cond delay="0"/>
                                          </p:stCondLst>
                                        </p:cTn>
                                        <p:tgtEl>
                                          <p:spTgt spid="141315">
                                            <p:txEl>
                                              <p:pRg st="2" end="2"/>
                                            </p:txEl>
                                          </p:spTgt>
                                        </p:tgtEl>
                                        <p:attrNameLst>
                                          <p:attrName>style.visibility</p:attrName>
                                        </p:attrNameLst>
                                      </p:cBhvr>
                                      <p:to>
                                        <p:strVal val="visible"/>
                                      </p:to>
                                    </p:set>
                                    <p:anim calcmode="lin" valueType="num">
                                      <p:cBhvr>
                                        <p:cTn id="27" dur="500" fill="hold"/>
                                        <p:tgtEl>
                                          <p:spTgt spid="141315">
                                            <p:txEl>
                                              <p:pRg st="2" end="2"/>
                                            </p:txEl>
                                          </p:spTgt>
                                        </p:tgtEl>
                                        <p:attrNameLst>
                                          <p:attrName>ppt_w</p:attrName>
                                        </p:attrNameLst>
                                      </p:cBhvr>
                                      <p:tavLst>
                                        <p:tav tm="0">
                                          <p:val>
                                            <p:strVal val="#ppt_w*0.05"/>
                                          </p:val>
                                        </p:tav>
                                        <p:tav tm="100000">
                                          <p:val>
                                            <p:strVal val="#ppt_w"/>
                                          </p:val>
                                        </p:tav>
                                      </p:tavLst>
                                    </p:anim>
                                    <p:anim calcmode="lin" valueType="num">
                                      <p:cBhvr>
                                        <p:cTn id="28" dur="500" fill="hold"/>
                                        <p:tgtEl>
                                          <p:spTgt spid="141315">
                                            <p:txEl>
                                              <p:pRg st="2" end="2"/>
                                            </p:txEl>
                                          </p:spTgt>
                                        </p:tgtEl>
                                        <p:attrNameLst>
                                          <p:attrName>ppt_h</p:attrName>
                                        </p:attrNameLst>
                                      </p:cBhvr>
                                      <p:tavLst>
                                        <p:tav tm="0">
                                          <p:val>
                                            <p:strVal val="#ppt_h"/>
                                          </p:val>
                                        </p:tav>
                                        <p:tav tm="100000">
                                          <p:val>
                                            <p:strVal val="#ppt_h"/>
                                          </p:val>
                                        </p:tav>
                                      </p:tavLst>
                                    </p:anim>
                                    <p:anim calcmode="lin" valueType="num">
                                      <p:cBhvr>
                                        <p:cTn id="29" dur="500" fill="hold"/>
                                        <p:tgtEl>
                                          <p:spTgt spid="141315">
                                            <p:txEl>
                                              <p:pRg st="2" end="2"/>
                                            </p:txEl>
                                          </p:spTgt>
                                        </p:tgtEl>
                                        <p:attrNameLst>
                                          <p:attrName>ppt_x</p:attrName>
                                        </p:attrNameLst>
                                      </p:cBhvr>
                                      <p:tavLst>
                                        <p:tav tm="0">
                                          <p:val>
                                            <p:strVal val="#ppt_x-.2"/>
                                          </p:val>
                                        </p:tav>
                                        <p:tav tm="100000">
                                          <p:val>
                                            <p:strVal val="#ppt_x"/>
                                          </p:val>
                                        </p:tav>
                                      </p:tavLst>
                                    </p:anim>
                                    <p:anim calcmode="lin" valueType="num">
                                      <p:cBhvr>
                                        <p:cTn id="30" dur="500" fill="hold"/>
                                        <p:tgtEl>
                                          <p:spTgt spid="141315">
                                            <p:txEl>
                                              <p:pRg st="2" end="2"/>
                                            </p:txEl>
                                          </p:spTgt>
                                        </p:tgtEl>
                                        <p:attrNameLst>
                                          <p:attrName>ppt_y</p:attrName>
                                        </p:attrNameLst>
                                      </p:cBhvr>
                                      <p:tavLst>
                                        <p:tav tm="0">
                                          <p:val>
                                            <p:strVal val="#ppt_y"/>
                                          </p:val>
                                        </p:tav>
                                        <p:tav tm="100000">
                                          <p:val>
                                            <p:strVal val="#ppt_y"/>
                                          </p:val>
                                        </p:tav>
                                      </p:tavLst>
                                    </p:anim>
                                    <p:animEffect transition="in" filter="fade">
                                      <p:cBhvr>
                                        <p:cTn id="31" dur="500"/>
                                        <p:tgtEl>
                                          <p:spTgt spid="141315">
                                            <p:txEl>
                                              <p:pRg st="2" end="2"/>
                                            </p:txEl>
                                          </p:spTgt>
                                        </p:tgtEl>
                                      </p:cBhvr>
                                    </p:animEffect>
                                  </p:childTnLst>
                                </p:cTn>
                              </p:par>
                            </p:childTnLst>
                          </p:cTn>
                        </p:par>
                        <p:par>
                          <p:cTn id="32" fill="hold">
                            <p:stCondLst>
                              <p:cond delay="1000"/>
                            </p:stCondLst>
                            <p:childTnLst>
                              <p:par>
                                <p:cTn id="33" presetID="54" presetClass="entr" presetSubtype="0" accel="100000" fill="hold" grpId="0" nodeType="afterEffect">
                                  <p:stCondLst>
                                    <p:cond delay="0"/>
                                  </p:stCondLst>
                                  <p:childTnLst>
                                    <p:set>
                                      <p:cBhvr>
                                        <p:cTn id="34" dur="1" fill="hold">
                                          <p:stCondLst>
                                            <p:cond delay="0"/>
                                          </p:stCondLst>
                                        </p:cTn>
                                        <p:tgtEl>
                                          <p:spTgt spid="141315">
                                            <p:txEl>
                                              <p:pRg st="4" end="4"/>
                                            </p:txEl>
                                          </p:spTgt>
                                        </p:tgtEl>
                                        <p:attrNameLst>
                                          <p:attrName>style.visibility</p:attrName>
                                        </p:attrNameLst>
                                      </p:cBhvr>
                                      <p:to>
                                        <p:strVal val="visible"/>
                                      </p:to>
                                    </p:set>
                                    <p:anim calcmode="lin" valueType="num">
                                      <p:cBhvr>
                                        <p:cTn id="35" dur="500" fill="hold"/>
                                        <p:tgtEl>
                                          <p:spTgt spid="141315">
                                            <p:txEl>
                                              <p:pRg st="4" end="4"/>
                                            </p:txEl>
                                          </p:spTgt>
                                        </p:tgtEl>
                                        <p:attrNameLst>
                                          <p:attrName>ppt_w</p:attrName>
                                        </p:attrNameLst>
                                      </p:cBhvr>
                                      <p:tavLst>
                                        <p:tav tm="0">
                                          <p:val>
                                            <p:strVal val="#ppt_w*0.05"/>
                                          </p:val>
                                        </p:tav>
                                        <p:tav tm="100000">
                                          <p:val>
                                            <p:strVal val="#ppt_w"/>
                                          </p:val>
                                        </p:tav>
                                      </p:tavLst>
                                    </p:anim>
                                    <p:anim calcmode="lin" valueType="num">
                                      <p:cBhvr>
                                        <p:cTn id="36" dur="500" fill="hold"/>
                                        <p:tgtEl>
                                          <p:spTgt spid="141315">
                                            <p:txEl>
                                              <p:pRg st="4" end="4"/>
                                            </p:txEl>
                                          </p:spTgt>
                                        </p:tgtEl>
                                        <p:attrNameLst>
                                          <p:attrName>ppt_h</p:attrName>
                                        </p:attrNameLst>
                                      </p:cBhvr>
                                      <p:tavLst>
                                        <p:tav tm="0">
                                          <p:val>
                                            <p:strVal val="#ppt_h"/>
                                          </p:val>
                                        </p:tav>
                                        <p:tav tm="100000">
                                          <p:val>
                                            <p:strVal val="#ppt_h"/>
                                          </p:val>
                                        </p:tav>
                                      </p:tavLst>
                                    </p:anim>
                                    <p:anim calcmode="lin" valueType="num">
                                      <p:cBhvr>
                                        <p:cTn id="37" dur="500" fill="hold"/>
                                        <p:tgtEl>
                                          <p:spTgt spid="141315">
                                            <p:txEl>
                                              <p:pRg st="4" end="4"/>
                                            </p:txEl>
                                          </p:spTgt>
                                        </p:tgtEl>
                                        <p:attrNameLst>
                                          <p:attrName>ppt_x</p:attrName>
                                        </p:attrNameLst>
                                      </p:cBhvr>
                                      <p:tavLst>
                                        <p:tav tm="0">
                                          <p:val>
                                            <p:strVal val="#ppt_x-.2"/>
                                          </p:val>
                                        </p:tav>
                                        <p:tav tm="100000">
                                          <p:val>
                                            <p:strVal val="#ppt_x"/>
                                          </p:val>
                                        </p:tav>
                                      </p:tavLst>
                                    </p:anim>
                                    <p:anim calcmode="lin" valueType="num">
                                      <p:cBhvr>
                                        <p:cTn id="38" dur="500" fill="hold"/>
                                        <p:tgtEl>
                                          <p:spTgt spid="141315">
                                            <p:txEl>
                                              <p:pRg st="4" end="4"/>
                                            </p:txEl>
                                          </p:spTgt>
                                        </p:tgtEl>
                                        <p:attrNameLst>
                                          <p:attrName>ppt_y</p:attrName>
                                        </p:attrNameLst>
                                      </p:cBhvr>
                                      <p:tavLst>
                                        <p:tav tm="0">
                                          <p:val>
                                            <p:strVal val="#ppt_y"/>
                                          </p:val>
                                        </p:tav>
                                        <p:tav tm="100000">
                                          <p:val>
                                            <p:strVal val="#ppt_y"/>
                                          </p:val>
                                        </p:tav>
                                      </p:tavLst>
                                    </p:anim>
                                    <p:animEffect transition="in" filter="fade">
                                      <p:cBhvr>
                                        <p:cTn id="39" dur="500"/>
                                        <p:tgtEl>
                                          <p:spTgt spid="141315">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4" presetClass="entr" presetSubtype="0" accel="100000" fill="hold" grpId="0" nodeType="clickEffect">
                                  <p:stCondLst>
                                    <p:cond delay="0"/>
                                  </p:stCondLst>
                                  <p:childTnLst>
                                    <p:set>
                                      <p:cBhvr>
                                        <p:cTn id="43" dur="1" fill="hold">
                                          <p:stCondLst>
                                            <p:cond delay="0"/>
                                          </p:stCondLst>
                                        </p:cTn>
                                        <p:tgtEl>
                                          <p:spTgt spid="141315">
                                            <p:txEl>
                                              <p:pRg st="6" end="6"/>
                                            </p:txEl>
                                          </p:spTgt>
                                        </p:tgtEl>
                                        <p:attrNameLst>
                                          <p:attrName>style.visibility</p:attrName>
                                        </p:attrNameLst>
                                      </p:cBhvr>
                                      <p:to>
                                        <p:strVal val="visible"/>
                                      </p:to>
                                    </p:set>
                                    <p:anim calcmode="lin" valueType="num">
                                      <p:cBhvr>
                                        <p:cTn id="44" dur="500" fill="hold"/>
                                        <p:tgtEl>
                                          <p:spTgt spid="141315">
                                            <p:txEl>
                                              <p:pRg st="6" end="6"/>
                                            </p:txEl>
                                          </p:spTgt>
                                        </p:tgtEl>
                                        <p:attrNameLst>
                                          <p:attrName>ppt_w</p:attrName>
                                        </p:attrNameLst>
                                      </p:cBhvr>
                                      <p:tavLst>
                                        <p:tav tm="0">
                                          <p:val>
                                            <p:strVal val="#ppt_w*0.05"/>
                                          </p:val>
                                        </p:tav>
                                        <p:tav tm="100000">
                                          <p:val>
                                            <p:strVal val="#ppt_w"/>
                                          </p:val>
                                        </p:tav>
                                      </p:tavLst>
                                    </p:anim>
                                    <p:anim calcmode="lin" valueType="num">
                                      <p:cBhvr>
                                        <p:cTn id="45" dur="500" fill="hold"/>
                                        <p:tgtEl>
                                          <p:spTgt spid="141315">
                                            <p:txEl>
                                              <p:pRg st="6" end="6"/>
                                            </p:txEl>
                                          </p:spTgt>
                                        </p:tgtEl>
                                        <p:attrNameLst>
                                          <p:attrName>ppt_h</p:attrName>
                                        </p:attrNameLst>
                                      </p:cBhvr>
                                      <p:tavLst>
                                        <p:tav tm="0">
                                          <p:val>
                                            <p:strVal val="#ppt_h"/>
                                          </p:val>
                                        </p:tav>
                                        <p:tav tm="100000">
                                          <p:val>
                                            <p:strVal val="#ppt_h"/>
                                          </p:val>
                                        </p:tav>
                                      </p:tavLst>
                                    </p:anim>
                                    <p:anim calcmode="lin" valueType="num">
                                      <p:cBhvr>
                                        <p:cTn id="46" dur="500" fill="hold"/>
                                        <p:tgtEl>
                                          <p:spTgt spid="141315">
                                            <p:txEl>
                                              <p:pRg st="6" end="6"/>
                                            </p:txEl>
                                          </p:spTgt>
                                        </p:tgtEl>
                                        <p:attrNameLst>
                                          <p:attrName>ppt_x</p:attrName>
                                        </p:attrNameLst>
                                      </p:cBhvr>
                                      <p:tavLst>
                                        <p:tav tm="0">
                                          <p:val>
                                            <p:strVal val="#ppt_x-.2"/>
                                          </p:val>
                                        </p:tav>
                                        <p:tav tm="100000">
                                          <p:val>
                                            <p:strVal val="#ppt_x"/>
                                          </p:val>
                                        </p:tav>
                                      </p:tavLst>
                                    </p:anim>
                                    <p:anim calcmode="lin" valueType="num">
                                      <p:cBhvr>
                                        <p:cTn id="47" dur="500" fill="hold"/>
                                        <p:tgtEl>
                                          <p:spTgt spid="141315">
                                            <p:txEl>
                                              <p:pRg st="6" end="6"/>
                                            </p:txEl>
                                          </p:spTgt>
                                        </p:tgtEl>
                                        <p:attrNameLst>
                                          <p:attrName>ppt_y</p:attrName>
                                        </p:attrNameLst>
                                      </p:cBhvr>
                                      <p:tavLst>
                                        <p:tav tm="0">
                                          <p:val>
                                            <p:strVal val="#ppt_y"/>
                                          </p:val>
                                        </p:tav>
                                        <p:tav tm="100000">
                                          <p:val>
                                            <p:strVal val="#ppt_y"/>
                                          </p:val>
                                        </p:tav>
                                      </p:tavLst>
                                    </p:anim>
                                    <p:animEffect transition="in" filter="fade">
                                      <p:cBhvr>
                                        <p:cTn id="48" dur="500"/>
                                        <p:tgtEl>
                                          <p:spTgt spid="14131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uiExpand="1" build="p"/>
      <p:bldP spid="14131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40" name="Rectangle 4"/>
          <p:cNvSpPr>
            <a:spLocks noGrp="1" noChangeArrowheads="1"/>
          </p:cNvSpPr>
          <p:nvPr>
            <p:ph sz="half" idx="4294967295"/>
          </p:nvPr>
        </p:nvSpPr>
        <p:spPr>
          <a:xfrm>
            <a:off x="-71438" y="1828800"/>
            <a:ext cx="4824413" cy="4525963"/>
          </a:xfrm>
        </p:spPr>
        <p:txBody>
          <a:bodyPr>
            <a:normAutofit/>
          </a:bodyPr>
          <a:lstStyle/>
          <a:p>
            <a:pPr algn="r" rtl="1">
              <a:lnSpc>
                <a:spcPct val="80000"/>
              </a:lnSpc>
              <a:buFont typeface="Wingdings" pitchFamily="2" charset="2"/>
              <a:buNone/>
            </a:pPr>
            <a:r>
              <a:rPr lang="fa-IR" dirty="0">
                <a:cs typeface="Zar" pitchFamily="2" charset="-78"/>
              </a:rPr>
              <a:t> 10)روش </a:t>
            </a:r>
            <a:r>
              <a:rPr lang="fa-IR" dirty="0" smtClean="0">
                <a:cs typeface="Zar" pitchFamily="2" charset="-78"/>
              </a:rPr>
              <a:t>تجزيه </a:t>
            </a:r>
            <a:r>
              <a:rPr lang="fa-IR" dirty="0">
                <a:cs typeface="Zar" pitchFamily="2" charset="-78"/>
              </a:rPr>
              <a:t>و </a:t>
            </a:r>
            <a:r>
              <a:rPr lang="fa-IR" dirty="0" smtClean="0">
                <a:cs typeface="Zar" pitchFamily="2" charset="-78"/>
              </a:rPr>
              <a:t>تحليل </a:t>
            </a:r>
            <a:r>
              <a:rPr lang="fa-IR" dirty="0">
                <a:cs typeface="Zar" pitchFamily="2" charset="-78"/>
              </a:rPr>
              <a:t>اطلاعات.</a:t>
            </a:r>
            <a:endParaRPr lang="en-US" dirty="0">
              <a:cs typeface="Zar" pitchFamily="2" charset="-78"/>
            </a:endParaRPr>
          </a:p>
          <a:p>
            <a:pPr algn="r" rtl="1">
              <a:lnSpc>
                <a:spcPct val="80000"/>
              </a:lnSpc>
              <a:buFont typeface="Wingdings" pitchFamily="2" charset="2"/>
              <a:buNone/>
            </a:pPr>
            <a:r>
              <a:rPr lang="fa-IR" dirty="0">
                <a:cs typeface="Zar" pitchFamily="2" charset="-78"/>
              </a:rPr>
              <a:t> 11)زمان و طول </a:t>
            </a:r>
            <a:r>
              <a:rPr lang="fa-IR" dirty="0" smtClean="0">
                <a:cs typeface="Zar" pitchFamily="2" charset="-78"/>
              </a:rPr>
              <a:t>اجراي </a:t>
            </a:r>
            <a:r>
              <a:rPr lang="fa-IR" dirty="0">
                <a:cs typeface="Zar" pitchFamily="2" charset="-78"/>
              </a:rPr>
              <a:t>مدت </a:t>
            </a:r>
            <a:r>
              <a:rPr lang="fa-IR" dirty="0" smtClean="0">
                <a:cs typeface="Zar" pitchFamily="2" charset="-78"/>
              </a:rPr>
              <a:t>تحقيق</a:t>
            </a:r>
            <a:r>
              <a:rPr lang="fa-IR" dirty="0">
                <a:cs typeface="Zar" pitchFamily="2" charset="-78"/>
              </a:rPr>
              <a:t>.</a:t>
            </a:r>
          </a:p>
          <a:p>
            <a:pPr algn="r" rtl="1">
              <a:lnSpc>
                <a:spcPct val="80000"/>
              </a:lnSpc>
              <a:buFont typeface="Wingdings" pitchFamily="2" charset="2"/>
              <a:buNone/>
            </a:pPr>
            <a:r>
              <a:rPr lang="fa-IR" dirty="0">
                <a:cs typeface="Zar" pitchFamily="2" charset="-78"/>
              </a:rPr>
              <a:t> </a:t>
            </a:r>
            <a:r>
              <a:rPr lang="fa-IR" dirty="0" smtClean="0">
                <a:cs typeface="Zar" pitchFamily="2" charset="-78"/>
              </a:rPr>
              <a:t>12)مدير </a:t>
            </a:r>
            <a:r>
              <a:rPr lang="fa-IR" dirty="0">
                <a:cs typeface="Zar" pitchFamily="2" charset="-78"/>
              </a:rPr>
              <a:t>و عوامل </a:t>
            </a:r>
            <a:r>
              <a:rPr lang="fa-IR" dirty="0" smtClean="0">
                <a:cs typeface="Zar" pitchFamily="2" charset="-78"/>
              </a:rPr>
              <a:t>اجرايي تحقيق</a:t>
            </a:r>
            <a:r>
              <a:rPr lang="fa-IR" dirty="0">
                <a:cs typeface="Zar" pitchFamily="2" charset="-78"/>
              </a:rPr>
              <a:t>.</a:t>
            </a:r>
          </a:p>
          <a:p>
            <a:pPr algn="r" rtl="1">
              <a:lnSpc>
                <a:spcPct val="80000"/>
              </a:lnSpc>
              <a:buFont typeface="Wingdings" pitchFamily="2" charset="2"/>
              <a:buNone/>
            </a:pPr>
            <a:r>
              <a:rPr lang="fa-IR" dirty="0">
                <a:cs typeface="Zar" pitchFamily="2" charset="-78"/>
              </a:rPr>
              <a:t> </a:t>
            </a:r>
            <a:r>
              <a:rPr lang="fa-IR" dirty="0" smtClean="0">
                <a:cs typeface="Zar" pitchFamily="2" charset="-78"/>
              </a:rPr>
              <a:t>13)هزينه</a:t>
            </a:r>
            <a:r>
              <a:rPr lang="en-US" dirty="0">
                <a:cs typeface="Zar" pitchFamily="2" charset="-78"/>
              </a:rPr>
              <a:t>‌</a:t>
            </a:r>
            <a:r>
              <a:rPr lang="fa-IR" dirty="0" smtClean="0">
                <a:cs typeface="Zar" pitchFamily="2" charset="-78"/>
              </a:rPr>
              <a:t>هاي تحقيق</a:t>
            </a:r>
            <a:r>
              <a:rPr lang="fa-IR" dirty="0">
                <a:cs typeface="Zar" pitchFamily="2" charset="-78"/>
              </a:rPr>
              <a:t>.</a:t>
            </a:r>
          </a:p>
          <a:p>
            <a:pPr algn="r" rtl="1">
              <a:lnSpc>
                <a:spcPct val="80000"/>
              </a:lnSpc>
              <a:buFont typeface="Wingdings" pitchFamily="2" charset="2"/>
              <a:buNone/>
            </a:pPr>
            <a:r>
              <a:rPr lang="fa-IR" dirty="0">
                <a:cs typeface="Zar" pitchFamily="2" charset="-78"/>
              </a:rPr>
              <a:t> </a:t>
            </a:r>
            <a:r>
              <a:rPr lang="fa-IR" dirty="0" smtClean="0">
                <a:cs typeface="Zar" pitchFamily="2" charset="-78"/>
              </a:rPr>
              <a:t>14)ابزارها،وسايل </a:t>
            </a:r>
            <a:r>
              <a:rPr lang="fa-IR" dirty="0">
                <a:cs typeface="Zar" pitchFamily="2" charset="-78"/>
              </a:rPr>
              <a:t>و </a:t>
            </a:r>
            <a:r>
              <a:rPr lang="fa-IR" dirty="0" smtClean="0">
                <a:cs typeface="Zar" pitchFamily="2" charset="-78"/>
              </a:rPr>
              <a:t>شرايط </a:t>
            </a:r>
            <a:r>
              <a:rPr lang="fa-IR" dirty="0">
                <a:cs typeface="Zar" pitchFamily="2" charset="-78"/>
              </a:rPr>
              <a:t>مورد </a:t>
            </a:r>
            <a:r>
              <a:rPr lang="fa-IR" dirty="0" smtClean="0">
                <a:cs typeface="Zar" pitchFamily="2" charset="-78"/>
              </a:rPr>
              <a:t>نياز تحقيق</a:t>
            </a:r>
            <a:r>
              <a:rPr lang="fa-IR" dirty="0">
                <a:cs typeface="Zar" pitchFamily="2" charset="-78"/>
              </a:rPr>
              <a:t>.</a:t>
            </a:r>
          </a:p>
          <a:p>
            <a:pPr algn="r" rtl="1">
              <a:lnSpc>
                <a:spcPct val="80000"/>
              </a:lnSpc>
              <a:buFont typeface="Wingdings" pitchFamily="2" charset="2"/>
              <a:buNone/>
            </a:pPr>
            <a:r>
              <a:rPr lang="fa-IR" dirty="0">
                <a:cs typeface="Zar" pitchFamily="2" charset="-78"/>
              </a:rPr>
              <a:t> 15)مشکلات و </a:t>
            </a:r>
            <a:r>
              <a:rPr lang="fa-IR" dirty="0" smtClean="0">
                <a:cs typeface="Zar" pitchFamily="2" charset="-78"/>
              </a:rPr>
              <a:t>تنگناهاي احتمالي تحقيق</a:t>
            </a:r>
            <a:r>
              <a:rPr lang="fa-IR" dirty="0">
                <a:cs typeface="Zar" pitchFamily="2" charset="-78"/>
              </a:rPr>
              <a:t>.</a:t>
            </a:r>
          </a:p>
          <a:p>
            <a:pPr algn="r" rtl="1">
              <a:lnSpc>
                <a:spcPct val="80000"/>
              </a:lnSpc>
              <a:buFont typeface="Wingdings" pitchFamily="2" charset="2"/>
              <a:buNone/>
            </a:pPr>
            <a:r>
              <a:rPr lang="fa-IR" dirty="0">
                <a:cs typeface="Zar" pitchFamily="2" charset="-78"/>
              </a:rPr>
              <a:t> </a:t>
            </a:r>
            <a:r>
              <a:rPr lang="fa-IR" dirty="0" smtClean="0">
                <a:cs typeface="Zar" pitchFamily="2" charset="-78"/>
              </a:rPr>
              <a:t>16)تعريف </a:t>
            </a:r>
            <a:r>
              <a:rPr lang="fa-IR" dirty="0">
                <a:cs typeface="Zar" pitchFamily="2" charset="-78"/>
              </a:rPr>
              <a:t>واژگان و اصطلاحات </a:t>
            </a:r>
            <a:r>
              <a:rPr lang="fa-IR" dirty="0" smtClean="0">
                <a:cs typeface="Zar" pitchFamily="2" charset="-78"/>
              </a:rPr>
              <a:t>اختصاصي </a:t>
            </a:r>
            <a:r>
              <a:rPr lang="fa-IR" dirty="0">
                <a:cs typeface="Zar" pitchFamily="2" charset="-78"/>
              </a:rPr>
              <a:t>طرح.</a:t>
            </a:r>
          </a:p>
          <a:p>
            <a:pPr algn="r" rtl="1">
              <a:lnSpc>
                <a:spcPct val="80000"/>
              </a:lnSpc>
              <a:buFont typeface="Wingdings" pitchFamily="2" charset="2"/>
              <a:buNone/>
            </a:pPr>
            <a:r>
              <a:rPr lang="fa-IR" dirty="0">
                <a:cs typeface="Zar" pitchFamily="2" charset="-78"/>
              </a:rPr>
              <a:t> 17)فهرست منابع و ماخذ </a:t>
            </a:r>
            <a:r>
              <a:rPr lang="fa-IR" dirty="0" smtClean="0">
                <a:cs typeface="Zar" pitchFamily="2" charset="-78"/>
              </a:rPr>
              <a:t>تحقيق</a:t>
            </a:r>
            <a:r>
              <a:rPr lang="fa-IR" dirty="0">
                <a:cs typeface="Zar" pitchFamily="2" charset="-78"/>
              </a:rPr>
              <a:t>.</a:t>
            </a:r>
          </a:p>
          <a:p>
            <a:pPr algn="r" rtl="1">
              <a:lnSpc>
                <a:spcPct val="80000"/>
              </a:lnSpc>
              <a:buFont typeface="Wingdings" pitchFamily="2" charset="2"/>
              <a:buNone/>
            </a:pPr>
            <a:r>
              <a:rPr lang="fa-IR" dirty="0">
                <a:cs typeface="Zar" pitchFamily="2" charset="-78"/>
              </a:rPr>
              <a:t> </a:t>
            </a:r>
            <a:r>
              <a:rPr lang="fa-IR" dirty="0" smtClean="0">
                <a:cs typeface="Zar" pitchFamily="2" charset="-78"/>
              </a:rPr>
              <a:t>18)ضمايم</a:t>
            </a:r>
            <a:r>
              <a:rPr lang="fa-IR" dirty="0">
                <a:cs typeface="Zar" pitchFamily="2" charset="-78"/>
              </a:rPr>
              <a:t>.</a:t>
            </a:r>
            <a:endParaRPr lang="en-US" dirty="0">
              <a:cs typeface="Zar" pitchFamily="2" charset="-78"/>
            </a:endParaRPr>
          </a:p>
        </p:txBody>
      </p:sp>
      <p:sp>
        <p:nvSpPr>
          <p:cNvPr id="347141" name="Rectangle 5"/>
          <p:cNvSpPr>
            <a:spLocks noGrp="1" noChangeArrowheads="1"/>
          </p:cNvSpPr>
          <p:nvPr>
            <p:ph sz="half" idx="2"/>
          </p:nvPr>
        </p:nvSpPr>
        <p:spPr>
          <a:xfrm>
            <a:off x="1132115" y="914401"/>
            <a:ext cx="7554686" cy="4862285"/>
          </a:xfrm>
        </p:spPr>
        <p:txBody>
          <a:bodyPr>
            <a:normAutofit/>
          </a:bodyPr>
          <a:lstStyle/>
          <a:p>
            <a:pPr algn="r" rtl="1">
              <a:lnSpc>
                <a:spcPct val="80000"/>
              </a:lnSpc>
              <a:buFont typeface="Wingdings" pitchFamily="2" charset="2"/>
              <a:buNone/>
            </a:pPr>
            <a:r>
              <a:rPr lang="fa-IR" dirty="0">
                <a:cs typeface="Zar" pitchFamily="2" charset="-78"/>
              </a:rPr>
              <a:t> </a:t>
            </a:r>
            <a:endParaRPr lang="fa-IR" dirty="0" smtClean="0">
              <a:cs typeface="Zar" pitchFamily="2" charset="-78"/>
            </a:endParaRPr>
          </a:p>
          <a:p>
            <a:pPr algn="r" rtl="1">
              <a:lnSpc>
                <a:spcPct val="80000"/>
              </a:lnSpc>
              <a:buFont typeface="Wingdings" pitchFamily="2" charset="2"/>
              <a:buNone/>
            </a:pPr>
            <a:endParaRPr lang="fa-IR" dirty="0" smtClean="0">
              <a:cs typeface="Zar" pitchFamily="2" charset="-78"/>
            </a:endParaRPr>
          </a:p>
          <a:p>
            <a:pPr algn="r" rtl="1">
              <a:lnSpc>
                <a:spcPct val="80000"/>
              </a:lnSpc>
              <a:buFont typeface="Wingdings" pitchFamily="2" charset="2"/>
              <a:buNone/>
            </a:pPr>
            <a:endParaRPr lang="fa-IR" dirty="0" smtClean="0">
              <a:cs typeface="Zar" pitchFamily="2" charset="-78"/>
            </a:endParaRPr>
          </a:p>
          <a:p>
            <a:pPr algn="r" rtl="1">
              <a:lnSpc>
                <a:spcPct val="80000"/>
              </a:lnSpc>
              <a:buFont typeface="Wingdings" pitchFamily="2" charset="2"/>
              <a:buNone/>
            </a:pPr>
            <a:endParaRPr lang="fa-IR" dirty="0" smtClean="0">
              <a:cs typeface="Zar" pitchFamily="2" charset="-78"/>
            </a:endParaRPr>
          </a:p>
          <a:p>
            <a:pPr algn="r" rtl="1">
              <a:lnSpc>
                <a:spcPct val="80000"/>
              </a:lnSpc>
              <a:buFont typeface="Wingdings" pitchFamily="2" charset="2"/>
              <a:buNone/>
            </a:pPr>
            <a:endParaRPr lang="fa-IR" dirty="0" smtClean="0">
              <a:cs typeface="Zar" pitchFamily="2" charset="-78"/>
            </a:endParaRPr>
          </a:p>
          <a:p>
            <a:pPr algn="ctr" rtl="1">
              <a:lnSpc>
                <a:spcPct val="80000"/>
              </a:lnSpc>
              <a:buFont typeface="Wingdings" pitchFamily="2" charset="2"/>
              <a:buNone/>
            </a:pPr>
            <a:r>
              <a:rPr lang="fa-IR" sz="6000" dirty="0" smtClean="0">
                <a:cs typeface="Zar" pitchFamily="2" charset="-78"/>
              </a:rPr>
              <a:t> سپاس</a:t>
            </a:r>
            <a:endParaRPr lang="fa-IR" sz="6000"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347141">
                                            <p:txEl>
                                              <p:pRg st="0" end="0"/>
                                            </p:txEl>
                                          </p:spTgt>
                                        </p:tgtEl>
                                        <p:attrNameLst>
                                          <p:attrName>style.visibility</p:attrName>
                                        </p:attrNameLst>
                                      </p:cBhvr>
                                      <p:to>
                                        <p:strVal val="visible"/>
                                      </p:to>
                                    </p:set>
                                    <p:anim calcmode="lin" valueType="num">
                                      <p:cBhvr>
                                        <p:cTn id="7" dur="500" fill="hold"/>
                                        <p:tgtEl>
                                          <p:spTgt spid="347141">
                                            <p:txEl>
                                              <p:pRg st="0" end="0"/>
                                            </p:txEl>
                                          </p:spTgt>
                                        </p:tgtEl>
                                        <p:attrNameLst>
                                          <p:attrName>ppt_x</p:attrName>
                                        </p:attrNameLst>
                                      </p:cBhvr>
                                      <p:tavLst>
                                        <p:tav tm="0">
                                          <p:val>
                                            <p:strVal val="#ppt_x+#ppt_w/2"/>
                                          </p:val>
                                        </p:tav>
                                        <p:tav tm="100000">
                                          <p:val>
                                            <p:strVal val="#ppt_x"/>
                                          </p:val>
                                        </p:tav>
                                      </p:tavLst>
                                    </p:anim>
                                    <p:anim calcmode="lin" valueType="num">
                                      <p:cBhvr>
                                        <p:cTn id="8" dur="500" fill="hold"/>
                                        <p:tgtEl>
                                          <p:spTgt spid="347141">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47141">
                                            <p:txEl>
                                              <p:pRg st="0" end="0"/>
                                            </p:txEl>
                                          </p:spTgt>
                                        </p:tgtEl>
                                        <p:attrNameLst>
                                          <p:attrName>ppt_w</p:attrName>
                                        </p:attrNameLst>
                                      </p:cBhvr>
                                      <p:tavLst>
                                        <p:tav tm="0">
                                          <p:val>
                                            <p:fltVal val="0"/>
                                          </p:val>
                                        </p:tav>
                                        <p:tav tm="100000">
                                          <p:val>
                                            <p:strVal val="#ppt_w"/>
                                          </p:val>
                                        </p:tav>
                                      </p:tavLst>
                                    </p:anim>
                                    <p:anim calcmode="lin" valueType="num">
                                      <p:cBhvr>
                                        <p:cTn id="10" dur="500" fill="hold"/>
                                        <p:tgtEl>
                                          <p:spTgt spid="34714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7" presetClass="entr" presetSubtype="2" fill="hold" grpId="0" nodeType="clickEffect">
                                  <p:stCondLst>
                                    <p:cond delay="0"/>
                                  </p:stCondLst>
                                  <p:childTnLst>
                                    <p:set>
                                      <p:cBhvr>
                                        <p:cTn id="14" dur="1" fill="hold">
                                          <p:stCondLst>
                                            <p:cond delay="0"/>
                                          </p:stCondLst>
                                        </p:cTn>
                                        <p:tgtEl>
                                          <p:spTgt spid="347141">
                                            <p:txEl>
                                              <p:pRg st="5" end="5"/>
                                            </p:txEl>
                                          </p:spTgt>
                                        </p:tgtEl>
                                        <p:attrNameLst>
                                          <p:attrName>style.visibility</p:attrName>
                                        </p:attrNameLst>
                                      </p:cBhvr>
                                      <p:to>
                                        <p:strVal val="visible"/>
                                      </p:to>
                                    </p:set>
                                    <p:anim calcmode="lin" valueType="num">
                                      <p:cBhvr>
                                        <p:cTn id="15" dur="500" fill="hold"/>
                                        <p:tgtEl>
                                          <p:spTgt spid="347141">
                                            <p:txEl>
                                              <p:pRg st="5" end="5"/>
                                            </p:txEl>
                                          </p:spTgt>
                                        </p:tgtEl>
                                        <p:attrNameLst>
                                          <p:attrName>ppt_x</p:attrName>
                                        </p:attrNameLst>
                                      </p:cBhvr>
                                      <p:tavLst>
                                        <p:tav tm="0">
                                          <p:val>
                                            <p:strVal val="#ppt_x+#ppt_w/2"/>
                                          </p:val>
                                        </p:tav>
                                        <p:tav tm="100000">
                                          <p:val>
                                            <p:strVal val="#ppt_x"/>
                                          </p:val>
                                        </p:tav>
                                      </p:tavLst>
                                    </p:anim>
                                    <p:anim calcmode="lin" valueType="num">
                                      <p:cBhvr>
                                        <p:cTn id="16" dur="500" fill="hold"/>
                                        <p:tgtEl>
                                          <p:spTgt spid="347141">
                                            <p:txEl>
                                              <p:pRg st="5" end="5"/>
                                            </p:txEl>
                                          </p:spTgt>
                                        </p:tgtEl>
                                        <p:attrNameLst>
                                          <p:attrName>ppt_y</p:attrName>
                                        </p:attrNameLst>
                                      </p:cBhvr>
                                      <p:tavLst>
                                        <p:tav tm="0">
                                          <p:val>
                                            <p:strVal val="#ppt_y"/>
                                          </p:val>
                                        </p:tav>
                                        <p:tav tm="100000">
                                          <p:val>
                                            <p:strVal val="#ppt_y"/>
                                          </p:val>
                                        </p:tav>
                                      </p:tavLst>
                                    </p:anim>
                                    <p:anim calcmode="lin" valueType="num">
                                      <p:cBhvr>
                                        <p:cTn id="17" dur="500" fill="hold"/>
                                        <p:tgtEl>
                                          <p:spTgt spid="347141">
                                            <p:txEl>
                                              <p:pRg st="5" end="5"/>
                                            </p:txEl>
                                          </p:spTgt>
                                        </p:tgtEl>
                                        <p:attrNameLst>
                                          <p:attrName>ppt_w</p:attrName>
                                        </p:attrNameLst>
                                      </p:cBhvr>
                                      <p:tavLst>
                                        <p:tav tm="0">
                                          <p:val>
                                            <p:fltVal val="0"/>
                                          </p:val>
                                        </p:tav>
                                        <p:tav tm="100000">
                                          <p:val>
                                            <p:strVal val="#ppt_w"/>
                                          </p:val>
                                        </p:tav>
                                      </p:tavLst>
                                    </p:anim>
                                    <p:anim calcmode="lin" valueType="num">
                                      <p:cBhvr>
                                        <p:cTn id="18" dur="500" fill="hold"/>
                                        <p:tgtEl>
                                          <p:spTgt spid="347141">
                                            <p:txEl>
                                              <p:pRg st="5" end="5"/>
                                            </p:txEl>
                                          </p:spTgt>
                                        </p:tgtEl>
                                        <p:attrNameLst>
                                          <p:attrName>ppt_h</p:attrName>
                                        </p:attrNameLst>
                                      </p:cBhvr>
                                      <p:tavLst>
                                        <p:tav tm="0">
                                          <p:val>
                                            <p:strVal val="#ppt_h"/>
                                          </p:val>
                                        </p:tav>
                                        <p:tav tm="100000">
                                          <p:val>
                                            <p:strVal val="#ppt_h"/>
                                          </p:val>
                                        </p:tav>
                                      </p:tavLst>
                                    </p:anim>
                                  </p:childTnLst>
                                </p:cTn>
                              </p:par>
                              <p:par>
                                <p:cTn id="19" presetID="17" presetClass="entr" presetSubtype="8" fill="hold" grpId="0" nodeType="withEffect">
                                  <p:stCondLst>
                                    <p:cond delay="0"/>
                                  </p:stCondLst>
                                  <p:childTnLst>
                                    <p:set>
                                      <p:cBhvr>
                                        <p:cTn id="20" dur="1" fill="hold">
                                          <p:stCondLst>
                                            <p:cond delay="0"/>
                                          </p:stCondLst>
                                        </p:cTn>
                                        <p:tgtEl>
                                          <p:spTgt spid="347140">
                                            <p:txEl>
                                              <p:pRg st="0" end="0"/>
                                            </p:txEl>
                                          </p:spTgt>
                                        </p:tgtEl>
                                        <p:attrNameLst>
                                          <p:attrName>style.visibility</p:attrName>
                                        </p:attrNameLst>
                                      </p:cBhvr>
                                      <p:to>
                                        <p:strVal val="visible"/>
                                      </p:to>
                                    </p:set>
                                    <p:anim calcmode="lin" valueType="num">
                                      <p:cBhvr>
                                        <p:cTn id="21" dur="500" fill="hold"/>
                                        <p:tgtEl>
                                          <p:spTgt spid="347140">
                                            <p:txEl>
                                              <p:pRg st="0" end="0"/>
                                            </p:txEl>
                                          </p:spTgt>
                                        </p:tgtEl>
                                        <p:attrNameLst>
                                          <p:attrName>ppt_x</p:attrName>
                                        </p:attrNameLst>
                                      </p:cBhvr>
                                      <p:tavLst>
                                        <p:tav tm="0">
                                          <p:val>
                                            <p:strVal val="#ppt_x-#ppt_w/2"/>
                                          </p:val>
                                        </p:tav>
                                        <p:tav tm="100000">
                                          <p:val>
                                            <p:strVal val="#ppt_x"/>
                                          </p:val>
                                        </p:tav>
                                      </p:tavLst>
                                    </p:anim>
                                    <p:anim calcmode="lin" valueType="num">
                                      <p:cBhvr>
                                        <p:cTn id="22" dur="500" fill="hold"/>
                                        <p:tgtEl>
                                          <p:spTgt spid="347140">
                                            <p:txEl>
                                              <p:pRg st="0" end="0"/>
                                            </p:txEl>
                                          </p:spTgt>
                                        </p:tgtEl>
                                        <p:attrNameLst>
                                          <p:attrName>ppt_y</p:attrName>
                                        </p:attrNameLst>
                                      </p:cBhvr>
                                      <p:tavLst>
                                        <p:tav tm="0">
                                          <p:val>
                                            <p:strVal val="#ppt_y"/>
                                          </p:val>
                                        </p:tav>
                                        <p:tav tm="100000">
                                          <p:val>
                                            <p:strVal val="#ppt_y"/>
                                          </p:val>
                                        </p:tav>
                                      </p:tavLst>
                                    </p:anim>
                                    <p:anim calcmode="lin" valueType="num">
                                      <p:cBhvr>
                                        <p:cTn id="23" dur="500" fill="hold"/>
                                        <p:tgtEl>
                                          <p:spTgt spid="347140">
                                            <p:txEl>
                                              <p:pRg st="0" end="0"/>
                                            </p:txEl>
                                          </p:spTgt>
                                        </p:tgtEl>
                                        <p:attrNameLst>
                                          <p:attrName>ppt_w</p:attrName>
                                        </p:attrNameLst>
                                      </p:cBhvr>
                                      <p:tavLst>
                                        <p:tav tm="0">
                                          <p:val>
                                            <p:fltVal val="0"/>
                                          </p:val>
                                        </p:tav>
                                        <p:tav tm="100000">
                                          <p:val>
                                            <p:strVal val="#ppt_w"/>
                                          </p:val>
                                        </p:tav>
                                      </p:tavLst>
                                    </p:anim>
                                    <p:anim calcmode="lin" valueType="num">
                                      <p:cBhvr>
                                        <p:cTn id="24" dur="500" fill="hold"/>
                                        <p:tgtEl>
                                          <p:spTgt spid="347140">
                                            <p:txEl>
                                              <p:pRg st="0" end="0"/>
                                            </p:txEl>
                                          </p:spTgt>
                                        </p:tgtEl>
                                        <p:attrNameLst>
                                          <p:attrName>ppt_h</p:attrName>
                                        </p:attrNameLst>
                                      </p:cBhvr>
                                      <p:tavLst>
                                        <p:tav tm="0">
                                          <p:val>
                                            <p:strVal val="#ppt_h"/>
                                          </p:val>
                                        </p:tav>
                                        <p:tav tm="100000">
                                          <p:val>
                                            <p:strVal val="#ppt_h"/>
                                          </p:val>
                                        </p:tav>
                                      </p:tavLst>
                                    </p:anim>
                                  </p:childTnLst>
                                </p:cTn>
                              </p:par>
                              <p:par>
                                <p:cTn id="25" presetID="17" presetClass="entr" presetSubtype="8" fill="hold" grpId="0" nodeType="withEffect">
                                  <p:stCondLst>
                                    <p:cond delay="0"/>
                                  </p:stCondLst>
                                  <p:childTnLst>
                                    <p:set>
                                      <p:cBhvr>
                                        <p:cTn id="26" dur="1" fill="hold">
                                          <p:stCondLst>
                                            <p:cond delay="0"/>
                                          </p:stCondLst>
                                        </p:cTn>
                                        <p:tgtEl>
                                          <p:spTgt spid="347140">
                                            <p:txEl>
                                              <p:pRg st="1" end="1"/>
                                            </p:txEl>
                                          </p:spTgt>
                                        </p:tgtEl>
                                        <p:attrNameLst>
                                          <p:attrName>style.visibility</p:attrName>
                                        </p:attrNameLst>
                                      </p:cBhvr>
                                      <p:to>
                                        <p:strVal val="visible"/>
                                      </p:to>
                                    </p:set>
                                    <p:anim calcmode="lin" valueType="num">
                                      <p:cBhvr>
                                        <p:cTn id="27" dur="500" fill="hold"/>
                                        <p:tgtEl>
                                          <p:spTgt spid="347140">
                                            <p:txEl>
                                              <p:pRg st="1" end="1"/>
                                            </p:txEl>
                                          </p:spTgt>
                                        </p:tgtEl>
                                        <p:attrNameLst>
                                          <p:attrName>ppt_x</p:attrName>
                                        </p:attrNameLst>
                                      </p:cBhvr>
                                      <p:tavLst>
                                        <p:tav tm="0">
                                          <p:val>
                                            <p:strVal val="#ppt_x-#ppt_w/2"/>
                                          </p:val>
                                        </p:tav>
                                        <p:tav tm="100000">
                                          <p:val>
                                            <p:strVal val="#ppt_x"/>
                                          </p:val>
                                        </p:tav>
                                      </p:tavLst>
                                    </p:anim>
                                    <p:anim calcmode="lin" valueType="num">
                                      <p:cBhvr>
                                        <p:cTn id="28" dur="500" fill="hold"/>
                                        <p:tgtEl>
                                          <p:spTgt spid="347140">
                                            <p:txEl>
                                              <p:pRg st="1" end="1"/>
                                            </p:txEl>
                                          </p:spTgt>
                                        </p:tgtEl>
                                        <p:attrNameLst>
                                          <p:attrName>ppt_y</p:attrName>
                                        </p:attrNameLst>
                                      </p:cBhvr>
                                      <p:tavLst>
                                        <p:tav tm="0">
                                          <p:val>
                                            <p:strVal val="#ppt_y"/>
                                          </p:val>
                                        </p:tav>
                                        <p:tav tm="100000">
                                          <p:val>
                                            <p:strVal val="#ppt_y"/>
                                          </p:val>
                                        </p:tav>
                                      </p:tavLst>
                                    </p:anim>
                                    <p:anim calcmode="lin" valueType="num">
                                      <p:cBhvr>
                                        <p:cTn id="29" dur="500" fill="hold"/>
                                        <p:tgtEl>
                                          <p:spTgt spid="347140">
                                            <p:txEl>
                                              <p:pRg st="1" end="1"/>
                                            </p:txEl>
                                          </p:spTgt>
                                        </p:tgtEl>
                                        <p:attrNameLst>
                                          <p:attrName>ppt_w</p:attrName>
                                        </p:attrNameLst>
                                      </p:cBhvr>
                                      <p:tavLst>
                                        <p:tav tm="0">
                                          <p:val>
                                            <p:fltVal val="0"/>
                                          </p:val>
                                        </p:tav>
                                        <p:tav tm="100000">
                                          <p:val>
                                            <p:strVal val="#ppt_w"/>
                                          </p:val>
                                        </p:tav>
                                      </p:tavLst>
                                    </p:anim>
                                    <p:anim calcmode="lin" valueType="num">
                                      <p:cBhvr>
                                        <p:cTn id="30" dur="500" fill="hold"/>
                                        <p:tgtEl>
                                          <p:spTgt spid="347140">
                                            <p:txEl>
                                              <p:pRg st="1" end="1"/>
                                            </p:txEl>
                                          </p:spTgt>
                                        </p:tgtEl>
                                        <p:attrNameLst>
                                          <p:attrName>ppt_h</p:attrName>
                                        </p:attrNameLst>
                                      </p:cBhvr>
                                      <p:tavLst>
                                        <p:tav tm="0">
                                          <p:val>
                                            <p:strVal val="#ppt_h"/>
                                          </p:val>
                                        </p:tav>
                                        <p:tav tm="100000">
                                          <p:val>
                                            <p:strVal val="#ppt_h"/>
                                          </p:val>
                                        </p:tav>
                                      </p:tavLst>
                                    </p:anim>
                                  </p:childTnLst>
                                </p:cTn>
                              </p:par>
                              <p:par>
                                <p:cTn id="31" presetID="17" presetClass="entr" presetSubtype="8" fill="hold" grpId="0" nodeType="withEffect">
                                  <p:stCondLst>
                                    <p:cond delay="0"/>
                                  </p:stCondLst>
                                  <p:childTnLst>
                                    <p:set>
                                      <p:cBhvr>
                                        <p:cTn id="32" dur="1" fill="hold">
                                          <p:stCondLst>
                                            <p:cond delay="0"/>
                                          </p:stCondLst>
                                        </p:cTn>
                                        <p:tgtEl>
                                          <p:spTgt spid="347140">
                                            <p:txEl>
                                              <p:pRg st="2" end="2"/>
                                            </p:txEl>
                                          </p:spTgt>
                                        </p:tgtEl>
                                        <p:attrNameLst>
                                          <p:attrName>style.visibility</p:attrName>
                                        </p:attrNameLst>
                                      </p:cBhvr>
                                      <p:to>
                                        <p:strVal val="visible"/>
                                      </p:to>
                                    </p:set>
                                    <p:anim calcmode="lin" valueType="num">
                                      <p:cBhvr>
                                        <p:cTn id="33" dur="500" fill="hold"/>
                                        <p:tgtEl>
                                          <p:spTgt spid="347140">
                                            <p:txEl>
                                              <p:pRg st="2" end="2"/>
                                            </p:txEl>
                                          </p:spTgt>
                                        </p:tgtEl>
                                        <p:attrNameLst>
                                          <p:attrName>ppt_x</p:attrName>
                                        </p:attrNameLst>
                                      </p:cBhvr>
                                      <p:tavLst>
                                        <p:tav tm="0">
                                          <p:val>
                                            <p:strVal val="#ppt_x-#ppt_w/2"/>
                                          </p:val>
                                        </p:tav>
                                        <p:tav tm="100000">
                                          <p:val>
                                            <p:strVal val="#ppt_x"/>
                                          </p:val>
                                        </p:tav>
                                      </p:tavLst>
                                    </p:anim>
                                    <p:anim calcmode="lin" valueType="num">
                                      <p:cBhvr>
                                        <p:cTn id="34" dur="500" fill="hold"/>
                                        <p:tgtEl>
                                          <p:spTgt spid="347140">
                                            <p:txEl>
                                              <p:pRg st="2" end="2"/>
                                            </p:txEl>
                                          </p:spTgt>
                                        </p:tgtEl>
                                        <p:attrNameLst>
                                          <p:attrName>ppt_y</p:attrName>
                                        </p:attrNameLst>
                                      </p:cBhvr>
                                      <p:tavLst>
                                        <p:tav tm="0">
                                          <p:val>
                                            <p:strVal val="#ppt_y"/>
                                          </p:val>
                                        </p:tav>
                                        <p:tav tm="100000">
                                          <p:val>
                                            <p:strVal val="#ppt_y"/>
                                          </p:val>
                                        </p:tav>
                                      </p:tavLst>
                                    </p:anim>
                                    <p:anim calcmode="lin" valueType="num">
                                      <p:cBhvr>
                                        <p:cTn id="35" dur="500" fill="hold"/>
                                        <p:tgtEl>
                                          <p:spTgt spid="347140">
                                            <p:txEl>
                                              <p:pRg st="2" end="2"/>
                                            </p:txEl>
                                          </p:spTgt>
                                        </p:tgtEl>
                                        <p:attrNameLst>
                                          <p:attrName>ppt_w</p:attrName>
                                        </p:attrNameLst>
                                      </p:cBhvr>
                                      <p:tavLst>
                                        <p:tav tm="0">
                                          <p:val>
                                            <p:fltVal val="0"/>
                                          </p:val>
                                        </p:tav>
                                        <p:tav tm="100000">
                                          <p:val>
                                            <p:strVal val="#ppt_w"/>
                                          </p:val>
                                        </p:tav>
                                      </p:tavLst>
                                    </p:anim>
                                    <p:anim calcmode="lin" valueType="num">
                                      <p:cBhvr>
                                        <p:cTn id="36" dur="500" fill="hold"/>
                                        <p:tgtEl>
                                          <p:spTgt spid="347140">
                                            <p:txEl>
                                              <p:pRg st="2" end="2"/>
                                            </p:txEl>
                                          </p:spTgt>
                                        </p:tgtEl>
                                        <p:attrNameLst>
                                          <p:attrName>ppt_h</p:attrName>
                                        </p:attrNameLst>
                                      </p:cBhvr>
                                      <p:tavLst>
                                        <p:tav tm="0">
                                          <p:val>
                                            <p:strVal val="#ppt_h"/>
                                          </p:val>
                                        </p:tav>
                                        <p:tav tm="100000">
                                          <p:val>
                                            <p:strVal val="#ppt_h"/>
                                          </p:val>
                                        </p:tav>
                                      </p:tavLst>
                                    </p:anim>
                                  </p:childTnLst>
                                </p:cTn>
                              </p:par>
                              <p:par>
                                <p:cTn id="37" presetID="17" presetClass="entr" presetSubtype="8" fill="hold" grpId="0" nodeType="withEffect">
                                  <p:stCondLst>
                                    <p:cond delay="0"/>
                                  </p:stCondLst>
                                  <p:childTnLst>
                                    <p:set>
                                      <p:cBhvr>
                                        <p:cTn id="38" dur="1" fill="hold">
                                          <p:stCondLst>
                                            <p:cond delay="0"/>
                                          </p:stCondLst>
                                        </p:cTn>
                                        <p:tgtEl>
                                          <p:spTgt spid="347140">
                                            <p:txEl>
                                              <p:pRg st="3" end="3"/>
                                            </p:txEl>
                                          </p:spTgt>
                                        </p:tgtEl>
                                        <p:attrNameLst>
                                          <p:attrName>style.visibility</p:attrName>
                                        </p:attrNameLst>
                                      </p:cBhvr>
                                      <p:to>
                                        <p:strVal val="visible"/>
                                      </p:to>
                                    </p:set>
                                    <p:anim calcmode="lin" valueType="num">
                                      <p:cBhvr>
                                        <p:cTn id="39" dur="500" fill="hold"/>
                                        <p:tgtEl>
                                          <p:spTgt spid="347140">
                                            <p:txEl>
                                              <p:pRg st="3" end="3"/>
                                            </p:txEl>
                                          </p:spTgt>
                                        </p:tgtEl>
                                        <p:attrNameLst>
                                          <p:attrName>ppt_x</p:attrName>
                                        </p:attrNameLst>
                                      </p:cBhvr>
                                      <p:tavLst>
                                        <p:tav tm="0">
                                          <p:val>
                                            <p:strVal val="#ppt_x-#ppt_w/2"/>
                                          </p:val>
                                        </p:tav>
                                        <p:tav tm="100000">
                                          <p:val>
                                            <p:strVal val="#ppt_x"/>
                                          </p:val>
                                        </p:tav>
                                      </p:tavLst>
                                    </p:anim>
                                    <p:anim calcmode="lin" valueType="num">
                                      <p:cBhvr>
                                        <p:cTn id="40" dur="500" fill="hold"/>
                                        <p:tgtEl>
                                          <p:spTgt spid="347140">
                                            <p:txEl>
                                              <p:pRg st="3" end="3"/>
                                            </p:txEl>
                                          </p:spTgt>
                                        </p:tgtEl>
                                        <p:attrNameLst>
                                          <p:attrName>ppt_y</p:attrName>
                                        </p:attrNameLst>
                                      </p:cBhvr>
                                      <p:tavLst>
                                        <p:tav tm="0">
                                          <p:val>
                                            <p:strVal val="#ppt_y"/>
                                          </p:val>
                                        </p:tav>
                                        <p:tav tm="100000">
                                          <p:val>
                                            <p:strVal val="#ppt_y"/>
                                          </p:val>
                                        </p:tav>
                                      </p:tavLst>
                                    </p:anim>
                                    <p:anim calcmode="lin" valueType="num">
                                      <p:cBhvr>
                                        <p:cTn id="41" dur="500" fill="hold"/>
                                        <p:tgtEl>
                                          <p:spTgt spid="347140">
                                            <p:txEl>
                                              <p:pRg st="3" end="3"/>
                                            </p:txEl>
                                          </p:spTgt>
                                        </p:tgtEl>
                                        <p:attrNameLst>
                                          <p:attrName>ppt_w</p:attrName>
                                        </p:attrNameLst>
                                      </p:cBhvr>
                                      <p:tavLst>
                                        <p:tav tm="0">
                                          <p:val>
                                            <p:fltVal val="0"/>
                                          </p:val>
                                        </p:tav>
                                        <p:tav tm="100000">
                                          <p:val>
                                            <p:strVal val="#ppt_w"/>
                                          </p:val>
                                        </p:tav>
                                      </p:tavLst>
                                    </p:anim>
                                    <p:anim calcmode="lin" valueType="num">
                                      <p:cBhvr>
                                        <p:cTn id="42" dur="500" fill="hold"/>
                                        <p:tgtEl>
                                          <p:spTgt spid="347140">
                                            <p:txEl>
                                              <p:pRg st="3" end="3"/>
                                            </p:txEl>
                                          </p:spTgt>
                                        </p:tgtEl>
                                        <p:attrNameLst>
                                          <p:attrName>ppt_h</p:attrName>
                                        </p:attrNameLst>
                                      </p:cBhvr>
                                      <p:tavLst>
                                        <p:tav tm="0">
                                          <p:val>
                                            <p:strVal val="#ppt_h"/>
                                          </p:val>
                                        </p:tav>
                                        <p:tav tm="100000">
                                          <p:val>
                                            <p:strVal val="#ppt_h"/>
                                          </p:val>
                                        </p:tav>
                                      </p:tavLst>
                                    </p:anim>
                                  </p:childTnLst>
                                </p:cTn>
                              </p:par>
                              <p:par>
                                <p:cTn id="43" presetID="17" presetClass="entr" presetSubtype="8" fill="hold" grpId="0" nodeType="withEffect">
                                  <p:stCondLst>
                                    <p:cond delay="0"/>
                                  </p:stCondLst>
                                  <p:childTnLst>
                                    <p:set>
                                      <p:cBhvr>
                                        <p:cTn id="44" dur="1" fill="hold">
                                          <p:stCondLst>
                                            <p:cond delay="0"/>
                                          </p:stCondLst>
                                        </p:cTn>
                                        <p:tgtEl>
                                          <p:spTgt spid="347140">
                                            <p:txEl>
                                              <p:pRg st="4" end="4"/>
                                            </p:txEl>
                                          </p:spTgt>
                                        </p:tgtEl>
                                        <p:attrNameLst>
                                          <p:attrName>style.visibility</p:attrName>
                                        </p:attrNameLst>
                                      </p:cBhvr>
                                      <p:to>
                                        <p:strVal val="visible"/>
                                      </p:to>
                                    </p:set>
                                    <p:anim calcmode="lin" valueType="num">
                                      <p:cBhvr>
                                        <p:cTn id="45" dur="500" fill="hold"/>
                                        <p:tgtEl>
                                          <p:spTgt spid="347140">
                                            <p:txEl>
                                              <p:pRg st="4" end="4"/>
                                            </p:txEl>
                                          </p:spTgt>
                                        </p:tgtEl>
                                        <p:attrNameLst>
                                          <p:attrName>ppt_x</p:attrName>
                                        </p:attrNameLst>
                                      </p:cBhvr>
                                      <p:tavLst>
                                        <p:tav tm="0">
                                          <p:val>
                                            <p:strVal val="#ppt_x-#ppt_w/2"/>
                                          </p:val>
                                        </p:tav>
                                        <p:tav tm="100000">
                                          <p:val>
                                            <p:strVal val="#ppt_x"/>
                                          </p:val>
                                        </p:tav>
                                      </p:tavLst>
                                    </p:anim>
                                    <p:anim calcmode="lin" valueType="num">
                                      <p:cBhvr>
                                        <p:cTn id="46" dur="500" fill="hold"/>
                                        <p:tgtEl>
                                          <p:spTgt spid="347140">
                                            <p:txEl>
                                              <p:pRg st="4" end="4"/>
                                            </p:txEl>
                                          </p:spTgt>
                                        </p:tgtEl>
                                        <p:attrNameLst>
                                          <p:attrName>ppt_y</p:attrName>
                                        </p:attrNameLst>
                                      </p:cBhvr>
                                      <p:tavLst>
                                        <p:tav tm="0">
                                          <p:val>
                                            <p:strVal val="#ppt_y"/>
                                          </p:val>
                                        </p:tav>
                                        <p:tav tm="100000">
                                          <p:val>
                                            <p:strVal val="#ppt_y"/>
                                          </p:val>
                                        </p:tav>
                                      </p:tavLst>
                                    </p:anim>
                                    <p:anim calcmode="lin" valueType="num">
                                      <p:cBhvr>
                                        <p:cTn id="47" dur="500" fill="hold"/>
                                        <p:tgtEl>
                                          <p:spTgt spid="347140">
                                            <p:txEl>
                                              <p:pRg st="4" end="4"/>
                                            </p:txEl>
                                          </p:spTgt>
                                        </p:tgtEl>
                                        <p:attrNameLst>
                                          <p:attrName>ppt_w</p:attrName>
                                        </p:attrNameLst>
                                      </p:cBhvr>
                                      <p:tavLst>
                                        <p:tav tm="0">
                                          <p:val>
                                            <p:fltVal val="0"/>
                                          </p:val>
                                        </p:tav>
                                        <p:tav tm="100000">
                                          <p:val>
                                            <p:strVal val="#ppt_w"/>
                                          </p:val>
                                        </p:tav>
                                      </p:tavLst>
                                    </p:anim>
                                    <p:anim calcmode="lin" valueType="num">
                                      <p:cBhvr>
                                        <p:cTn id="48" dur="500" fill="hold"/>
                                        <p:tgtEl>
                                          <p:spTgt spid="347140">
                                            <p:txEl>
                                              <p:pRg st="4" end="4"/>
                                            </p:txEl>
                                          </p:spTgt>
                                        </p:tgtEl>
                                        <p:attrNameLst>
                                          <p:attrName>ppt_h</p:attrName>
                                        </p:attrNameLst>
                                      </p:cBhvr>
                                      <p:tavLst>
                                        <p:tav tm="0">
                                          <p:val>
                                            <p:strVal val="#ppt_h"/>
                                          </p:val>
                                        </p:tav>
                                        <p:tav tm="100000">
                                          <p:val>
                                            <p:strVal val="#ppt_h"/>
                                          </p:val>
                                        </p:tav>
                                      </p:tavLst>
                                    </p:anim>
                                  </p:childTnLst>
                                </p:cTn>
                              </p:par>
                              <p:par>
                                <p:cTn id="49" presetID="17" presetClass="entr" presetSubtype="8" fill="hold" grpId="0" nodeType="withEffect">
                                  <p:stCondLst>
                                    <p:cond delay="0"/>
                                  </p:stCondLst>
                                  <p:childTnLst>
                                    <p:set>
                                      <p:cBhvr>
                                        <p:cTn id="50" dur="1" fill="hold">
                                          <p:stCondLst>
                                            <p:cond delay="0"/>
                                          </p:stCondLst>
                                        </p:cTn>
                                        <p:tgtEl>
                                          <p:spTgt spid="347140">
                                            <p:txEl>
                                              <p:pRg st="5" end="5"/>
                                            </p:txEl>
                                          </p:spTgt>
                                        </p:tgtEl>
                                        <p:attrNameLst>
                                          <p:attrName>style.visibility</p:attrName>
                                        </p:attrNameLst>
                                      </p:cBhvr>
                                      <p:to>
                                        <p:strVal val="visible"/>
                                      </p:to>
                                    </p:set>
                                    <p:anim calcmode="lin" valueType="num">
                                      <p:cBhvr>
                                        <p:cTn id="51" dur="500" fill="hold"/>
                                        <p:tgtEl>
                                          <p:spTgt spid="347140">
                                            <p:txEl>
                                              <p:pRg st="5" end="5"/>
                                            </p:txEl>
                                          </p:spTgt>
                                        </p:tgtEl>
                                        <p:attrNameLst>
                                          <p:attrName>ppt_x</p:attrName>
                                        </p:attrNameLst>
                                      </p:cBhvr>
                                      <p:tavLst>
                                        <p:tav tm="0">
                                          <p:val>
                                            <p:strVal val="#ppt_x-#ppt_w/2"/>
                                          </p:val>
                                        </p:tav>
                                        <p:tav tm="100000">
                                          <p:val>
                                            <p:strVal val="#ppt_x"/>
                                          </p:val>
                                        </p:tav>
                                      </p:tavLst>
                                    </p:anim>
                                    <p:anim calcmode="lin" valueType="num">
                                      <p:cBhvr>
                                        <p:cTn id="52" dur="500" fill="hold"/>
                                        <p:tgtEl>
                                          <p:spTgt spid="347140">
                                            <p:txEl>
                                              <p:pRg st="5" end="5"/>
                                            </p:txEl>
                                          </p:spTgt>
                                        </p:tgtEl>
                                        <p:attrNameLst>
                                          <p:attrName>ppt_y</p:attrName>
                                        </p:attrNameLst>
                                      </p:cBhvr>
                                      <p:tavLst>
                                        <p:tav tm="0">
                                          <p:val>
                                            <p:strVal val="#ppt_y"/>
                                          </p:val>
                                        </p:tav>
                                        <p:tav tm="100000">
                                          <p:val>
                                            <p:strVal val="#ppt_y"/>
                                          </p:val>
                                        </p:tav>
                                      </p:tavLst>
                                    </p:anim>
                                    <p:anim calcmode="lin" valueType="num">
                                      <p:cBhvr>
                                        <p:cTn id="53" dur="500" fill="hold"/>
                                        <p:tgtEl>
                                          <p:spTgt spid="347140">
                                            <p:txEl>
                                              <p:pRg st="5" end="5"/>
                                            </p:txEl>
                                          </p:spTgt>
                                        </p:tgtEl>
                                        <p:attrNameLst>
                                          <p:attrName>ppt_w</p:attrName>
                                        </p:attrNameLst>
                                      </p:cBhvr>
                                      <p:tavLst>
                                        <p:tav tm="0">
                                          <p:val>
                                            <p:fltVal val="0"/>
                                          </p:val>
                                        </p:tav>
                                        <p:tav tm="100000">
                                          <p:val>
                                            <p:strVal val="#ppt_w"/>
                                          </p:val>
                                        </p:tav>
                                      </p:tavLst>
                                    </p:anim>
                                    <p:anim calcmode="lin" valueType="num">
                                      <p:cBhvr>
                                        <p:cTn id="54" dur="500" fill="hold"/>
                                        <p:tgtEl>
                                          <p:spTgt spid="347140">
                                            <p:txEl>
                                              <p:pRg st="5" end="5"/>
                                            </p:txEl>
                                          </p:spTgt>
                                        </p:tgtEl>
                                        <p:attrNameLst>
                                          <p:attrName>ppt_h</p:attrName>
                                        </p:attrNameLst>
                                      </p:cBhvr>
                                      <p:tavLst>
                                        <p:tav tm="0">
                                          <p:val>
                                            <p:strVal val="#ppt_h"/>
                                          </p:val>
                                        </p:tav>
                                        <p:tav tm="100000">
                                          <p:val>
                                            <p:strVal val="#ppt_h"/>
                                          </p:val>
                                        </p:tav>
                                      </p:tavLst>
                                    </p:anim>
                                  </p:childTnLst>
                                </p:cTn>
                              </p:par>
                              <p:par>
                                <p:cTn id="55" presetID="17" presetClass="entr" presetSubtype="8" fill="hold" grpId="0" nodeType="withEffect">
                                  <p:stCondLst>
                                    <p:cond delay="0"/>
                                  </p:stCondLst>
                                  <p:childTnLst>
                                    <p:set>
                                      <p:cBhvr>
                                        <p:cTn id="56" dur="1" fill="hold">
                                          <p:stCondLst>
                                            <p:cond delay="0"/>
                                          </p:stCondLst>
                                        </p:cTn>
                                        <p:tgtEl>
                                          <p:spTgt spid="347140">
                                            <p:txEl>
                                              <p:pRg st="6" end="6"/>
                                            </p:txEl>
                                          </p:spTgt>
                                        </p:tgtEl>
                                        <p:attrNameLst>
                                          <p:attrName>style.visibility</p:attrName>
                                        </p:attrNameLst>
                                      </p:cBhvr>
                                      <p:to>
                                        <p:strVal val="visible"/>
                                      </p:to>
                                    </p:set>
                                    <p:anim calcmode="lin" valueType="num">
                                      <p:cBhvr>
                                        <p:cTn id="57" dur="500" fill="hold"/>
                                        <p:tgtEl>
                                          <p:spTgt spid="347140">
                                            <p:txEl>
                                              <p:pRg st="6" end="6"/>
                                            </p:txEl>
                                          </p:spTgt>
                                        </p:tgtEl>
                                        <p:attrNameLst>
                                          <p:attrName>ppt_x</p:attrName>
                                        </p:attrNameLst>
                                      </p:cBhvr>
                                      <p:tavLst>
                                        <p:tav tm="0">
                                          <p:val>
                                            <p:strVal val="#ppt_x-#ppt_w/2"/>
                                          </p:val>
                                        </p:tav>
                                        <p:tav tm="100000">
                                          <p:val>
                                            <p:strVal val="#ppt_x"/>
                                          </p:val>
                                        </p:tav>
                                      </p:tavLst>
                                    </p:anim>
                                    <p:anim calcmode="lin" valueType="num">
                                      <p:cBhvr>
                                        <p:cTn id="58" dur="500" fill="hold"/>
                                        <p:tgtEl>
                                          <p:spTgt spid="347140">
                                            <p:txEl>
                                              <p:pRg st="6" end="6"/>
                                            </p:txEl>
                                          </p:spTgt>
                                        </p:tgtEl>
                                        <p:attrNameLst>
                                          <p:attrName>ppt_y</p:attrName>
                                        </p:attrNameLst>
                                      </p:cBhvr>
                                      <p:tavLst>
                                        <p:tav tm="0">
                                          <p:val>
                                            <p:strVal val="#ppt_y"/>
                                          </p:val>
                                        </p:tav>
                                        <p:tav tm="100000">
                                          <p:val>
                                            <p:strVal val="#ppt_y"/>
                                          </p:val>
                                        </p:tav>
                                      </p:tavLst>
                                    </p:anim>
                                    <p:anim calcmode="lin" valueType="num">
                                      <p:cBhvr>
                                        <p:cTn id="59" dur="500" fill="hold"/>
                                        <p:tgtEl>
                                          <p:spTgt spid="347140">
                                            <p:txEl>
                                              <p:pRg st="6" end="6"/>
                                            </p:txEl>
                                          </p:spTgt>
                                        </p:tgtEl>
                                        <p:attrNameLst>
                                          <p:attrName>ppt_w</p:attrName>
                                        </p:attrNameLst>
                                      </p:cBhvr>
                                      <p:tavLst>
                                        <p:tav tm="0">
                                          <p:val>
                                            <p:fltVal val="0"/>
                                          </p:val>
                                        </p:tav>
                                        <p:tav tm="100000">
                                          <p:val>
                                            <p:strVal val="#ppt_w"/>
                                          </p:val>
                                        </p:tav>
                                      </p:tavLst>
                                    </p:anim>
                                    <p:anim calcmode="lin" valueType="num">
                                      <p:cBhvr>
                                        <p:cTn id="60" dur="500" fill="hold"/>
                                        <p:tgtEl>
                                          <p:spTgt spid="347140">
                                            <p:txEl>
                                              <p:pRg st="6" end="6"/>
                                            </p:txEl>
                                          </p:spTgt>
                                        </p:tgtEl>
                                        <p:attrNameLst>
                                          <p:attrName>ppt_h</p:attrName>
                                        </p:attrNameLst>
                                      </p:cBhvr>
                                      <p:tavLst>
                                        <p:tav tm="0">
                                          <p:val>
                                            <p:strVal val="#ppt_h"/>
                                          </p:val>
                                        </p:tav>
                                        <p:tav tm="100000">
                                          <p:val>
                                            <p:strVal val="#ppt_h"/>
                                          </p:val>
                                        </p:tav>
                                      </p:tavLst>
                                    </p:anim>
                                  </p:childTnLst>
                                </p:cTn>
                              </p:par>
                              <p:par>
                                <p:cTn id="61" presetID="17" presetClass="entr" presetSubtype="8" fill="hold" grpId="0" nodeType="withEffect">
                                  <p:stCondLst>
                                    <p:cond delay="0"/>
                                  </p:stCondLst>
                                  <p:childTnLst>
                                    <p:set>
                                      <p:cBhvr>
                                        <p:cTn id="62" dur="1" fill="hold">
                                          <p:stCondLst>
                                            <p:cond delay="0"/>
                                          </p:stCondLst>
                                        </p:cTn>
                                        <p:tgtEl>
                                          <p:spTgt spid="347140">
                                            <p:txEl>
                                              <p:pRg st="7" end="7"/>
                                            </p:txEl>
                                          </p:spTgt>
                                        </p:tgtEl>
                                        <p:attrNameLst>
                                          <p:attrName>style.visibility</p:attrName>
                                        </p:attrNameLst>
                                      </p:cBhvr>
                                      <p:to>
                                        <p:strVal val="visible"/>
                                      </p:to>
                                    </p:set>
                                    <p:anim calcmode="lin" valueType="num">
                                      <p:cBhvr>
                                        <p:cTn id="63" dur="500" fill="hold"/>
                                        <p:tgtEl>
                                          <p:spTgt spid="347140">
                                            <p:txEl>
                                              <p:pRg st="7" end="7"/>
                                            </p:txEl>
                                          </p:spTgt>
                                        </p:tgtEl>
                                        <p:attrNameLst>
                                          <p:attrName>ppt_x</p:attrName>
                                        </p:attrNameLst>
                                      </p:cBhvr>
                                      <p:tavLst>
                                        <p:tav tm="0">
                                          <p:val>
                                            <p:strVal val="#ppt_x-#ppt_w/2"/>
                                          </p:val>
                                        </p:tav>
                                        <p:tav tm="100000">
                                          <p:val>
                                            <p:strVal val="#ppt_x"/>
                                          </p:val>
                                        </p:tav>
                                      </p:tavLst>
                                    </p:anim>
                                    <p:anim calcmode="lin" valueType="num">
                                      <p:cBhvr>
                                        <p:cTn id="64" dur="500" fill="hold"/>
                                        <p:tgtEl>
                                          <p:spTgt spid="347140">
                                            <p:txEl>
                                              <p:pRg st="7" end="7"/>
                                            </p:txEl>
                                          </p:spTgt>
                                        </p:tgtEl>
                                        <p:attrNameLst>
                                          <p:attrName>ppt_y</p:attrName>
                                        </p:attrNameLst>
                                      </p:cBhvr>
                                      <p:tavLst>
                                        <p:tav tm="0">
                                          <p:val>
                                            <p:strVal val="#ppt_y"/>
                                          </p:val>
                                        </p:tav>
                                        <p:tav tm="100000">
                                          <p:val>
                                            <p:strVal val="#ppt_y"/>
                                          </p:val>
                                        </p:tav>
                                      </p:tavLst>
                                    </p:anim>
                                    <p:anim calcmode="lin" valueType="num">
                                      <p:cBhvr>
                                        <p:cTn id="65" dur="500" fill="hold"/>
                                        <p:tgtEl>
                                          <p:spTgt spid="347140">
                                            <p:txEl>
                                              <p:pRg st="7" end="7"/>
                                            </p:txEl>
                                          </p:spTgt>
                                        </p:tgtEl>
                                        <p:attrNameLst>
                                          <p:attrName>ppt_w</p:attrName>
                                        </p:attrNameLst>
                                      </p:cBhvr>
                                      <p:tavLst>
                                        <p:tav tm="0">
                                          <p:val>
                                            <p:fltVal val="0"/>
                                          </p:val>
                                        </p:tav>
                                        <p:tav tm="100000">
                                          <p:val>
                                            <p:strVal val="#ppt_w"/>
                                          </p:val>
                                        </p:tav>
                                      </p:tavLst>
                                    </p:anim>
                                    <p:anim calcmode="lin" valueType="num">
                                      <p:cBhvr>
                                        <p:cTn id="66" dur="500" fill="hold"/>
                                        <p:tgtEl>
                                          <p:spTgt spid="347140">
                                            <p:txEl>
                                              <p:pRg st="7" end="7"/>
                                            </p:txEl>
                                          </p:spTgt>
                                        </p:tgtEl>
                                        <p:attrNameLst>
                                          <p:attrName>ppt_h</p:attrName>
                                        </p:attrNameLst>
                                      </p:cBhvr>
                                      <p:tavLst>
                                        <p:tav tm="0">
                                          <p:val>
                                            <p:strVal val="#ppt_h"/>
                                          </p:val>
                                        </p:tav>
                                        <p:tav tm="100000">
                                          <p:val>
                                            <p:strVal val="#ppt_h"/>
                                          </p:val>
                                        </p:tav>
                                      </p:tavLst>
                                    </p:anim>
                                  </p:childTnLst>
                                </p:cTn>
                              </p:par>
                              <p:par>
                                <p:cTn id="67" presetID="17" presetClass="entr" presetSubtype="8" fill="hold" grpId="0" nodeType="withEffect">
                                  <p:stCondLst>
                                    <p:cond delay="0"/>
                                  </p:stCondLst>
                                  <p:childTnLst>
                                    <p:set>
                                      <p:cBhvr>
                                        <p:cTn id="68" dur="1" fill="hold">
                                          <p:stCondLst>
                                            <p:cond delay="0"/>
                                          </p:stCondLst>
                                        </p:cTn>
                                        <p:tgtEl>
                                          <p:spTgt spid="347140">
                                            <p:txEl>
                                              <p:pRg st="8" end="8"/>
                                            </p:txEl>
                                          </p:spTgt>
                                        </p:tgtEl>
                                        <p:attrNameLst>
                                          <p:attrName>style.visibility</p:attrName>
                                        </p:attrNameLst>
                                      </p:cBhvr>
                                      <p:to>
                                        <p:strVal val="visible"/>
                                      </p:to>
                                    </p:set>
                                    <p:anim calcmode="lin" valueType="num">
                                      <p:cBhvr>
                                        <p:cTn id="69" dur="500" fill="hold"/>
                                        <p:tgtEl>
                                          <p:spTgt spid="347140">
                                            <p:txEl>
                                              <p:pRg st="8" end="8"/>
                                            </p:txEl>
                                          </p:spTgt>
                                        </p:tgtEl>
                                        <p:attrNameLst>
                                          <p:attrName>ppt_x</p:attrName>
                                        </p:attrNameLst>
                                      </p:cBhvr>
                                      <p:tavLst>
                                        <p:tav tm="0">
                                          <p:val>
                                            <p:strVal val="#ppt_x-#ppt_w/2"/>
                                          </p:val>
                                        </p:tav>
                                        <p:tav tm="100000">
                                          <p:val>
                                            <p:strVal val="#ppt_x"/>
                                          </p:val>
                                        </p:tav>
                                      </p:tavLst>
                                    </p:anim>
                                    <p:anim calcmode="lin" valueType="num">
                                      <p:cBhvr>
                                        <p:cTn id="70" dur="500" fill="hold"/>
                                        <p:tgtEl>
                                          <p:spTgt spid="347140">
                                            <p:txEl>
                                              <p:pRg st="8" end="8"/>
                                            </p:txEl>
                                          </p:spTgt>
                                        </p:tgtEl>
                                        <p:attrNameLst>
                                          <p:attrName>ppt_y</p:attrName>
                                        </p:attrNameLst>
                                      </p:cBhvr>
                                      <p:tavLst>
                                        <p:tav tm="0">
                                          <p:val>
                                            <p:strVal val="#ppt_y"/>
                                          </p:val>
                                        </p:tav>
                                        <p:tav tm="100000">
                                          <p:val>
                                            <p:strVal val="#ppt_y"/>
                                          </p:val>
                                        </p:tav>
                                      </p:tavLst>
                                    </p:anim>
                                    <p:anim calcmode="lin" valueType="num">
                                      <p:cBhvr>
                                        <p:cTn id="71" dur="500" fill="hold"/>
                                        <p:tgtEl>
                                          <p:spTgt spid="347140">
                                            <p:txEl>
                                              <p:pRg st="8" end="8"/>
                                            </p:txEl>
                                          </p:spTgt>
                                        </p:tgtEl>
                                        <p:attrNameLst>
                                          <p:attrName>ppt_w</p:attrName>
                                        </p:attrNameLst>
                                      </p:cBhvr>
                                      <p:tavLst>
                                        <p:tav tm="0">
                                          <p:val>
                                            <p:fltVal val="0"/>
                                          </p:val>
                                        </p:tav>
                                        <p:tav tm="100000">
                                          <p:val>
                                            <p:strVal val="#ppt_w"/>
                                          </p:val>
                                        </p:tav>
                                      </p:tavLst>
                                    </p:anim>
                                    <p:anim calcmode="lin" valueType="num">
                                      <p:cBhvr>
                                        <p:cTn id="72" dur="500" fill="hold"/>
                                        <p:tgtEl>
                                          <p:spTgt spid="347140">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40" grpId="0" uiExpand="1" build="p"/>
      <p:bldP spid="34714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type="ctrTitle"/>
          </p:nvPr>
        </p:nvSpPr>
        <p:spPr>
          <a:xfrm>
            <a:off x="671286" y="533401"/>
            <a:ext cx="7772400" cy="1829761"/>
          </a:xfrm>
        </p:spPr>
        <p:txBody>
          <a:bodyPr>
            <a:normAutofit/>
          </a:bodyPr>
          <a:lstStyle/>
          <a:p>
            <a:pPr algn="ctr" rtl="1"/>
            <a:endParaRPr lang="en-US" sz="4000" dirty="0">
              <a:cs typeface="Zar" pitchFamily="2" charset="-78"/>
            </a:endParaRPr>
          </a:p>
        </p:txBody>
      </p:sp>
      <p:sp>
        <p:nvSpPr>
          <p:cNvPr id="3" name="Rectangle 5"/>
          <p:cNvSpPr txBox="1">
            <a:spLocks noChangeArrowheads="1"/>
          </p:cNvSpPr>
          <p:nvPr/>
        </p:nvSpPr>
        <p:spPr>
          <a:xfrm>
            <a:off x="678543" y="2989943"/>
            <a:ext cx="7772400" cy="1151219"/>
          </a:xfrm>
          <a:prstGeom prst="rect">
            <a:avLst/>
          </a:prstGeom>
        </p:spPr>
        <p:txBody>
          <a:bodyPr vert="horz" anchor="b">
            <a:normAutofit/>
            <a:scene3d>
              <a:camera prst="orthographicFront"/>
              <a:lightRig rig="soft" dir="t"/>
            </a:scene3d>
            <a:sp3d prstMaterial="softEdge">
              <a:bevelT w="25400" h="25400"/>
            </a:sp3d>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32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B Roya" pitchFamily="2" charset="-78"/>
              </a:rPr>
              <a:t>تحقیق زمینه یابی یا پیمایشی</a:t>
            </a:r>
            <a:endParaRPr kumimoji="0" lang="en-US" sz="32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B Roya"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nodePh="1">
                                  <p:stCondLst>
                                    <p:cond delay="0"/>
                                  </p:stCondLst>
                                  <p:endCondLst>
                                    <p:cond evt="begin" delay="0">
                                      <p:tn val="5"/>
                                    </p:cond>
                                  </p:endCondLst>
                                  <p:childTnLst>
                                    <p:set>
                                      <p:cBhvr>
                                        <p:cTn id="6" dur="1" fill="hold">
                                          <p:stCondLst>
                                            <p:cond delay="0"/>
                                          </p:stCondLst>
                                        </p:cTn>
                                        <p:tgtEl>
                                          <p:spTgt spid="2053"/>
                                        </p:tgtEl>
                                        <p:attrNameLst>
                                          <p:attrName>style.visibility</p:attrName>
                                        </p:attrNameLst>
                                      </p:cBhvr>
                                      <p:to>
                                        <p:strVal val="visible"/>
                                      </p:to>
                                    </p:set>
                                    <p:anim calcmode="lin" valueType="num">
                                      <p:cBhvr>
                                        <p:cTn id="7" dur="2000" fill="hold"/>
                                        <p:tgtEl>
                                          <p:spTgt spid="2053"/>
                                        </p:tgtEl>
                                        <p:attrNameLst>
                                          <p:attrName>ppt_w</p:attrName>
                                        </p:attrNameLst>
                                      </p:cBhvr>
                                      <p:tavLst>
                                        <p:tav tm="0">
                                          <p:val>
                                            <p:fltVal val="0"/>
                                          </p:val>
                                        </p:tav>
                                        <p:tav tm="100000">
                                          <p:val>
                                            <p:strVal val="#ppt_w"/>
                                          </p:val>
                                        </p:tav>
                                      </p:tavLst>
                                    </p:anim>
                                    <p:anim calcmode="lin" valueType="num">
                                      <p:cBhvr>
                                        <p:cTn id="8" dur="2000" fill="hold"/>
                                        <p:tgtEl>
                                          <p:spTgt spid="2053"/>
                                        </p:tgtEl>
                                        <p:attrNameLst>
                                          <p:attrName>ppt_h</p:attrName>
                                        </p:attrNameLst>
                                      </p:cBhvr>
                                      <p:tavLst>
                                        <p:tav tm="0">
                                          <p:val>
                                            <p:fltVal val="0"/>
                                          </p:val>
                                        </p:tav>
                                        <p:tav tm="100000">
                                          <p:val>
                                            <p:strVal val="#ppt_h"/>
                                          </p:val>
                                        </p:tav>
                                      </p:tavLst>
                                    </p:anim>
                                    <p:animEffect transition="in" filter="fade">
                                      <p:cBhvr>
                                        <p:cTn id="9" dur="2000"/>
                                        <p:tgtEl>
                                          <p:spTgt spid="2053"/>
                                        </p:tgtEl>
                                      </p:cBhvr>
                                    </p:animEffect>
                                  </p:childTnLst>
                                </p:cTn>
                              </p:par>
                            </p:childTnLst>
                          </p:cTn>
                        </p:par>
                        <p:par>
                          <p:cTn id="10" fill="hold">
                            <p:stCondLst>
                              <p:cond delay="2000"/>
                            </p:stCondLst>
                            <p:childTnLst>
                              <p:par>
                                <p:cTn id="11" presetID="53" presetClass="entr" presetSubtype="0"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2000" fill="hold"/>
                                        <p:tgtEl>
                                          <p:spTgt spid="3"/>
                                        </p:tgtEl>
                                        <p:attrNameLst>
                                          <p:attrName>ppt_w</p:attrName>
                                        </p:attrNameLst>
                                      </p:cBhvr>
                                      <p:tavLst>
                                        <p:tav tm="0">
                                          <p:val>
                                            <p:fltVal val="0"/>
                                          </p:val>
                                        </p:tav>
                                        <p:tav tm="100000">
                                          <p:val>
                                            <p:strVal val="#ppt_w"/>
                                          </p:val>
                                        </p:tav>
                                      </p:tavLst>
                                    </p:anim>
                                    <p:anim calcmode="lin" valueType="num">
                                      <p:cBhvr>
                                        <p:cTn id="14" dur="2000" fill="hold"/>
                                        <p:tgtEl>
                                          <p:spTgt spid="3"/>
                                        </p:tgtEl>
                                        <p:attrNameLst>
                                          <p:attrName>ppt_h</p:attrName>
                                        </p:attrNameLst>
                                      </p:cBhvr>
                                      <p:tavLst>
                                        <p:tav tm="0">
                                          <p:val>
                                            <p:fltVal val="0"/>
                                          </p:val>
                                        </p:tav>
                                        <p:tav tm="100000">
                                          <p:val>
                                            <p:strVal val="#ppt_h"/>
                                          </p:val>
                                        </p:tav>
                                      </p:tavLst>
                                    </p:anim>
                                    <p:animEffect transition="in" filter="fade">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a:xfrm>
            <a:off x="325438" y="1614488"/>
            <a:ext cx="8418512" cy="4525962"/>
          </a:xfrm>
        </p:spPr>
        <p:txBody>
          <a:bodyPr/>
          <a:lstStyle/>
          <a:p>
            <a:pPr algn="justLow" rtl="1">
              <a:buFont typeface="Wingdings" pitchFamily="2" charset="2"/>
              <a:buNone/>
            </a:pPr>
            <a:endParaRPr lang="fa-IR" dirty="0">
              <a:cs typeface="Zar" pitchFamily="2" charset="-78"/>
            </a:endParaRPr>
          </a:p>
          <a:p>
            <a:pPr algn="just" rtl="1">
              <a:buFont typeface="Wingdings" pitchFamily="2" charset="2"/>
              <a:buNone/>
            </a:pPr>
            <a:r>
              <a:rPr lang="fa-IR" sz="3600" dirty="0" smtClean="0">
                <a:cs typeface="Zar" pitchFamily="2" charset="-78"/>
              </a:rPr>
              <a:t>روشی برای بررسی ماهیت ویژگی ها و ادراک های شخصی (نگرش ها، باورداشت ها، عقاید، و امور مورد علاقه) مردم از طریق تجزیه و تحلیل پاسخ به پرسش هایی است که به دقت تدوین شده اند.</a:t>
            </a:r>
            <a:endParaRPr lang="fa-IR" sz="3600" dirty="0">
              <a:cs typeface="Zar" pitchFamily="2" charset="-78"/>
            </a:endParaRPr>
          </a:p>
          <a:p>
            <a:pPr algn="justLow" rtl="1">
              <a:buFont typeface="Wingdings" pitchFamily="2" charset="2"/>
              <a:buNone/>
            </a:pPr>
            <a:endParaRPr lang="fa-IR" dirty="0">
              <a:cs typeface="Zar" pitchFamily="2" charset="-78"/>
            </a:endParaRPr>
          </a:p>
        </p:txBody>
      </p:sp>
      <p:sp>
        <p:nvSpPr>
          <p:cNvPr id="68610" name="Rectangle 2"/>
          <p:cNvSpPr>
            <a:spLocks noGrp="1" noChangeArrowheads="1"/>
          </p:cNvSpPr>
          <p:nvPr>
            <p:ph type="title"/>
          </p:nvPr>
        </p:nvSpPr>
        <p:spPr>
          <a:xfrm>
            <a:off x="457200" y="546100"/>
            <a:ext cx="8229600" cy="1143000"/>
          </a:xfrm>
        </p:spPr>
        <p:txBody>
          <a:bodyPr/>
          <a:lstStyle/>
          <a:p>
            <a:pPr rtl="1"/>
            <a:r>
              <a:rPr lang="fa-IR" dirty="0" smtClean="0">
                <a:cs typeface="Zar" pitchFamily="2" charset="-78"/>
              </a:rPr>
              <a:t>تحقیق زمینه یابی: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68610"/>
                                        </p:tgtEl>
                                        <p:attrNameLst>
                                          <p:attrName>style.visibility</p:attrName>
                                        </p:attrNameLst>
                                      </p:cBhvr>
                                      <p:to>
                                        <p:strVal val="visible"/>
                                      </p:to>
                                    </p:set>
                                    <p:animEffect transition="in" filter="circle(out)">
                                      <p:cBhvr>
                                        <p:cTn id="7" dur="2000"/>
                                        <p:tgtEl>
                                          <p:spTgt spid="686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Effect transition="in" filter="wipe(right)">
                                      <p:cBhvr>
                                        <p:cTn id="12" dur="500"/>
                                        <p:tgtEl>
                                          <p:spTgt spid="686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325438" y="1614488"/>
            <a:ext cx="8418512" cy="4525962"/>
          </a:xfrm>
          <a:prstGeom prst="rect">
            <a:avLst/>
          </a:prstGeom>
        </p:spPr>
        <p:txBody>
          <a:bodyPr/>
          <a:lstStyle/>
          <a:p>
            <a:pPr marL="365760" marR="0" lvl="0" indent="-256032" algn="justLow"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endParaRPr>
          </a:p>
          <a:p>
            <a:pPr marL="365760" marR="0" lvl="0" indent="-256032" algn="just"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fa-IR" sz="3600" b="0" i="0" u="none" strike="noStrike" kern="1200" cap="none" spc="0" normalizeH="0" baseline="0" noProof="0" dirty="0" smtClean="0">
                <a:ln>
                  <a:noFill/>
                </a:ln>
                <a:solidFill>
                  <a:schemeClr val="tx1"/>
                </a:solidFill>
                <a:effectLst/>
                <a:uLnTx/>
                <a:uFillTx/>
                <a:latin typeface="+mn-lt"/>
                <a:ea typeface="+mn-ea"/>
                <a:cs typeface="Zar" pitchFamily="2" charset="-78"/>
              </a:rPr>
              <a:t>مطالعه روند یا پیش بینی، کاربرد جالب توجه زمینه یابی است</a:t>
            </a:r>
            <a:r>
              <a:rPr kumimoji="0" lang="fa-IR" sz="3600" b="0" i="0" u="none" strike="noStrike" kern="1200" cap="none" spc="0" normalizeH="0" noProof="0" dirty="0" smtClean="0">
                <a:ln>
                  <a:noFill/>
                </a:ln>
                <a:solidFill>
                  <a:schemeClr val="tx1"/>
                </a:solidFill>
                <a:effectLst/>
                <a:uLnTx/>
                <a:uFillTx/>
                <a:latin typeface="+mn-lt"/>
                <a:ea typeface="+mn-ea"/>
                <a:cs typeface="Zar" pitchFamily="2" charset="-78"/>
              </a:rPr>
              <a:t> که بر اساس داده های ثبت شده نشان می دهد که چه رویدادی در آینده به وقوع خواهد پیوست.</a:t>
            </a:r>
            <a:endParaRPr kumimoji="0" lang="fa-IR" sz="3600" b="0" i="0" u="none" strike="noStrike" kern="1200" cap="none" spc="0" normalizeH="0" baseline="0" noProof="0" dirty="0" smtClean="0">
              <a:ln>
                <a:noFill/>
              </a:ln>
              <a:solidFill>
                <a:schemeClr val="tx1"/>
              </a:solidFill>
              <a:effectLst/>
              <a:uLnTx/>
              <a:uFillTx/>
              <a:latin typeface="+mn-lt"/>
              <a:ea typeface="+mn-ea"/>
              <a:cs typeface="Zar" pitchFamily="2" charset="-78"/>
            </a:endParaRPr>
          </a:p>
          <a:p>
            <a:pPr marL="365760" marR="0" lvl="0" indent="-256032" algn="justLow"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fa-IR" sz="2700" b="0" i="0" u="none" strike="noStrike" kern="1200" cap="none" spc="0" normalizeH="0" baseline="0" noProof="0" dirty="0">
              <a:ln>
                <a:noFill/>
              </a:ln>
              <a:solidFill>
                <a:schemeClr val="tx1"/>
              </a:solidFill>
              <a:effectLst/>
              <a:uLnTx/>
              <a:uFillTx/>
              <a:latin typeface="+mn-lt"/>
              <a:ea typeface="+mn-ea"/>
              <a:cs typeface="Zar" pitchFamily="2" charset="-78"/>
            </a:endParaRPr>
          </a:p>
        </p:txBody>
      </p:sp>
      <p:sp>
        <p:nvSpPr>
          <p:cNvPr id="9" name="Rectangle 2"/>
          <p:cNvSpPr txBox="1">
            <a:spLocks noChangeArrowheads="1"/>
          </p:cNvSpPr>
          <p:nvPr/>
        </p:nvSpPr>
        <p:spPr>
          <a:xfrm>
            <a:off x="457200" y="546100"/>
            <a:ext cx="8229600" cy="1143000"/>
          </a:xfrm>
          <a:prstGeom prst="rect">
            <a:avLst/>
          </a:prstGeom>
        </p:spPr>
        <p:txBody>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fa-IR"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Zar" pitchFamily="2" charset="-78"/>
              </a:rPr>
              <a:t>مطالعه روندها:</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wipe(right)">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out)">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1" name="Rectangle 5"/>
          <p:cNvSpPr>
            <a:spLocks noGrp="1" noChangeArrowheads="1"/>
          </p:cNvSpPr>
          <p:nvPr>
            <p:ph sz="half" idx="4294967295"/>
          </p:nvPr>
        </p:nvSpPr>
        <p:spPr>
          <a:xfrm>
            <a:off x="42863" y="1600200"/>
            <a:ext cx="4038600" cy="4525963"/>
          </a:xfrm>
        </p:spPr>
        <p:txBody>
          <a:bodyPr/>
          <a:lstStyle/>
          <a:p>
            <a:pPr algn="r" rtl="1">
              <a:buFont typeface="Wingdings" pitchFamily="2" charset="2"/>
              <a:buNone/>
            </a:pPr>
            <a:endParaRPr lang="fa-IR" dirty="0">
              <a:cs typeface="Zar" pitchFamily="2" charset="-78"/>
            </a:endParaRPr>
          </a:p>
          <a:p>
            <a:pPr algn="r" rtl="1">
              <a:buFont typeface="Wingdings" pitchFamily="2" charset="2"/>
              <a:buNone/>
            </a:pPr>
            <a:r>
              <a:rPr lang="fa-IR" dirty="0">
                <a:cs typeface="Zar" pitchFamily="2" charset="-78"/>
              </a:rPr>
              <a:t>4)منابع </a:t>
            </a:r>
            <a:r>
              <a:rPr lang="fa-IR" dirty="0" smtClean="0">
                <a:cs typeface="Zar" pitchFamily="2" charset="-78"/>
              </a:rPr>
              <a:t>ساختماني</a:t>
            </a:r>
            <a:endParaRPr lang="fa-IR" dirty="0">
              <a:cs typeface="Zar" pitchFamily="2" charset="-78"/>
            </a:endParaRPr>
          </a:p>
          <a:p>
            <a:pPr algn="r" rtl="1">
              <a:buFont typeface="Wingdings" pitchFamily="2" charset="2"/>
              <a:buNone/>
            </a:pPr>
            <a:endParaRPr lang="fa-IR" dirty="0">
              <a:cs typeface="Zar" pitchFamily="2" charset="-78"/>
            </a:endParaRPr>
          </a:p>
          <a:p>
            <a:pPr algn="r" rtl="1">
              <a:buFont typeface="Wingdings" pitchFamily="2" charset="2"/>
              <a:buNone/>
            </a:pPr>
            <a:endParaRPr lang="fa-IR" dirty="0">
              <a:cs typeface="Zar" pitchFamily="2" charset="-78"/>
            </a:endParaRPr>
          </a:p>
          <a:p>
            <a:pPr algn="r" rtl="1">
              <a:buFont typeface="Wingdings" pitchFamily="2" charset="2"/>
              <a:buNone/>
            </a:pPr>
            <a:r>
              <a:rPr lang="fa-IR" dirty="0">
                <a:cs typeface="Zar" pitchFamily="2" charset="-78"/>
              </a:rPr>
              <a:t>5)منابع </a:t>
            </a:r>
            <a:r>
              <a:rPr lang="fa-IR" dirty="0" smtClean="0">
                <a:cs typeface="Zar" pitchFamily="2" charset="-78"/>
              </a:rPr>
              <a:t>مادي </a:t>
            </a:r>
            <a:r>
              <a:rPr lang="fa-IR" dirty="0">
                <a:cs typeface="Zar" pitchFamily="2" charset="-78"/>
              </a:rPr>
              <a:t>و </a:t>
            </a:r>
            <a:r>
              <a:rPr lang="fa-IR" dirty="0" smtClean="0">
                <a:cs typeface="Zar" pitchFamily="2" charset="-78"/>
              </a:rPr>
              <a:t>ابزاري</a:t>
            </a:r>
            <a:endParaRPr lang="fa-IR" dirty="0">
              <a:cs typeface="Zar" pitchFamily="2" charset="-78"/>
            </a:endParaRPr>
          </a:p>
          <a:p>
            <a:pPr algn="r" rtl="1">
              <a:buFont typeface="Wingdings" pitchFamily="2" charset="2"/>
              <a:buNone/>
            </a:pPr>
            <a:endParaRPr lang="fa-IR" dirty="0">
              <a:cs typeface="Zar" pitchFamily="2" charset="-78"/>
            </a:endParaRPr>
          </a:p>
          <a:p>
            <a:pPr algn="r" rtl="1">
              <a:buFont typeface="Wingdings" pitchFamily="2" charset="2"/>
              <a:buNone/>
            </a:pPr>
            <a:endParaRPr lang="fa-IR" dirty="0">
              <a:cs typeface="Zar" pitchFamily="2" charset="-78"/>
            </a:endParaRPr>
          </a:p>
          <a:p>
            <a:pPr algn="r" rtl="1">
              <a:buFont typeface="Wingdings" pitchFamily="2" charset="2"/>
              <a:buNone/>
            </a:pPr>
            <a:r>
              <a:rPr lang="fa-IR" dirty="0">
                <a:cs typeface="Zar" pitchFamily="2" charset="-78"/>
              </a:rPr>
              <a:t>6)اسناد </a:t>
            </a:r>
            <a:r>
              <a:rPr lang="fa-IR" dirty="0" smtClean="0">
                <a:cs typeface="Zar" pitchFamily="2" charset="-78"/>
              </a:rPr>
              <a:t>الکترونيکي</a:t>
            </a:r>
            <a:endParaRPr lang="en-US" dirty="0">
              <a:cs typeface="Zar" pitchFamily="2" charset="-78"/>
            </a:endParaRPr>
          </a:p>
        </p:txBody>
      </p:sp>
      <p:sp>
        <p:nvSpPr>
          <p:cNvPr id="70662" name="Rectangle 6"/>
          <p:cNvSpPr>
            <a:spLocks noGrp="1" noChangeArrowheads="1"/>
          </p:cNvSpPr>
          <p:nvPr>
            <p:ph sz="half" idx="2"/>
          </p:nvPr>
        </p:nvSpPr>
        <p:spPr>
          <a:xfrm>
            <a:off x="1117600" y="1981200"/>
            <a:ext cx="7140576" cy="4114800"/>
          </a:xfrm>
        </p:spPr>
        <p:txBody>
          <a:bodyPr>
            <a:normAutofit/>
          </a:bodyPr>
          <a:lstStyle/>
          <a:p>
            <a:pPr algn="r" rtl="1">
              <a:buFont typeface="Wingdings" pitchFamily="2" charset="2"/>
              <a:buNone/>
            </a:pPr>
            <a:endParaRPr lang="fa-IR" dirty="0">
              <a:cs typeface="Zar" pitchFamily="2" charset="-78"/>
            </a:endParaRPr>
          </a:p>
          <a:p>
            <a:pPr algn="r" rtl="1">
              <a:buFont typeface="Wingdings" pitchFamily="2" charset="2"/>
              <a:buNone/>
            </a:pPr>
            <a:r>
              <a:rPr lang="fa-IR" dirty="0">
                <a:cs typeface="Zar" pitchFamily="2" charset="-78"/>
              </a:rPr>
              <a:t>1</a:t>
            </a:r>
            <a:r>
              <a:rPr lang="fa-IR" dirty="0" smtClean="0">
                <a:cs typeface="Zar" pitchFamily="2" charset="-78"/>
              </a:rPr>
              <a:t>) مشخص کردن و روشن ساختن مساله</a:t>
            </a:r>
            <a:endParaRPr lang="fa-IR" dirty="0">
              <a:cs typeface="Zar" pitchFamily="2" charset="-78"/>
            </a:endParaRPr>
          </a:p>
          <a:p>
            <a:pPr algn="r" rtl="1">
              <a:buFont typeface="Wingdings" pitchFamily="2" charset="2"/>
              <a:buNone/>
            </a:pPr>
            <a:endParaRPr lang="fa-IR" dirty="0">
              <a:cs typeface="Zar" pitchFamily="2" charset="-78"/>
            </a:endParaRPr>
          </a:p>
          <a:p>
            <a:pPr algn="r" rtl="1">
              <a:buFont typeface="Wingdings" pitchFamily="2" charset="2"/>
              <a:buNone/>
            </a:pPr>
            <a:r>
              <a:rPr lang="fa-IR" dirty="0">
                <a:cs typeface="Zar" pitchFamily="2" charset="-78"/>
              </a:rPr>
              <a:t>2</a:t>
            </a:r>
            <a:r>
              <a:rPr lang="fa-IR" dirty="0" smtClean="0">
                <a:cs typeface="Zar" pitchFamily="2" charset="-78"/>
              </a:rPr>
              <a:t>) تصمیم گیری درباره ابزار جمع آوری اطلاعات و ساختن ابزار (مصاحبه حضوری، پرسشنامه، ارتباط تلفنی)</a:t>
            </a:r>
            <a:endParaRPr lang="fa-IR" dirty="0">
              <a:cs typeface="Zar" pitchFamily="2" charset="-78"/>
            </a:endParaRPr>
          </a:p>
          <a:p>
            <a:pPr algn="r" rtl="1">
              <a:buFont typeface="Wingdings" pitchFamily="2" charset="2"/>
              <a:buNone/>
            </a:pPr>
            <a:endParaRPr lang="fa-IR" dirty="0">
              <a:cs typeface="Zar" pitchFamily="2" charset="-78"/>
            </a:endParaRPr>
          </a:p>
          <a:p>
            <a:pPr>
              <a:buNone/>
            </a:pPr>
            <a:r>
              <a:rPr lang="fa-IR" dirty="0">
                <a:cs typeface="Zar" pitchFamily="2" charset="-78"/>
              </a:rPr>
              <a:t>3</a:t>
            </a:r>
            <a:r>
              <a:rPr lang="fa-IR" dirty="0" smtClean="0">
                <a:cs typeface="Zar" pitchFamily="2" charset="-78"/>
              </a:rPr>
              <a:t>) تعریف جامعه مورد مطالعه، انتخاب افراد گروه نمونه، انتخاب روش نمونه گیری مناسب</a:t>
            </a:r>
            <a:endParaRPr lang="fa-IR" dirty="0">
              <a:cs typeface="Zar" pitchFamily="2" charset="-78"/>
            </a:endParaRPr>
          </a:p>
          <a:p>
            <a:pPr algn="r" rtl="1">
              <a:buFont typeface="Wingdings" pitchFamily="2" charset="2"/>
              <a:buNone/>
            </a:pPr>
            <a:endParaRPr lang="en-US" dirty="0">
              <a:cs typeface="Zar" pitchFamily="2" charset="-78"/>
            </a:endParaRPr>
          </a:p>
        </p:txBody>
      </p:sp>
      <p:sp>
        <p:nvSpPr>
          <p:cNvPr id="70660" name="Rectangle 4"/>
          <p:cNvSpPr>
            <a:spLocks noGrp="1" noChangeArrowheads="1"/>
          </p:cNvSpPr>
          <p:nvPr>
            <p:ph type="title"/>
          </p:nvPr>
        </p:nvSpPr>
        <p:spPr>
          <a:xfrm>
            <a:off x="457200" y="274638"/>
            <a:ext cx="8164286" cy="1143000"/>
          </a:xfrm>
        </p:spPr>
        <p:txBody>
          <a:bodyPr/>
          <a:lstStyle/>
          <a:p>
            <a:pPr algn="r" rtl="1"/>
            <a:r>
              <a:rPr lang="fa-IR" dirty="0" smtClean="0">
                <a:cs typeface="Zar" pitchFamily="2" charset="-78"/>
              </a:rPr>
              <a:t>مراحل اجرای تحقیق زمینه یابی:</a:t>
            </a: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70660"/>
                                        </p:tgtEl>
                                        <p:attrNameLst>
                                          <p:attrName>style.visibility</p:attrName>
                                        </p:attrNameLst>
                                      </p:cBhvr>
                                      <p:to>
                                        <p:strVal val="visible"/>
                                      </p:to>
                                    </p:set>
                                    <p:anim calcmode="lin" valueType="num">
                                      <p:cBhvr>
                                        <p:cTn id="7" dur="1000" fill="hold"/>
                                        <p:tgtEl>
                                          <p:spTgt spid="70660"/>
                                        </p:tgtEl>
                                        <p:attrNameLst>
                                          <p:attrName>ppt_w</p:attrName>
                                        </p:attrNameLst>
                                      </p:cBhvr>
                                      <p:tavLst>
                                        <p:tav tm="0">
                                          <p:val>
                                            <p:fltVal val="0"/>
                                          </p:val>
                                        </p:tav>
                                        <p:tav tm="100000">
                                          <p:val>
                                            <p:strVal val="#ppt_w"/>
                                          </p:val>
                                        </p:tav>
                                      </p:tavLst>
                                    </p:anim>
                                    <p:anim calcmode="lin" valueType="num">
                                      <p:cBhvr>
                                        <p:cTn id="8" dur="1000" fill="hold"/>
                                        <p:tgtEl>
                                          <p:spTgt spid="70660"/>
                                        </p:tgtEl>
                                        <p:attrNameLst>
                                          <p:attrName>ppt_h</p:attrName>
                                        </p:attrNameLst>
                                      </p:cBhvr>
                                      <p:tavLst>
                                        <p:tav tm="0">
                                          <p:val>
                                            <p:fltVal val="0"/>
                                          </p:val>
                                        </p:tav>
                                        <p:tav tm="100000">
                                          <p:val>
                                            <p:strVal val="#ppt_h"/>
                                          </p:val>
                                        </p:tav>
                                      </p:tavLst>
                                    </p:anim>
                                    <p:anim calcmode="lin" valueType="num">
                                      <p:cBhvr>
                                        <p:cTn id="9" dur="1000" fill="hold"/>
                                        <p:tgtEl>
                                          <p:spTgt spid="70660"/>
                                        </p:tgtEl>
                                        <p:attrNameLst>
                                          <p:attrName>style.rotation</p:attrName>
                                        </p:attrNameLst>
                                      </p:cBhvr>
                                      <p:tavLst>
                                        <p:tav tm="0">
                                          <p:val>
                                            <p:fltVal val="90"/>
                                          </p:val>
                                        </p:tav>
                                        <p:tav tm="100000">
                                          <p:val>
                                            <p:fltVal val="0"/>
                                          </p:val>
                                        </p:tav>
                                      </p:tavLst>
                                    </p:anim>
                                    <p:animEffect transition="in" filter="fade">
                                      <p:cBhvr>
                                        <p:cTn id="10" dur="1000"/>
                                        <p:tgtEl>
                                          <p:spTgt spid="70660"/>
                                        </p:tgtEl>
                                      </p:cBhvr>
                                    </p:animEffect>
                                  </p:childTnLst>
                                </p:cTn>
                              </p:par>
                            </p:childTnLst>
                          </p:cTn>
                        </p:par>
                      </p:childTnLst>
                    </p:cTn>
                  </p:par>
                  <p:par>
                    <p:cTn id="11" fill="hold">
                      <p:stCondLst>
                        <p:cond delay="indefinite"/>
                      </p:stCondLst>
                      <p:childTnLst>
                        <p:par>
                          <p:cTn id="12" fill="hold">
                            <p:stCondLst>
                              <p:cond delay="0"/>
                            </p:stCondLst>
                            <p:childTnLst>
                              <p:par>
                                <p:cTn id="13" presetID="17" presetClass="entr" presetSubtype="2" fill="hold" nodeType="clickEffect">
                                  <p:stCondLst>
                                    <p:cond delay="0"/>
                                  </p:stCondLst>
                                  <p:childTnLst>
                                    <p:set>
                                      <p:cBhvr>
                                        <p:cTn id="14" dur="1" fill="hold">
                                          <p:stCondLst>
                                            <p:cond delay="0"/>
                                          </p:stCondLst>
                                        </p:cTn>
                                        <p:tgtEl>
                                          <p:spTgt spid="70662">
                                            <p:txEl>
                                              <p:pRg st="1" end="1"/>
                                            </p:txEl>
                                          </p:spTgt>
                                        </p:tgtEl>
                                        <p:attrNameLst>
                                          <p:attrName>style.visibility</p:attrName>
                                        </p:attrNameLst>
                                      </p:cBhvr>
                                      <p:to>
                                        <p:strVal val="visible"/>
                                      </p:to>
                                    </p:set>
                                    <p:anim calcmode="lin" valueType="num">
                                      <p:cBhvr>
                                        <p:cTn id="15" dur="1000" fill="hold"/>
                                        <p:tgtEl>
                                          <p:spTgt spid="70662">
                                            <p:txEl>
                                              <p:pRg st="1" end="1"/>
                                            </p:txEl>
                                          </p:spTgt>
                                        </p:tgtEl>
                                        <p:attrNameLst>
                                          <p:attrName>ppt_x</p:attrName>
                                        </p:attrNameLst>
                                      </p:cBhvr>
                                      <p:tavLst>
                                        <p:tav tm="0">
                                          <p:val>
                                            <p:strVal val="#ppt_x+#ppt_w/2"/>
                                          </p:val>
                                        </p:tav>
                                        <p:tav tm="100000">
                                          <p:val>
                                            <p:strVal val="#ppt_x"/>
                                          </p:val>
                                        </p:tav>
                                      </p:tavLst>
                                    </p:anim>
                                    <p:anim calcmode="lin" valueType="num">
                                      <p:cBhvr>
                                        <p:cTn id="16" dur="1000" fill="hold"/>
                                        <p:tgtEl>
                                          <p:spTgt spid="70662">
                                            <p:txEl>
                                              <p:pRg st="1" end="1"/>
                                            </p:txEl>
                                          </p:spTgt>
                                        </p:tgtEl>
                                        <p:attrNameLst>
                                          <p:attrName>ppt_y</p:attrName>
                                        </p:attrNameLst>
                                      </p:cBhvr>
                                      <p:tavLst>
                                        <p:tav tm="0">
                                          <p:val>
                                            <p:strVal val="#ppt_y"/>
                                          </p:val>
                                        </p:tav>
                                        <p:tav tm="100000">
                                          <p:val>
                                            <p:strVal val="#ppt_y"/>
                                          </p:val>
                                        </p:tav>
                                      </p:tavLst>
                                    </p:anim>
                                    <p:anim calcmode="lin" valueType="num">
                                      <p:cBhvr>
                                        <p:cTn id="17" dur="1000" fill="hold"/>
                                        <p:tgtEl>
                                          <p:spTgt spid="70662">
                                            <p:txEl>
                                              <p:pRg st="1" end="1"/>
                                            </p:txEl>
                                          </p:spTgt>
                                        </p:tgtEl>
                                        <p:attrNameLst>
                                          <p:attrName>ppt_w</p:attrName>
                                        </p:attrNameLst>
                                      </p:cBhvr>
                                      <p:tavLst>
                                        <p:tav tm="0">
                                          <p:val>
                                            <p:fltVal val="0"/>
                                          </p:val>
                                        </p:tav>
                                        <p:tav tm="100000">
                                          <p:val>
                                            <p:strVal val="#ppt_w"/>
                                          </p:val>
                                        </p:tav>
                                      </p:tavLst>
                                    </p:anim>
                                    <p:anim calcmode="lin" valueType="num">
                                      <p:cBhvr>
                                        <p:cTn id="18" dur="1000" fill="hold"/>
                                        <p:tgtEl>
                                          <p:spTgt spid="70662">
                                            <p:txEl>
                                              <p:pRg st="1" end="1"/>
                                            </p:txEl>
                                          </p:spTgt>
                                        </p:tgtEl>
                                        <p:attrNameLst>
                                          <p:attrName>ppt_h</p:attrName>
                                        </p:attrNameLst>
                                      </p:cBhvr>
                                      <p:tavLst>
                                        <p:tav tm="0">
                                          <p:val>
                                            <p:strVal val="#ppt_h"/>
                                          </p:val>
                                        </p:tav>
                                        <p:tav tm="100000">
                                          <p:val>
                                            <p:strVal val="#ppt_h"/>
                                          </p:val>
                                        </p:tav>
                                      </p:tavLst>
                                    </p:anim>
                                  </p:childTnLst>
                                </p:cTn>
                              </p:par>
                              <p:par>
                                <p:cTn id="19" presetID="17" presetClass="entr" presetSubtype="2" fill="hold" nodeType="withEffect">
                                  <p:stCondLst>
                                    <p:cond delay="0"/>
                                  </p:stCondLst>
                                  <p:childTnLst>
                                    <p:set>
                                      <p:cBhvr>
                                        <p:cTn id="20" dur="1" fill="hold">
                                          <p:stCondLst>
                                            <p:cond delay="0"/>
                                          </p:stCondLst>
                                        </p:cTn>
                                        <p:tgtEl>
                                          <p:spTgt spid="70662">
                                            <p:txEl>
                                              <p:pRg st="3" end="3"/>
                                            </p:txEl>
                                          </p:spTgt>
                                        </p:tgtEl>
                                        <p:attrNameLst>
                                          <p:attrName>style.visibility</p:attrName>
                                        </p:attrNameLst>
                                      </p:cBhvr>
                                      <p:to>
                                        <p:strVal val="visible"/>
                                      </p:to>
                                    </p:set>
                                    <p:anim calcmode="lin" valueType="num">
                                      <p:cBhvr>
                                        <p:cTn id="21" dur="1000" fill="hold"/>
                                        <p:tgtEl>
                                          <p:spTgt spid="70662">
                                            <p:txEl>
                                              <p:pRg st="3" end="3"/>
                                            </p:txEl>
                                          </p:spTgt>
                                        </p:tgtEl>
                                        <p:attrNameLst>
                                          <p:attrName>ppt_x</p:attrName>
                                        </p:attrNameLst>
                                      </p:cBhvr>
                                      <p:tavLst>
                                        <p:tav tm="0">
                                          <p:val>
                                            <p:strVal val="#ppt_x+#ppt_w/2"/>
                                          </p:val>
                                        </p:tav>
                                        <p:tav tm="100000">
                                          <p:val>
                                            <p:strVal val="#ppt_x"/>
                                          </p:val>
                                        </p:tav>
                                      </p:tavLst>
                                    </p:anim>
                                    <p:anim calcmode="lin" valueType="num">
                                      <p:cBhvr>
                                        <p:cTn id="22" dur="1000" fill="hold"/>
                                        <p:tgtEl>
                                          <p:spTgt spid="70662">
                                            <p:txEl>
                                              <p:pRg st="3" end="3"/>
                                            </p:txEl>
                                          </p:spTgt>
                                        </p:tgtEl>
                                        <p:attrNameLst>
                                          <p:attrName>ppt_y</p:attrName>
                                        </p:attrNameLst>
                                      </p:cBhvr>
                                      <p:tavLst>
                                        <p:tav tm="0">
                                          <p:val>
                                            <p:strVal val="#ppt_y"/>
                                          </p:val>
                                        </p:tav>
                                        <p:tav tm="100000">
                                          <p:val>
                                            <p:strVal val="#ppt_y"/>
                                          </p:val>
                                        </p:tav>
                                      </p:tavLst>
                                    </p:anim>
                                    <p:anim calcmode="lin" valueType="num">
                                      <p:cBhvr>
                                        <p:cTn id="23" dur="1000" fill="hold"/>
                                        <p:tgtEl>
                                          <p:spTgt spid="70662">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70662">
                                            <p:txEl>
                                              <p:pRg st="3" end="3"/>
                                            </p:txEl>
                                          </p:spTgt>
                                        </p:tgtEl>
                                        <p:attrNameLst>
                                          <p:attrName>ppt_h</p:attrName>
                                        </p:attrNameLst>
                                      </p:cBhvr>
                                      <p:tavLst>
                                        <p:tav tm="0">
                                          <p:val>
                                            <p:strVal val="#ppt_h"/>
                                          </p:val>
                                        </p:tav>
                                        <p:tav tm="100000">
                                          <p:val>
                                            <p:strVal val="#ppt_h"/>
                                          </p:val>
                                        </p:tav>
                                      </p:tavLst>
                                    </p:anim>
                                  </p:childTnLst>
                                </p:cTn>
                              </p:par>
                              <p:par>
                                <p:cTn id="25" presetID="17" presetClass="entr" presetSubtype="2" fill="hold" nodeType="withEffect">
                                  <p:stCondLst>
                                    <p:cond delay="0"/>
                                  </p:stCondLst>
                                  <p:childTnLst>
                                    <p:set>
                                      <p:cBhvr>
                                        <p:cTn id="26" dur="1" fill="hold">
                                          <p:stCondLst>
                                            <p:cond delay="0"/>
                                          </p:stCondLst>
                                        </p:cTn>
                                        <p:tgtEl>
                                          <p:spTgt spid="70662">
                                            <p:txEl>
                                              <p:pRg st="5" end="5"/>
                                            </p:txEl>
                                          </p:spTgt>
                                        </p:tgtEl>
                                        <p:attrNameLst>
                                          <p:attrName>style.visibility</p:attrName>
                                        </p:attrNameLst>
                                      </p:cBhvr>
                                      <p:to>
                                        <p:strVal val="visible"/>
                                      </p:to>
                                    </p:set>
                                    <p:anim calcmode="lin" valueType="num">
                                      <p:cBhvr>
                                        <p:cTn id="27" dur="1000" fill="hold"/>
                                        <p:tgtEl>
                                          <p:spTgt spid="70662">
                                            <p:txEl>
                                              <p:pRg st="5" end="5"/>
                                            </p:txEl>
                                          </p:spTgt>
                                        </p:tgtEl>
                                        <p:attrNameLst>
                                          <p:attrName>ppt_x</p:attrName>
                                        </p:attrNameLst>
                                      </p:cBhvr>
                                      <p:tavLst>
                                        <p:tav tm="0">
                                          <p:val>
                                            <p:strVal val="#ppt_x+#ppt_w/2"/>
                                          </p:val>
                                        </p:tav>
                                        <p:tav tm="100000">
                                          <p:val>
                                            <p:strVal val="#ppt_x"/>
                                          </p:val>
                                        </p:tav>
                                      </p:tavLst>
                                    </p:anim>
                                    <p:anim calcmode="lin" valueType="num">
                                      <p:cBhvr>
                                        <p:cTn id="28" dur="1000" fill="hold"/>
                                        <p:tgtEl>
                                          <p:spTgt spid="70662">
                                            <p:txEl>
                                              <p:pRg st="5" end="5"/>
                                            </p:txEl>
                                          </p:spTgt>
                                        </p:tgtEl>
                                        <p:attrNameLst>
                                          <p:attrName>ppt_y</p:attrName>
                                        </p:attrNameLst>
                                      </p:cBhvr>
                                      <p:tavLst>
                                        <p:tav tm="0">
                                          <p:val>
                                            <p:strVal val="#ppt_y"/>
                                          </p:val>
                                        </p:tav>
                                        <p:tav tm="100000">
                                          <p:val>
                                            <p:strVal val="#ppt_y"/>
                                          </p:val>
                                        </p:tav>
                                      </p:tavLst>
                                    </p:anim>
                                    <p:anim calcmode="lin" valueType="num">
                                      <p:cBhvr>
                                        <p:cTn id="29" dur="1000" fill="hold"/>
                                        <p:tgtEl>
                                          <p:spTgt spid="70662">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70662">
                                            <p:txEl>
                                              <p:pRg st="5" end="5"/>
                                            </p:txEl>
                                          </p:spTgt>
                                        </p:tgtEl>
                                        <p:attrNameLst>
                                          <p:attrName>ppt_h</p:attrName>
                                        </p:attrNameLst>
                                      </p:cBhvr>
                                      <p:tavLst>
                                        <p:tav tm="0">
                                          <p:val>
                                            <p:strVal val="#ppt_h"/>
                                          </p:val>
                                        </p:tav>
                                        <p:tav tm="100000">
                                          <p:val>
                                            <p:strVal val="#ppt_h"/>
                                          </p:val>
                                        </p:tav>
                                      </p:tavLst>
                                    </p:anim>
                                  </p:childTnLst>
                                </p:cTn>
                              </p:par>
                            </p:childTnLst>
                          </p:cTn>
                        </p:par>
                        <p:par>
                          <p:cTn id="31" fill="hold">
                            <p:stCondLst>
                              <p:cond delay="1000"/>
                            </p:stCondLst>
                            <p:childTnLst>
                              <p:par>
                                <p:cTn id="32" presetID="17" presetClass="entr" presetSubtype="8" fill="hold" nodeType="afterEffect">
                                  <p:stCondLst>
                                    <p:cond delay="0"/>
                                  </p:stCondLst>
                                  <p:childTnLst>
                                    <p:set>
                                      <p:cBhvr>
                                        <p:cTn id="33" dur="1" fill="hold">
                                          <p:stCondLst>
                                            <p:cond delay="0"/>
                                          </p:stCondLst>
                                        </p:cTn>
                                        <p:tgtEl>
                                          <p:spTgt spid="70661">
                                            <p:txEl>
                                              <p:pRg st="1" end="1"/>
                                            </p:txEl>
                                          </p:spTgt>
                                        </p:tgtEl>
                                        <p:attrNameLst>
                                          <p:attrName>style.visibility</p:attrName>
                                        </p:attrNameLst>
                                      </p:cBhvr>
                                      <p:to>
                                        <p:strVal val="visible"/>
                                      </p:to>
                                    </p:set>
                                    <p:anim calcmode="lin" valueType="num">
                                      <p:cBhvr>
                                        <p:cTn id="34" dur="1000" fill="hold"/>
                                        <p:tgtEl>
                                          <p:spTgt spid="70661">
                                            <p:txEl>
                                              <p:pRg st="1" end="1"/>
                                            </p:txEl>
                                          </p:spTgt>
                                        </p:tgtEl>
                                        <p:attrNameLst>
                                          <p:attrName>ppt_x</p:attrName>
                                        </p:attrNameLst>
                                      </p:cBhvr>
                                      <p:tavLst>
                                        <p:tav tm="0">
                                          <p:val>
                                            <p:strVal val="#ppt_x-#ppt_w/2"/>
                                          </p:val>
                                        </p:tav>
                                        <p:tav tm="100000">
                                          <p:val>
                                            <p:strVal val="#ppt_x"/>
                                          </p:val>
                                        </p:tav>
                                      </p:tavLst>
                                    </p:anim>
                                    <p:anim calcmode="lin" valueType="num">
                                      <p:cBhvr>
                                        <p:cTn id="35" dur="1000" fill="hold"/>
                                        <p:tgtEl>
                                          <p:spTgt spid="70661">
                                            <p:txEl>
                                              <p:pRg st="1" end="1"/>
                                            </p:txEl>
                                          </p:spTgt>
                                        </p:tgtEl>
                                        <p:attrNameLst>
                                          <p:attrName>ppt_y</p:attrName>
                                        </p:attrNameLst>
                                      </p:cBhvr>
                                      <p:tavLst>
                                        <p:tav tm="0">
                                          <p:val>
                                            <p:strVal val="#ppt_y"/>
                                          </p:val>
                                        </p:tav>
                                        <p:tav tm="100000">
                                          <p:val>
                                            <p:strVal val="#ppt_y"/>
                                          </p:val>
                                        </p:tav>
                                      </p:tavLst>
                                    </p:anim>
                                    <p:anim calcmode="lin" valueType="num">
                                      <p:cBhvr>
                                        <p:cTn id="36" dur="1000" fill="hold"/>
                                        <p:tgtEl>
                                          <p:spTgt spid="70661">
                                            <p:txEl>
                                              <p:pRg st="1" end="1"/>
                                            </p:txEl>
                                          </p:spTgt>
                                        </p:tgtEl>
                                        <p:attrNameLst>
                                          <p:attrName>ppt_w</p:attrName>
                                        </p:attrNameLst>
                                      </p:cBhvr>
                                      <p:tavLst>
                                        <p:tav tm="0">
                                          <p:val>
                                            <p:fltVal val="0"/>
                                          </p:val>
                                        </p:tav>
                                        <p:tav tm="100000">
                                          <p:val>
                                            <p:strVal val="#ppt_w"/>
                                          </p:val>
                                        </p:tav>
                                      </p:tavLst>
                                    </p:anim>
                                    <p:anim calcmode="lin" valueType="num">
                                      <p:cBhvr>
                                        <p:cTn id="37" dur="1000" fill="hold"/>
                                        <p:tgtEl>
                                          <p:spTgt spid="70661">
                                            <p:txEl>
                                              <p:pRg st="1" end="1"/>
                                            </p:txEl>
                                          </p:spTgt>
                                        </p:tgtEl>
                                        <p:attrNameLst>
                                          <p:attrName>ppt_h</p:attrName>
                                        </p:attrNameLst>
                                      </p:cBhvr>
                                      <p:tavLst>
                                        <p:tav tm="0">
                                          <p:val>
                                            <p:strVal val="#ppt_h"/>
                                          </p:val>
                                        </p:tav>
                                        <p:tav tm="100000">
                                          <p:val>
                                            <p:strVal val="#ppt_h"/>
                                          </p:val>
                                        </p:tav>
                                      </p:tavLst>
                                    </p:anim>
                                  </p:childTnLst>
                                </p:cTn>
                              </p:par>
                              <p:par>
                                <p:cTn id="38" presetID="17" presetClass="entr" presetSubtype="8" fill="hold" nodeType="withEffect">
                                  <p:stCondLst>
                                    <p:cond delay="0"/>
                                  </p:stCondLst>
                                  <p:childTnLst>
                                    <p:set>
                                      <p:cBhvr>
                                        <p:cTn id="39" dur="1" fill="hold">
                                          <p:stCondLst>
                                            <p:cond delay="0"/>
                                          </p:stCondLst>
                                        </p:cTn>
                                        <p:tgtEl>
                                          <p:spTgt spid="70661">
                                            <p:txEl>
                                              <p:pRg st="4" end="4"/>
                                            </p:txEl>
                                          </p:spTgt>
                                        </p:tgtEl>
                                        <p:attrNameLst>
                                          <p:attrName>style.visibility</p:attrName>
                                        </p:attrNameLst>
                                      </p:cBhvr>
                                      <p:to>
                                        <p:strVal val="visible"/>
                                      </p:to>
                                    </p:set>
                                    <p:anim calcmode="lin" valueType="num">
                                      <p:cBhvr>
                                        <p:cTn id="40" dur="1000" fill="hold"/>
                                        <p:tgtEl>
                                          <p:spTgt spid="70661">
                                            <p:txEl>
                                              <p:pRg st="4" end="4"/>
                                            </p:txEl>
                                          </p:spTgt>
                                        </p:tgtEl>
                                        <p:attrNameLst>
                                          <p:attrName>ppt_x</p:attrName>
                                        </p:attrNameLst>
                                      </p:cBhvr>
                                      <p:tavLst>
                                        <p:tav tm="0">
                                          <p:val>
                                            <p:strVal val="#ppt_x-#ppt_w/2"/>
                                          </p:val>
                                        </p:tav>
                                        <p:tav tm="100000">
                                          <p:val>
                                            <p:strVal val="#ppt_x"/>
                                          </p:val>
                                        </p:tav>
                                      </p:tavLst>
                                    </p:anim>
                                    <p:anim calcmode="lin" valueType="num">
                                      <p:cBhvr>
                                        <p:cTn id="41" dur="1000" fill="hold"/>
                                        <p:tgtEl>
                                          <p:spTgt spid="70661">
                                            <p:txEl>
                                              <p:pRg st="4" end="4"/>
                                            </p:txEl>
                                          </p:spTgt>
                                        </p:tgtEl>
                                        <p:attrNameLst>
                                          <p:attrName>ppt_y</p:attrName>
                                        </p:attrNameLst>
                                      </p:cBhvr>
                                      <p:tavLst>
                                        <p:tav tm="0">
                                          <p:val>
                                            <p:strVal val="#ppt_y"/>
                                          </p:val>
                                        </p:tav>
                                        <p:tav tm="100000">
                                          <p:val>
                                            <p:strVal val="#ppt_y"/>
                                          </p:val>
                                        </p:tav>
                                      </p:tavLst>
                                    </p:anim>
                                    <p:anim calcmode="lin" valueType="num">
                                      <p:cBhvr>
                                        <p:cTn id="42" dur="1000" fill="hold"/>
                                        <p:tgtEl>
                                          <p:spTgt spid="70661">
                                            <p:txEl>
                                              <p:pRg st="4" end="4"/>
                                            </p:txEl>
                                          </p:spTgt>
                                        </p:tgtEl>
                                        <p:attrNameLst>
                                          <p:attrName>ppt_w</p:attrName>
                                        </p:attrNameLst>
                                      </p:cBhvr>
                                      <p:tavLst>
                                        <p:tav tm="0">
                                          <p:val>
                                            <p:fltVal val="0"/>
                                          </p:val>
                                        </p:tav>
                                        <p:tav tm="100000">
                                          <p:val>
                                            <p:strVal val="#ppt_w"/>
                                          </p:val>
                                        </p:tav>
                                      </p:tavLst>
                                    </p:anim>
                                    <p:anim calcmode="lin" valueType="num">
                                      <p:cBhvr>
                                        <p:cTn id="43" dur="1000" fill="hold"/>
                                        <p:tgtEl>
                                          <p:spTgt spid="70661">
                                            <p:txEl>
                                              <p:pRg st="4" end="4"/>
                                            </p:txEl>
                                          </p:spTgt>
                                        </p:tgtEl>
                                        <p:attrNameLst>
                                          <p:attrName>ppt_h</p:attrName>
                                        </p:attrNameLst>
                                      </p:cBhvr>
                                      <p:tavLst>
                                        <p:tav tm="0">
                                          <p:val>
                                            <p:strVal val="#ppt_h"/>
                                          </p:val>
                                        </p:tav>
                                        <p:tav tm="100000">
                                          <p:val>
                                            <p:strVal val="#ppt_h"/>
                                          </p:val>
                                        </p:tav>
                                      </p:tavLst>
                                    </p:anim>
                                  </p:childTnLst>
                                </p:cTn>
                              </p:par>
                              <p:par>
                                <p:cTn id="44" presetID="17" presetClass="entr" presetSubtype="8" fill="hold" nodeType="withEffect">
                                  <p:stCondLst>
                                    <p:cond delay="0"/>
                                  </p:stCondLst>
                                  <p:childTnLst>
                                    <p:set>
                                      <p:cBhvr>
                                        <p:cTn id="45" dur="1" fill="hold">
                                          <p:stCondLst>
                                            <p:cond delay="0"/>
                                          </p:stCondLst>
                                        </p:cTn>
                                        <p:tgtEl>
                                          <p:spTgt spid="70661">
                                            <p:txEl>
                                              <p:pRg st="7" end="7"/>
                                            </p:txEl>
                                          </p:spTgt>
                                        </p:tgtEl>
                                        <p:attrNameLst>
                                          <p:attrName>style.visibility</p:attrName>
                                        </p:attrNameLst>
                                      </p:cBhvr>
                                      <p:to>
                                        <p:strVal val="visible"/>
                                      </p:to>
                                    </p:set>
                                    <p:anim calcmode="lin" valueType="num">
                                      <p:cBhvr>
                                        <p:cTn id="46" dur="1000" fill="hold"/>
                                        <p:tgtEl>
                                          <p:spTgt spid="70661">
                                            <p:txEl>
                                              <p:pRg st="7" end="7"/>
                                            </p:txEl>
                                          </p:spTgt>
                                        </p:tgtEl>
                                        <p:attrNameLst>
                                          <p:attrName>ppt_x</p:attrName>
                                        </p:attrNameLst>
                                      </p:cBhvr>
                                      <p:tavLst>
                                        <p:tav tm="0">
                                          <p:val>
                                            <p:strVal val="#ppt_x-#ppt_w/2"/>
                                          </p:val>
                                        </p:tav>
                                        <p:tav tm="100000">
                                          <p:val>
                                            <p:strVal val="#ppt_x"/>
                                          </p:val>
                                        </p:tav>
                                      </p:tavLst>
                                    </p:anim>
                                    <p:anim calcmode="lin" valueType="num">
                                      <p:cBhvr>
                                        <p:cTn id="47" dur="1000" fill="hold"/>
                                        <p:tgtEl>
                                          <p:spTgt spid="70661">
                                            <p:txEl>
                                              <p:pRg st="7" end="7"/>
                                            </p:txEl>
                                          </p:spTgt>
                                        </p:tgtEl>
                                        <p:attrNameLst>
                                          <p:attrName>ppt_y</p:attrName>
                                        </p:attrNameLst>
                                      </p:cBhvr>
                                      <p:tavLst>
                                        <p:tav tm="0">
                                          <p:val>
                                            <p:strVal val="#ppt_y"/>
                                          </p:val>
                                        </p:tav>
                                        <p:tav tm="100000">
                                          <p:val>
                                            <p:strVal val="#ppt_y"/>
                                          </p:val>
                                        </p:tav>
                                      </p:tavLst>
                                    </p:anim>
                                    <p:anim calcmode="lin" valueType="num">
                                      <p:cBhvr>
                                        <p:cTn id="48" dur="1000" fill="hold"/>
                                        <p:tgtEl>
                                          <p:spTgt spid="70661">
                                            <p:txEl>
                                              <p:pRg st="7" end="7"/>
                                            </p:txEl>
                                          </p:spTgt>
                                        </p:tgtEl>
                                        <p:attrNameLst>
                                          <p:attrName>ppt_w</p:attrName>
                                        </p:attrNameLst>
                                      </p:cBhvr>
                                      <p:tavLst>
                                        <p:tav tm="0">
                                          <p:val>
                                            <p:fltVal val="0"/>
                                          </p:val>
                                        </p:tav>
                                        <p:tav tm="100000">
                                          <p:val>
                                            <p:strVal val="#ppt_w"/>
                                          </p:val>
                                        </p:tav>
                                      </p:tavLst>
                                    </p:anim>
                                    <p:anim calcmode="lin" valueType="num">
                                      <p:cBhvr>
                                        <p:cTn id="49" dur="1000" fill="hold"/>
                                        <p:tgtEl>
                                          <p:spTgt spid="70661">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4"/>
          <p:cNvSpPr>
            <a:spLocks noGrp="1" noChangeArrowheads="1"/>
          </p:cNvSpPr>
          <p:nvPr>
            <p:ph type="title"/>
          </p:nvPr>
        </p:nvSpPr>
        <p:spPr/>
        <p:txBody>
          <a:bodyPr/>
          <a:lstStyle/>
          <a:p>
            <a:pPr algn="r" rtl="1"/>
            <a:r>
              <a:rPr lang="fa-IR" dirty="0" smtClean="0">
                <a:cs typeface="Zar" pitchFamily="2" charset="-78"/>
              </a:rPr>
              <a:t>مراحل اجرای تحقیق زمینه یابی:</a:t>
            </a:r>
            <a:endParaRPr lang="en-US" dirty="0">
              <a:cs typeface="Zar" pitchFamily="2" charset="-78"/>
            </a:endParaRPr>
          </a:p>
        </p:txBody>
      </p:sp>
      <p:sp>
        <p:nvSpPr>
          <p:cNvPr id="8" name="Rectangle 6"/>
          <p:cNvSpPr>
            <a:spLocks noGrp="1" noChangeArrowheads="1"/>
          </p:cNvSpPr>
          <p:nvPr>
            <p:ph sz="half" idx="4294967295"/>
          </p:nvPr>
        </p:nvSpPr>
        <p:spPr>
          <a:xfrm>
            <a:off x="1117600" y="1981200"/>
            <a:ext cx="7140576" cy="4114800"/>
          </a:xfrm>
          <a:prstGeom prst="rect">
            <a:avLst/>
          </a:prstGeom>
        </p:spPr>
        <p:txBody>
          <a:bodyPr>
            <a:normAutofit/>
          </a:bodyPr>
          <a:lstStyle/>
          <a:p>
            <a:pPr algn="r" rtl="1">
              <a:buFont typeface="Wingdings" pitchFamily="2" charset="2"/>
              <a:buNone/>
            </a:pPr>
            <a:endParaRPr lang="fa-IR" dirty="0">
              <a:cs typeface="Zar" pitchFamily="2" charset="-78"/>
            </a:endParaRPr>
          </a:p>
          <a:p>
            <a:pPr algn="r" rtl="1">
              <a:buFont typeface="Wingdings" pitchFamily="2" charset="2"/>
              <a:buNone/>
            </a:pPr>
            <a:r>
              <a:rPr lang="fa-IR" dirty="0" smtClean="0">
                <a:cs typeface="Zar" pitchFamily="2" charset="-78"/>
              </a:rPr>
              <a:t>4) انتخاب مصاحبه کنندگان و آموزش آنان</a:t>
            </a:r>
            <a:endParaRPr lang="fa-IR" dirty="0">
              <a:cs typeface="Zar" pitchFamily="2" charset="-78"/>
            </a:endParaRPr>
          </a:p>
          <a:p>
            <a:pPr algn="r" rtl="1">
              <a:buFont typeface="Wingdings" pitchFamily="2" charset="2"/>
              <a:buNone/>
            </a:pPr>
            <a:endParaRPr lang="fa-IR" dirty="0">
              <a:cs typeface="Zar" pitchFamily="2" charset="-78"/>
            </a:endParaRPr>
          </a:p>
          <a:p>
            <a:pPr algn="r" rtl="1">
              <a:buFont typeface="Wingdings" pitchFamily="2" charset="2"/>
              <a:buNone/>
            </a:pPr>
            <a:r>
              <a:rPr lang="fa-IR" dirty="0" smtClean="0">
                <a:cs typeface="Zar" pitchFamily="2" charset="-78"/>
              </a:rPr>
              <a:t>5) تنظیم داده ها و تجزیه و تحلیل آنها (طبقه بندی و کدگذاری)</a:t>
            </a:r>
            <a:endParaRPr lang="fa-IR" dirty="0">
              <a:cs typeface="Zar" pitchFamily="2" charset="-78"/>
            </a:endParaRPr>
          </a:p>
          <a:p>
            <a:pPr algn="r" rtl="1">
              <a:buFont typeface="Wingdings" pitchFamily="2" charset="2"/>
              <a:buNone/>
            </a:pPr>
            <a:endParaRPr lang="fa-IR" dirty="0">
              <a:cs typeface="Zar" pitchFamily="2" charset="-78"/>
            </a:endParaRPr>
          </a:p>
          <a:p>
            <a:pPr>
              <a:buNone/>
            </a:pPr>
            <a:r>
              <a:rPr lang="fa-IR" dirty="0" smtClean="0">
                <a:cs typeface="Zar" pitchFamily="2" charset="-78"/>
              </a:rPr>
              <a:t>6) گزارش نتایج یافته ها</a:t>
            </a:r>
            <a:endParaRPr lang="fa-IR" dirty="0">
              <a:cs typeface="Zar" pitchFamily="2" charset="-78"/>
            </a:endParaRPr>
          </a:p>
          <a:p>
            <a:pPr algn="r" rtl="1">
              <a:buFont typeface="Wingdings" pitchFamily="2" charset="2"/>
              <a:buNone/>
            </a:pPr>
            <a:endParaRPr lang="en-US" dirty="0">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7" presetClass="entr" presetSubtype="2"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 calcmode="lin" valueType="num">
                                      <p:cBhvr>
                                        <p:cTn id="15" dur="1000" fill="hold"/>
                                        <p:tgtEl>
                                          <p:spTgt spid="8">
                                            <p:txEl>
                                              <p:pRg st="1" end="1"/>
                                            </p:txEl>
                                          </p:spTgt>
                                        </p:tgtEl>
                                        <p:attrNameLst>
                                          <p:attrName>ppt_x</p:attrName>
                                        </p:attrNameLst>
                                      </p:cBhvr>
                                      <p:tavLst>
                                        <p:tav tm="0">
                                          <p:val>
                                            <p:strVal val="#ppt_x+#ppt_w/2"/>
                                          </p:val>
                                        </p:tav>
                                        <p:tav tm="100000">
                                          <p:val>
                                            <p:strVal val="#ppt_x"/>
                                          </p:val>
                                        </p:tav>
                                      </p:tavLst>
                                    </p:anim>
                                    <p:anim calcmode="lin" valueType="num">
                                      <p:cBhvr>
                                        <p:cTn id="16" dur="1000" fill="hold"/>
                                        <p:tgtEl>
                                          <p:spTgt spid="8">
                                            <p:txEl>
                                              <p:pRg st="1" end="1"/>
                                            </p:txEl>
                                          </p:spTgt>
                                        </p:tgtEl>
                                        <p:attrNameLst>
                                          <p:attrName>ppt_y</p:attrName>
                                        </p:attrNameLst>
                                      </p:cBhvr>
                                      <p:tavLst>
                                        <p:tav tm="0">
                                          <p:val>
                                            <p:strVal val="#ppt_y"/>
                                          </p:val>
                                        </p:tav>
                                        <p:tav tm="100000">
                                          <p:val>
                                            <p:strVal val="#ppt_y"/>
                                          </p:val>
                                        </p:tav>
                                      </p:tavLst>
                                    </p:anim>
                                    <p:anim calcmode="lin" valueType="num">
                                      <p:cBhvr>
                                        <p:cTn id="17" dur="10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8" dur="1000" fill="hold"/>
                                        <p:tgtEl>
                                          <p:spTgt spid="8">
                                            <p:txEl>
                                              <p:pRg st="1" end="1"/>
                                            </p:txEl>
                                          </p:spTgt>
                                        </p:tgtEl>
                                        <p:attrNameLst>
                                          <p:attrName>ppt_h</p:attrName>
                                        </p:attrNameLst>
                                      </p:cBhvr>
                                      <p:tavLst>
                                        <p:tav tm="0">
                                          <p:val>
                                            <p:strVal val="#ppt_h"/>
                                          </p:val>
                                        </p:tav>
                                        <p:tav tm="100000">
                                          <p:val>
                                            <p:strVal val="#ppt_h"/>
                                          </p:val>
                                        </p:tav>
                                      </p:tavLst>
                                    </p:anim>
                                  </p:childTnLst>
                                </p:cTn>
                              </p:par>
                              <p:par>
                                <p:cTn id="19" presetID="17" presetClass="entr" presetSubtype="2" fill="hold" nodeType="with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1000" fill="hold"/>
                                        <p:tgtEl>
                                          <p:spTgt spid="8">
                                            <p:txEl>
                                              <p:pRg st="3" end="3"/>
                                            </p:txEl>
                                          </p:spTgt>
                                        </p:tgtEl>
                                        <p:attrNameLst>
                                          <p:attrName>ppt_x</p:attrName>
                                        </p:attrNameLst>
                                      </p:cBhvr>
                                      <p:tavLst>
                                        <p:tav tm="0">
                                          <p:val>
                                            <p:strVal val="#ppt_x+#ppt_w/2"/>
                                          </p:val>
                                        </p:tav>
                                        <p:tav tm="100000">
                                          <p:val>
                                            <p:strVal val="#ppt_x"/>
                                          </p:val>
                                        </p:tav>
                                      </p:tavLst>
                                    </p:anim>
                                    <p:anim calcmode="lin" valueType="num">
                                      <p:cBhvr>
                                        <p:cTn id="22" dur="1000" fill="hold"/>
                                        <p:tgtEl>
                                          <p:spTgt spid="8">
                                            <p:txEl>
                                              <p:pRg st="3" end="3"/>
                                            </p:txEl>
                                          </p:spTgt>
                                        </p:tgtEl>
                                        <p:attrNameLst>
                                          <p:attrName>ppt_y</p:attrName>
                                        </p:attrNameLst>
                                      </p:cBhvr>
                                      <p:tavLst>
                                        <p:tav tm="0">
                                          <p:val>
                                            <p:strVal val="#ppt_y"/>
                                          </p:val>
                                        </p:tav>
                                        <p:tav tm="100000">
                                          <p:val>
                                            <p:strVal val="#ppt_y"/>
                                          </p:val>
                                        </p:tav>
                                      </p:tavLst>
                                    </p:anim>
                                    <p:anim calcmode="lin" valueType="num">
                                      <p:cBhvr>
                                        <p:cTn id="23" dur="10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8">
                                            <p:txEl>
                                              <p:pRg st="3" end="3"/>
                                            </p:txEl>
                                          </p:spTgt>
                                        </p:tgtEl>
                                        <p:attrNameLst>
                                          <p:attrName>ppt_h</p:attrName>
                                        </p:attrNameLst>
                                      </p:cBhvr>
                                      <p:tavLst>
                                        <p:tav tm="0">
                                          <p:val>
                                            <p:strVal val="#ppt_h"/>
                                          </p:val>
                                        </p:tav>
                                        <p:tav tm="100000">
                                          <p:val>
                                            <p:strVal val="#ppt_h"/>
                                          </p:val>
                                        </p:tav>
                                      </p:tavLst>
                                    </p:anim>
                                  </p:childTnLst>
                                </p:cTn>
                              </p:par>
                              <p:par>
                                <p:cTn id="25" presetID="17" presetClass="entr" presetSubtype="2" fill="hold" nodeType="with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anim calcmode="lin" valueType="num">
                                      <p:cBhvr>
                                        <p:cTn id="27" dur="1000" fill="hold"/>
                                        <p:tgtEl>
                                          <p:spTgt spid="8">
                                            <p:txEl>
                                              <p:pRg st="5" end="5"/>
                                            </p:txEl>
                                          </p:spTgt>
                                        </p:tgtEl>
                                        <p:attrNameLst>
                                          <p:attrName>ppt_x</p:attrName>
                                        </p:attrNameLst>
                                      </p:cBhvr>
                                      <p:tavLst>
                                        <p:tav tm="0">
                                          <p:val>
                                            <p:strVal val="#ppt_x+#ppt_w/2"/>
                                          </p:val>
                                        </p:tav>
                                        <p:tav tm="100000">
                                          <p:val>
                                            <p:strVal val="#ppt_x"/>
                                          </p:val>
                                        </p:tav>
                                      </p:tavLst>
                                    </p:anim>
                                    <p:anim calcmode="lin" valueType="num">
                                      <p:cBhvr>
                                        <p:cTn id="28" dur="1000" fill="hold"/>
                                        <p:tgtEl>
                                          <p:spTgt spid="8">
                                            <p:txEl>
                                              <p:pRg st="5" end="5"/>
                                            </p:txEl>
                                          </p:spTgt>
                                        </p:tgtEl>
                                        <p:attrNameLst>
                                          <p:attrName>ppt_y</p:attrName>
                                        </p:attrNameLst>
                                      </p:cBhvr>
                                      <p:tavLst>
                                        <p:tav tm="0">
                                          <p:val>
                                            <p:strVal val="#ppt_y"/>
                                          </p:val>
                                        </p:tav>
                                        <p:tav tm="100000">
                                          <p:val>
                                            <p:strVal val="#ppt_y"/>
                                          </p:val>
                                        </p:tav>
                                      </p:tavLst>
                                    </p:anim>
                                    <p:anim calcmode="lin" valueType="num">
                                      <p:cBhvr>
                                        <p:cTn id="29" dur="10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0" dur="1000" fill="hold"/>
                                        <p:tgtEl>
                                          <p:spTgt spid="8">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txBox="1">
            <a:spLocks noChangeArrowheads="1"/>
          </p:cNvSpPr>
          <p:nvPr/>
        </p:nvSpPr>
        <p:spPr>
          <a:xfrm>
            <a:off x="457200" y="274638"/>
            <a:ext cx="8229600" cy="1143000"/>
          </a:xfrm>
          <a:prstGeom prst="rect">
            <a:avLst/>
          </a:prstGeom>
        </p:spPr>
        <p:txBody>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fa-IR"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Zar" pitchFamily="2" charset="-78"/>
              </a:rPr>
              <a:t>انواع طرح های زمینه یابی:</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Zar" pitchFamily="2" charset="-78"/>
            </a:endParaRPr>
          </a:p>
        </p:txBody>
      </p:sp>
      <p:sp>
        <p:nvSpPr>
          <p:cNvPr id="9" name="Rectangle 6"/>
          <p:cNvSpPr txBox="1">
            <a:spLocks noChangeArrowheads="1"/>
          </p:cNvSpPr>
          <p:nvPr/>
        </p:nvSpPr>
        <p:spPr>
          <a:xfrm>
            <a:off x="580571" y="1074057"/>
            <a:ext cx="7997372" cy="5021943"/>
          </a:xfrm>
          <a:prstGeom prst="rect">
            <a:avLst/>
          </a:prstGeom>
        </p:spPr>
        <p:txBody>
          <a:bodyPr vert="horz">
            <a:normAutofit/>
          </a:bodyPr>
          <a:lstStyle/>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endParaRP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rPr>
              <a:t>1) </a:t>
            </a:r>
            <a:r>
              <a:rPr kumimoji="0" lang="fa-IR" sz="2700" b="1" i="0" u="none" strike="noStrike" kern="1200" cap="none" spc="0" normalizeH="0" baseline="0" noProof="0" dirty="0" smtClean="0">
                <a:ln>
                  <a:noFill/>
                </a:ln>
                <a:solidFill>
                  <a:schemeClr val="tx1"/>
                </a:solidFill>
                <a:effectLst/>
                <a:uLnTx/>
                <a:uFillTx/>
                <a:latin typeface="+mn-lt"/>
                <a:ea typeface="+mn-ea"/>
                <a:cs typeface="Zar" pitchFamily="2" charset="-78"/>
              </a:rPr>
              <a:t>طرح مقطعی</a:t>
            </a:r>
          </a:p>
          <a:p>
            <a:pPr marL="365760" marR="0" lvl="0" indent="-256032" algn="just"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fa-IR" sz="2700" dirty="0" smtClean="0">
                <a:latin typeface="+mn-lt"/>
                <a:cs typeface="Zar" pitchFamily="2" charset="-78"/>
              </a:rPr>
              <a:t>برای توصیف خصایص، نگرشها، عقاید، اندیشه و رفتارافراد یک جامعه در مقطع معینی از زمان، مثلا در شش ماه گذشته بکار می رود.</a:t>
            </a:r>
            <a:endPar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endParaRP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rPr>
              <a:t>2) </a:t>
            </a:r>
            <a:r>
              <a:rPr lang="fa-IR" sz="2700" b="1" dirty="0" smtClean="0">
                <a:cs typeface="Zar" pitchFamily="2" charset="-78"/>
              </a:rPr>
              <a:t>طرح نمونه مستقل متوالی</a:t>
            </a: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fa-IR" sz="2700" dirty="0" smtClean="0">
                <a:latin typeface="+mn-lt"/>
                <a:cs typeface="Zar" pitchFamily="2" charset="-78"/>
              </a:rPr>
              <a:t>شامل مجموعه ای از مطالعات مقطعی در مورد گروههای مختلف در فواصل زمانی متفاوت</a:t>
            </a:r>
          </a:p>
          <a:p>
            <a:pPr lvl="0" algn="r" rtl="1">
              <a:buNone/>
              <a:defRPr/>
            </a:pPr>
            <a:r>
              <a:rPr lang="fa-IR" sz="2800" dirty="0" smtClean="0">
                <a:cs typeface="Zar" pitchFamily="2" charset="-78"/>
              </a:rPr>
              <a:t>3) </a:t>
            </a:r>
            <a:r>
              <a:rPr lang="fa-IR" sz="2800" b="1" dirty="0" smtClean="0">
                <a:cs typeface="Zar" pitchFamily="2" charset="-78"/>
              </a:rPr>
              <a:t>طرح طولی</a:t>
            </a:r>
          </a:p>
          <a:p>
            <a:pPr lvl="0" algn="just" rtl="1">
              <a:buNone/>
              <a:defRPr/>
            </a:pPr>
            <a:r>
              <a:rPr lang="fa-IR" sz="2800" dirty="0" smtClean="0">
                <a:cs typeface="Zar" pitchFamily="2" charset="-78"/>
              </a:rPr>
              <a:t>یک گروه نمونه واحد منتخب ازیک جامعه در فواصل زمانی وموقعیت های مختلف مورد مطالعه قرار می گیرد. مانند مطالعه روندها.</a:t>
            </a: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lang="fa-IR" sz="2700" dirty="0" smtClean="0">
              <a:latin typeface="+mn-lt"/>
              <a:cs typeface="Zar" pitchFamily="2" charset="-78"/>
            </a:endParaRP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fa-IR" sz="2700" b="0" i="0" u="none" strike="noStrike" kern="1200" cap="none" spc="0" normalizeH="0" baseline="0" noProof="0" dirty="0" smtClean="0">
              <a:ln>
                <a:noFill/>
              </a:ln>
              <a:solidFill>
                <a:schemeClr val="tx1"/>
              </a:solidFill>
              <a:effectLst/>
              <a:uLnTx/>
              <a:uFillTx/>
              <a:latin typeface="+mn-lt"/>
              <a:ea typeface="+mn-ea"/>
              <a:cs typeface="Zar" pitchFamily="2" charset="-78"/>
            </a:endParaRP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700" b="0" i="0" u="none" strike="noStrike" kern="1200" cap="none" spc="0" normalizeH="0" baseline="0" noProof="0" dirty="0">
              <a:ln>
                <a:noFill/>
              </a:ln>
              <a:solidFill>
                <a:schemeClr val="tx1"/>
              </a:solidFill>
              <a:effectLst/>
              <a:uLnTx/>
              <a:uFillTx/>
              <a:latin typeface="+mn-lt"/>
              <a:ea typeface="+mn-ea"/>
              <a:cs typeface="Zar" pitchFamily="2" charset="-78"/>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style.rotation</p:attrName>
                                        </p:attrNameLst>
                                      </p:cBhvr>
                                      <p:tavLst>
                                        <p:tav tm="0">
                                          <p:val>
                                            <p:fltVal val="90"/>
                                          </p:val>
                                        </p:tav>
                                        <p:tav tm="100000">
                                          <p:val>
                                            <p:fltVal val="0"/>
                                          </p:val>
                                        </p:tav>
                                      </p:tavLst>
                                    </p:anim>
                                    <p:animEffect transition="in" filter="fade">
                                      <p:cBhvr>
                                        <p:cTn id="10" dur="10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7" presetClass="entr" presetSubtype="2" fill="hold" nodeType="click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 calcmode="lin" valueType="num">
                                      <p:cBhvr>
                                        <p:cTn id="15" dur="1000" fill="hold"/>
                                        <p:tgtEl>
                                          <p:spTgt spid="9">
                                            <p:txEl>
                                              <p:pRg st="1" end="1"/>
                                            </p:txEl>
                                          </p:spTgt>
                                        </p:tgtEl>
                                        <p:attrNameLst>
                                          <p:attrName>ppt_x</p:attrName>
                                        </p:attrNameLst>
                                      </p:cBhvr>
                                      <p:tavLst>
                                        <p:tav tm="0">
                                          <p:val>
                                            <p:strVal val="#ppt_x+#ppt_w/2"/>
                                          </p:val>
                                        </p:tav>
                                        <p:tav tm="100000">
                                          <p:val>
                                            <p:strVal val="#ppt_x"/>
                                          </p:val>
                                        </p:tav>
                                      </p:tavLst>
                                    </p:anim>
                                    <p:anim calcmode="lin" valueType="num">
                                      <p:cBhvr>
                                        <p:cTn id="16" dur="1000" fill="hold"/>
                                        <p:tgtEl>
                                          <p:spTgt spid="9">
                                            <p:txEl>
                                              <p:pRg st="1" end="1"/>
                                            </p:txEl>
                                          </p:spTgt>
                                        </p:tgtEl>
                                        <p:attrNameLst>
                                          <p:attrName>ppt_y</p:attrName>
                                        </p:attrNameLst>
                                      </p:cBhvr>
                                      <p:tavLst>
                                        <p:tav tm="0">
                                          <p:val>
                                            <p:strVal val="#ppt_y"/>
                                          </p:val>
                                        </p:tav>
                                        <p:tav tm="100000">
                                          <p:val>
                                            <p:strVal val="#ppt_y"/>
                                          </p:val>
                                        </p:tav>
                                      </p:tavLst>
                                    </p:anim>
                                    <p:anim calcmode="lin" valueType="num">
                                      <p:cBhvr>
                                        <p:cTn id="17" dur="1000" fill="hold"/>
                                        <p:tgtEl>
                                          <p:spTgt spid="9">
                                            <p:txEl>
                                              <p:pRg st="1" end="1"/>
                                            </p:txEl>
                                          </p:spTgt>
                                        </p:tgtEl>
                                        <p:attrNameLst>
                                          <p:attrName>ppt_w</p:attrName>
                                        </p:attrNameLst>
                                      </p:cBhvr>
                                      <p:tavLst>
                                        <p:tav tm="0">
                                          <p:val>
                                            <p:fltVal val="0"/>
                                          </p:val>
                                        </p:tav>
                                        <p:tav tm="100000">
                                          <p:val>
                                            <p:strVal val="#ppt_w"/>
                                          </p:val>
                                        </p:tav>
                                      </p:tavLst>
                                    </p:anim>
                                    <p:anim calcmode="lin" valueType="num">
                                      <p:cBhvr>
                                        <p:cTn id="18" dur="1000" fill="hold"/>
                                        <p:tgtEl>
                                          <p:spTgt spid="9">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2" fill="hold" nodeType="clickEffect">
                                  <p:stCondLst>
                                    <p:cond delay="0"/>
                                  </p:stCondLst>
                                  <p:childTnLst>
                                    <p:set>
                                      <p:cBhvr>
                                        <p:cTn id="22" dur="1" fill="hold">
                                          <p:stCondLst>
                                            <p:cond delay="0"/>
                                          </p:stCondLst>
                                        </p:cTn>
                                        <p:tgtEl>
                                          <p:spTgt spid="9">
                                            <p:txEl>
                                              <p:pRg st="2" end="2"/>
                                            </p:txEl>
                                          </p:spTgt>
                                        </p:tgtEl>
                                        <p:attrNameLst>
                                          <p:attrName>style.visibility</p:attrName>
                                        </p:attrNameLst>
                                      </p:cBhvr>
                                      <p:to>
                                        <p:strVal val="visible"/>
                                      </p:to>
                                    </p:set>
                                    <p:anim calcmode="lin" valueType="num">
                                      <p:cBhvr>
                                        <p:cTn id="23" dur="1000" fill="hold"/>
                                        <p:tgtEl>
                                          <p:spTgt spid="9">
                                            <p:txEl>
                                              <p:pRg st="2" end="2"/>
                                            </p:txEl>
                                          </p:spTgt>
                                        </p:tgtEl>
                                        <p:attrNameLst>
                                          <p:attrName>ppt_x</p:attrName>
                                        </p:attrNameLst>
                                      </p:cBhvr>
                                      <p:tavLst>
                                        <p:tav tm="0">
                                          <p:val>
                                            <p:strVal val="#ppt_x+#ppt_w/2"/>
                                          </p:val>
                                        </p:tav>
                                        <p:tav tm="100000">
                                          <p:val>
                                            <p:strVal val="#ppt_x"/>
                                          </p:val>
                                        </p:tav>
                                      </p:tavLst>
                                    </p:anim>
                                    <p:anim calcmode="lin" valueType="num">
                                      <p:cBhvr>
                                        <p:cTn id="24" dur="1000" fill="hold"/>
                                        <p:tgtEl>
                                          <p:spTgt spid="9">
                                            <p:txEl>
                                              <p:pRg st="2" end="2"/>
                                            </p:txEl>
                                          </p:spTgt>
                                        </p:tgtEl>
                                        <p:attrNameLst>
                                          <p:attrName>ppt_y</p:attrName>
                                        </p:attrNameLst>
                                      </p:cBhvr>
                                      <p:tavLst>
                                        <p:tav tm="0">
                                          <p:val>
                                            <p:strVal val="#ppt_y"/>
                                          </p:val>
                                        </p:tav>
                                        <p:tav tm="100000">
                                          <p:val>
                                            <p:strVal val="#ppt_y"/>
                                          </p:val>
                                        </p:tav>
                                      </p:tavLst>
                                    </p:anim>
                                    <p:anim calcmode="lin" valueType="num">
                                      <p:cBhvr>
                                        <p:cTn id="25" dur="1000" fill="hold"/>
                                        <p:tgtEl>
                                          <p:spTgt spid="9">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9">
                                            <p:txEl>
                                              <p:pRg st="2" end="2"/>
                                            </p:txEl>
                                          </p:spTgt>
                                        </p:tgtEl>
                                        <p:attrNameLst>
                                          <p:attrName>ppt_h</p:attrName>
                                        </p:attrNameLst>
                                      </p:cBhvr>
                                      <p:tavLst>
                                        <p:tav tm="0">
                                          <p:val>
                                            <p:strVal val="#ppt_h"/>
                                          </p:val>
                                        </p:tav>
                                        <p:tav tm="100000">
                                          <p:val>
                                            <p:strVal val="#ppt_h"/>
                                          </p:val>
                                        </p:tav>
                                      </p:tavLst>
                                    </p:anim>
                                  </p:childTnLst>
                                </p:cTn>
                              </p:par>
                              <p:par>
                                <p:cTn id="27" presetID="17" presetClass="entr" presetSubtype="2" fill="hold" nodeType="withEffect">
                                  <p:stCondLst>
                                    <p:cond delay="0"/>
                                  </p:stCondLst>
                                  <p:childTnLst>
                                    <p:set>
                                      <p:cBhvr>
                                        <p:cTn id="28" dur="1" fill="hold">
                                          <p:stCondLst>
                                            <p:cond delay="0"/>
                                          </p:stCondLst>
                                        </p:cTn>
                                        <p:tgtEl>
                                          <p:spTgt spid="9">
                                            <p:txEl>
                                              <p:pRg st="3" end="3"/>
                                            </p:txEl>
                                          </p:spTgt>
                                        </p:tgtEl>
                                        <p:attrNameLst>
                                          <p:attrName>style.visibility</p:attrName>
                                        </p:attrNameLst>
                                      </p:cBhvr>
                                      <p:to>
                                        <p:strVal val="visible"/>
                                      </p:to>
                                    </p:set>
                                    <p:anim calcmode="lin" valueType="num">
                                      <p:cBhvr>
                                        <p:cTn id="29" dur="1000" fill="hold"/>
                                        <p:tgtEl>
                                          <p:spTgt spid="9">
                                            <p:txEl>
                                              <p:pRg st="3" end="3"/>
                                            </p:txEl>
                                          </p:spTgt>
                                        </p:tgtEl>
                                        <p:attrNameLst>
                                          <p:attrName>ppt_x</p:attrName>
                                        </p:attrNameLst>
                                      </p:cBhvr>
                                      <p:tavLst>
                                        <p:tav tm="0">
                                          <p:val>
                                            <p:strVal val="#ppt_x+#ppt_w/2"/>
                                          </p:val>
                                        </p:tav>
                                        <p:tav tm="100000">
                                          <p:val>
                                            <p:strVal val="#ppt_x"/>
                                          </p:val>
                                        </p:tav>
                                      </p:tavLst>
                                    </p:anim>
                                    <p:anim calcmode="lin" valueType="num">
                                      <p:cBhvr>
                                        <p:cTn id="30" dur="1000" fill="hold"/>
                                        <p:tgtEl>
                                          <p:spTgt spid="9">
                                            <p:txEl>
                                              <p:pRg st="3" end="3"/>
                                            </p:txEl>
                                          </p:spTgt>
                                        </p:tgtEl>
                                        <p:attrNameLst>
                                          <p:attrName>ppt_y</p:attrName>
                                        </p:attrNameLst>
                                      </p:cBhvr>
                                      <p:tavLst>
                                        <p:tav tm="0">
                                          <p:val>
                                            <p:strVal val="#ppt_y"/>
                                          </p:val>
                                        </p:tav>
                                        <p:tav tm="100000">
                                          <p:val>
                                            <p:strVal val="#ppt_y"/>
                                          </p:val>
                                        </p:tav>
                                      </p:tavLst>
                                    </p:anim>
                                    <p:anim calcmode="lin" valueType="num">
                                      <p:cBhvr>
                                        <p:cTn id="31" dur="1000" fill="hold"/>
                                        <p:tgtEl>
                                          <p:spTgt spid="9">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9">
                                            <p:txEl>
                                              <p:pRg st="3" end="3"/>
                                            </p:txEl>
                                          </p:spTgt>
                                        </p:tgtEl>
                                        <p:attrNameLst>
                                          <p:attrName>ppt_h</p:attrName>
                                        </p:attrNameLst>
                                      </p:cBhvr>
                                      <p:tavLst>
                                        <p:tav tm="0">
                                          <p:val>
                                            <p:strVal val="#ppt_h"/>
                                          </p:val>
                                        </p:tav>
                                        <p:tav tm="100000">
                                          <p:val>
                                            <p:strVal val="#ppt_h"/>
                                          </p:val>
                                        </p:tav>
                                      </p:tavLst>
                                    </p:anim>
                                  </p:childTnLst>
                                </p:cTn>
                              </p:par>
                              <p:par>
                                <p:cTn id="33" presetID="17" presetClass="entr" presetSubtype="2" fill="hold" nodeType="withEffect">
                                  <p:stCondLst>
                                    <p:cond delay="0"/>
                                  </p:stCondLst>
                                  <p:childTnLst>
                                    <p:set>
                                      <p:cBhvr>
                                        <p:cTn id="34" dur="1" fill="hold">
                                          <p:stCondLst>
                                            <p:cond delay="0"/>
                                          </p:stCondLst>
                                        </p:cTn>
                                        <p:tgtEl>
                                          <p:spTgt spid="9">
                                            <p:txEl>
                                              <p:pRg st="4" end="4"/>
                                            </p:txEl>
                                          </p:spTgt>
                                        </p:tgtEl>
                                        <p:attrNameLst>
                                          <p:attrName>style.visibility</p:attrName>
                                        </p:attrNameLst>
                                      </p:cBhvr>
                                      <p:to>
                                        <p:strVal val="visible"/>
                                      </p:to>
                                    </p:set>
                                    <p:anim calcmode="lin" valueType="num">
                                      <p:cBhvr>
                                        <p:cTn id="35" dur="1000" fill="hold"/>
                                        <p:tgtEl>
                                          <p:spTgt spid="9">
                                            <p:txEl>
                                              <p:pRg st="4" end="4"/>
                                            </p:txEl>
                                          </p:spTgt>
                                        </p:tgtEl>
                                        <p:attrNameLst>
                                          <p:attrName>ppt_x</p:attrName>
                                        </p:attrNameLst>
                                      </p:cBhvr>
                                      <p:tavLst>
                                        <p:tav tm="0">
                                          <p:val>
                                            <p:strVal val="#ppt_x+#ppt_w/2"/>
                                          </p:val>
                                        </p:tav>
                                        <p:tav tm="100000">
                                          <p:val>
                                            <p:strVal val="#ppt_x"/>
                                          </p:val>
                                        </p:tav>
                                      </p:tavLst>
                                    </p:anim>
                                    <p:anim calcmode="lin" valueType="num">
                                      <p:cBhvr>
                                        <p:cTn id="36" dur="1000" fill="hold"/>
                                        <p:tgtEl>
                                          <p:spTgt spid="9">
                                            <p:txEl>
                                              <p:pRg st="4" end="4"/>
                                            </p:txEl>
                                          </p:spTgt>
                                        </p:tgtEl>
                                        <p:attrNameLst>
                                          <p:attrName>ppt_y</p:attrName>
                                        </p:attrNameLst>
                                      </p:cBhvr>
                                      <p:tavLst>
                                        <p:tav tm="0">
                                          <p:val>
                                            <p:strVal val="#ppt_y"/>
                                          </p:val>
                                        </p:tav>
                                        <p:tav tm="100000">
                                          <p:val>
                                            <p:strVal val="#ppt_y"/>
                                          </p:val>
                                        </p:tav>
                                      </p:tavLst>
                                    </p:anim>
                                    <p:anim calcmode="lin" valueType="num">
                                      <p:cBhvr>
                                        <p:cTn id="37" dur="1000" fill="hold"/>
                                        <p:tgtEl>
                                          <p:spTgt spid="9">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9">
                                            <p:txEl>
                                              <p:pRg st="4" end="4"/>
                                            </p:txEl>
                                          </p:spTgt>
                                        </p:tgtEl>
                                        <p:attrNameLst>
                                          <p:attrName>ppt_h</p:attrName>
                                        </p:attrNameLst>
                                      </p:cBhvr>
                                      <p:tavLst>
                                        <p:tav tm="0">
                                          <p:val>
                                            <p:strVal val="#ppt_h"/>
                                          </p:val>
                                        </p:tav>
                                        <p:tav tm="100000">
                                          <p:val>
                                            <p:strVal val="#ppt_h"/>
                                          </p:val>
                                        </p:tav>
                                      </p:tavLst>
                                    </p:anim>
                                  </p:childTnLst>
                                </p:cTn>
                              </p:par>
                              <p:par>
                                <p:cTn id="39" presetID="17" presetClass="entr" presetSubtype="2" fill="hold" nodeType="withEffect">
                                  <p:stCondLst>
                                    <p:cond delay="0"/>
                                  </p:stCondLst>
                                  <p:childTnLst>
                                    <p:set>
                                      <p:cBhvr>
                                        <p:cTn id="40" dur="1" fill="hold">
                                          <p:stCondLst>
                                            <p:cond delay="0"/>
                                          </p:stCondLst>
                                        </p:cTn>
                                        <p:tgtEl>
                                          <p:spTgt spid="9">
                                            <p:txEl>
                                              <p:pRg st="5" end="5"/>
                                            </p:txEl>
                                          </p:spTgt>
                                        </p:tgtEl>
                                        <p:attrNameLst>
                                          <p:attrName>style.visibility</p:attrName>
                                        </p:attrNameLst>
                                      </p:cBhvr>
                                      <p:to>
                                        <p:strVal val="visible"/>
                                      </p:to>
                                    </p:set>
                                    <p:anim calcmode="lin" valueType="num">
                                      <p:cBhvr>
                                        <p:cTn id="41" dur="1000" fill="hold"/>
                                        <p:tgtEl>
                                          <p:spTgt spid="9">
                                            <p:txEl>
                                              <p:pRg st="5" end="5"/>
                                            </p:txEl>
                                          </p:spTgt>
                                        </p:tgtEl>
                                        <p:attrNameLst>
                                          <p:attrName>ppt_x</p:attrName>
                                        </p:attrNameLst>
                                      </p:cBhvr>
                                      <p:tavLst>
                                        <p:tav tm="0">
                                          <p:val>
                                            <p:strVal val="#ppt_x+#ppt_w/2"/>
                                          </p:val>
                                        </p:tav>
                                        <p:tav tm="100000">
                                          <p:val>
                                            <p:strVal val="#ppt_x"/>
                                          </p:val>
                                        </p:tav>
                                      </p:tavLst>
                                    </p:anim>
                                    <p:anim calcmode="lin" valueType="num">
                                      <p:cBhvr>
                                        <p:cTn id="42" dur="1000" fill="hold"/>
                                        <p:tgtEl>
                                          <p:spTgt spid="9">
                                            <p:txEl>
                                              <p:pRg st="5" end="5"/>
                                            </p:txEl>
                                          </p:spTgt>
                                        </p:tgtEl>
                                        <p:attrNameLst>
                                          <p:attrName>ppt_y</p:attrName>
                                        </p:attrNameLst>
                                      </p:cBhvr>
                                      <p:tavLst>
                                        <p:tav tm="0">
                                          <p:val>
                                            <p:strVal val="#ppt_y"/>
                                          </p:val>
                                        </p:tav>
                                        <p:tav tm="100000">
                                          <p:val>
                                            <p:strVal val="#ppt_y"/>
                                          </p:val>
                                        </p:tav>
                                      </p:tavLst>
                                    </p:anim>
                                    <p:anim calcmode="lin" valueType="num">
                                      <p:cBhvr>
                                        <p:cTn id="43" dur="1000" fill="hold"/>
                                        <p:tgtEl>
                                          <p:spTgt spid="9">
                                            <p:txEl>
                                              <p:pRg st="5" end="5"/>
                                            </p:txEl>
                                          </p:spTgt>
                                        </p:tgtEl>
                                        <p:attrNameLst>
                                          <p:attrName>ppt_w</p:attrName>
                                        </p:attrNameLst>
                                      </p:cBhvr>
                                      <p:tavLst>
                                        <p:tav tm="0">
                                          <p:val>
                                            <p:fltVal val="0"/>
                                          </p:val>
                                        </p:tav>
                                        <p:tav tm="100000">
                                          <p:val>
                                            <p:strVal val="#ppt_w"/>
                                          </p:val>
                                        </p:tav>
                                      </p:tavLst>
                                    </p:anim>
                                    <p:anim calcmode="lin" valueType="num">
                                      <p:cBhvr>
                                        <p:cTn id="44" dur="1000" fill="hold"/>
                                        <p:tgtEl>
                                          <p:spTgt spid="9">
                                            <p:txEl>
                                              <p:pRg st="5" end="5"/>
                                            </p:txEl>
                                          </p:spTgt>
                                        </p:tgtEl>
                                        <p:attrNameLst>
                                          <p:attrName>ppt_h</p:attrName>
                                        </p:attrNameLst>
                                      </p:cBhvr>
                                      <p:tavLst>
                                        <p:tav tm="0">
                                          <p:val>
                                            <p:strVal val="#ppt_h"/>
                                          </p:val>
                                        </p:tav>
                                        <p:tav tm="100000">
                                          <p:val>
                                            <p:strVal val="#ppt_h"/>
                                          </p:val>
                                        </p:tav>
                                      </p:tavLst>
                                    </p:anim>
                                  </p:childTnLst>
                                </p:cTn>
                              </p:par>
                              <p:par>
                                <p:cTn id="45" presetID="17" presetClass="entr" presetSubtype="2" fill="hold" nodeType="withEffect">
                                  <p:stCondLst>
                                    <p:cond delay="0"/>
                                  </p:stCondLst>
                                  <p:childTnLst>
                                    <p:set>
                                      <p:cBhvr>
                                        <p:cTn id="46" dur="1" fill="hold">
                                          <p:stCondLst>
                                            <p:cond delay="0"/>
                                          </p:stCondLst>
                                        </p:cTn>
                                        <p:tgtEl>
                                          <p:spTgt spid="9">
                                            <p:txEl>
                                              <p:pRg st="6" end="6"/>
                                            </p:txEl>
                                          </p:spTgt>
                                        </p:tgtEl>
                                        <p:attrNameLst>
                                          <p:attrName>style.visibility</p:attrName>
                                        </p:attrNameLst>
                                      </p:cBhvr>
                                      <p:to>
                                        <p:strVal val="visible"/>
                                      </p:to>
                                    </p:set>
                                    <p:anim calcmode="lin" valueType="num">
                                      <p:cBhvr>
                                        <p:cTn id="47" dur="1000" fill="hold"/>
                                        <p:tgtEl>
                                          <p:spTgt spid="9">
                                            <p:txEl>
                                              <p:pRg st="6" end="6"/>
                                            </p:txEl>
                                          </p:spTgt>
                                        </p:tgtEl>
                                        <p:attrNameLst>
                                          <p:attrName>ppt_x</p:attrName>
                                        </p:attrNameLst>
                                      </p:cBhvr>
                                      <p:tavLst>
                                        <p:tav tm="0">
                                          <p:val>
                                            <p:strVal val="#ppt_x+#ppt_w/2"/>
                                          </p:val>
                                        </p:tav>
                                        <p:tav tm="100000">
                                          <p:val>
                                            <p:strVal val="#ppt_x"/>
                                          </p:val>
                                        </p:tav>
                                      </p:tavLst>
                                    </p:anim>
                                    <p:anim calcmode="lin" valueType="num">
                                      <p:cBhvr>
                                        <p:cTn id="48" dur="1000" fill="hold"/>
                                        <p:tgtEl>
                                          <p:spTgt spid="9">
                                            <p:txEl>
                                              <p:pRg st="6" end="6"/>
                                            </p:txEl>
                                          </p:spTgt>
                                        </p:tgtEl>
                                        <p:attrNameLst>
                                          <p:attrName>ppt_y</p:attrName>
                                        </p:attrNameLst>
                                      </p:cBhvr>
                                      <p:tavLst>
                                        <p:tav tm="0">
                                          <p:val>
                                            <p:strVal val="#ppt_y"/>
                                          </p:val>
                                        </p:tav>
                                        <p:tav tm="100000">
                                          <p:val>
                                            <p:strVal val="#ppt_y"/>
                                          </p:val>
                                        </p:tav>
                                      </p:tavLst>
                                    </p:anim>
                                    <p:anim calcmode="lin" valueType="num">
                                      <p:cBhvr>
                                        <p:cTn id="49" dur="1000" fill="hold"/>
                                        <p:tgtEl>
                                          <p:spTgt spid="9">
                                            <p:txEl>
                                              <p:pRg st="6" end="6"/>
                                            </p:txEl>
                                          </p:spTgt>
                                        </p:tgtEl>
                                        <p:attrNameLst>
                                          <p:attrName>ppt_w</p:attrName>
                                        </p:attrNameLst>
                                      </p:cBhvr>
                                      <p:tavLst>
                                        <p:tav tm="0">
                                          <p:val>
                                            <p:fltVal val="0"/>
                                          </p:val>
                                        </p:tav>
                                        <p:tav tm="100000">
                                          <p:val>
                                            <p:strVal val="#ppt_w"/>
                                          </p:val>
                                        </p:tav>
                                      </p:tavLst>
                                    </p:anim>
                                    <p:anim calcmode="lin" valueType="num">
                                      <p:cBhvr>
                                        <p:cTn id="50" dur="1000" fill="hold"/>
                                        <p:tgtEl>
                                          <p:spTgt spid="9">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lgn="r"/>
            <a:r>
              <a:rPr lang="fa-IR" sz="4000" dirty="0" smtClean="0">
                <a:cs typeface="Zar" pitchFamily="2" charset="-78"/>
              </a:rPr>
              <a:t>مزیت ها و محدودیت های طرح های زمینه یابی:</a:t>
            </a:r>
            <a:r>
              <a:rPr lang="en-US" dirty="0" smtClean="0">
                <a:cs typeface="Zar" pitchFamily="2" charset="-78"/>
              </a:rPr>
              <a:t/>
            </a:r>
            <a:br>
              <a:rPr lang="en-US" dirty="0" smtClean="0">
                <a:cs typeface="Zar" pitchFamily="2" charset="-78"/>
              </a:rPr>
            </a:br>
            <a:endParaRPr lang="en-US" dirty="0"/>
          </a:p>
        </p:txBody>
      </p:sp>
      <p:sp>
        <p:nvSpPr>
          <p:cNvPr id="5" name="Content Placeholder 4"/>
          <p:cNvSpPr>
            <a:spLocks noGrp="1"/>
          </p:cNvSpPr>
          <p:nvPr>
            <p:ph idx="1"/>
          </p:nvPr>
        </p:nvSpPr>
        <p:spPr>
          <a:xfrm>
            <a:off x="667657" y="1481328"/>
            <a:ext cx="8019142" cy="4469529"/>
          </a:xfrm>
        </p:spPr>
        <p:txBody>
          <a:bodyPr/>
          <a:lstStyle/>
          <a:p>
            <a:pPr marL="624078" lvl="0" indent="-514350">
              <a:buNone/>
              <a:defRPr/>
            </a:pPr>
            <a:r>
              <a:rPr lang="fa-IR" dirty="0" smtClean="0">
                <a:cs typeface="Zar" pitchFamily="2" charset="-78"/>
              </a:rPr>
              <a:t>1) از بین طرح های زمینه یابی طرح مقطعی کمتر از همه مناقشه انگیز است.</a:t>
            </a:r>
          </a:p>
          <a:p>
            <a:pPr marL="624078" lvl="0" indent="-514350">
              <a:buNone/>
              <a:defRPr/>
            </a:pPr>
            <a:endParaRPr lang="fa-IR" dirty="0" smtClean="0">
              <a:cs typeface="Zar" pitchFamily="2" charset="-78"/>
            </a:endParaRPr>
          </a:p>
          <a:p>
            <a:pPr lvl="0">
              <a:buNone/>
              <a:defRPr/>
            </a:pPr>
            <a:r>
              <a:rPr lang="fa-IR" dirty="0" smtClean="0">
                <a:cs typeface="Zar" pitchFamily="2" charset="-78"/>
              </a:rPr>
              <a:t>2)در مورد طرح های طولی خطای ناشی از نمونه های مقایسه ناپذیروجود ندارد زیرا در مقاطع مختلف زمانی گروه واحد مورد مطالعه قرار می گیرد.</a:t>
            </a:r>
          </a:p>
          <a:p>
            <a:pPr lvl="0">
              <a:buNone/>
              <a:defRPr/>
            </a:pPr>
            <a:endParaRPr lang="fa-IR" dirty="0" smtClean="0">
              <a:cs typeface="Zar" pitchFamily="2" charset="-78"/>
            </a:endParaRPr>
          </a:p>
          <a:p>
            <a:pPr lvl="0">
              <a:buNone/>
              <a:defRPr/>
            </a:pPr>
            <a:r>
              <a:rPr lang="fa-IR" sz="2800" dirty="0" smtClean="0">
                <a:cs typeface="Zar" pitchFamily="2" charset="-78"/>
              </a:rPr>
              <a:t>3) به دست آوردن اطلاعات گسترده درباره نمونه بزرگی از جامعه از مزایای تحقیق زمینه یابی است.</a:t>
            </a:r>
          </a:p>
          <a:p>
            <a:pPr lvl="0">
              <a:buNone/>
              <a:defRPr/>
            </a:pPr>
            <a:endParaRPr lang="fa-IR" dirty="0" smtClean="0">
              <a:cs typeface="Zar" pitchFamily="2" charset="-78"/>
            </a:endParaRPr>
          </a:p>
        </p:txBody>
      </p:sp>
    </p:spTree>
  </p:cSld>
  <p:clrMapOvr>
    <a:masterClrMapping/>
  </p:clrMapOvr>
  <p:transition>
    <p:check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3361</TotalTime>
  <Words>1263</Words>
  <Application>Microsoft Office PowerPoint</Application>
  <PresentationFormat>On-screen Show (4:3)</PresentationFormat>
  <Paragraphs>166</Paragraphs>
  <Slides>27</Slides>
  <Notes>26</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Slide 1</vt:lpstr>
      <vt:lpstr>Slide 2</vt:lpstr>
      <vt:lpstr>Slide 3</vt:lpstr>
      <vt:lpstr>تحقیق زمینه یابی:</vt:lpstr>
      <vt:lpstr>Slide 5</vt:lpstr>
      <vt:lpstr>مراحل اجرای تحقیق زمینه یابی:</vt:lpstr>
      <vt:lpstr>مراحل اجرای تحقیق زمینه یابی:</vt:lpstr>
      <vt:lpstr>Slide 8</vt:lpstr>
      <vt:lpstr>مزیت ها و محدودیت های طرح های زمینه یابی: </vt:lpstr>
      <vt:lpstr>Slide 10</vt:lpstr>
      <vt:lpstr>تحقیق کیفی</vt:lpstr>
      <vt:lpstr>تحقیق کیفی</vt:lpstr>
      <vt:lpstr>مراحل تحقیق کیفی</vt:lpstr>
      <vt:lpstr>مراحل تحقیق کیفی</vt:lpstr>
      <vt:lpstr>مطالعه موردی</vt:lpstr>
      <vt:lpstr>مطالعه قوم نگاری</vt:lpstr>
      <vt:lpstr>پیش فرض های روش قوم نگاری</vt:lpstr>
      <vt:lpstr>تحقیق تاریخی</vt:lpstr>
      <vt:lpstr>منابع داده های تاریخی</vt:lpstr>
      <vt:lpstr>انتقاد(نقد) داده های تاریخی</vt:lpstr>
      <vt:lpstr>Slide 21</vt:lpstr>
      <vt:lpstr>تحقیق فراتحلیلی</vt:lpstr>
      <vt:lpstr>مراحل تحقیق فرا تحلیلی</vt:lpstr>
      <vt:lpstr>Slide 24</vt:lpstr>
      <vt:lpstr>Slide 25</vt:lpstr>
      <vt:lpstr>گام های اساسی در روش فراتحلیل</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مقدمه ای بر روش تحقیق در علوم انسانی</dc:title>
  <dc:creator>mali</dc:creator>
  <cp:lastModifiedBy>negin</cp:lastModifiedBy>
  <cp:revision>1048</cp:revision>
  <dcterms:created xsi:type="dcterms:W3CDTF">2006-02-05T09:29:14Z</dcterms:created>
  <dcterms:modified xsi:type="dcterms:W3CDTF">2020-04-14T19:59:29Z</dcterms:modified>
</cp:coreProperties>
</file>