
<file path=[Content_Types].xml><?xml version="1.0" encoding="utf-8"?>
<Types xmlns="http://schemas.openxmlformats.org/package/2006/content-types">
  <Default Extension="png" ContentType="image/png"/>
  <Default Extension="wma" ContentType="audio/x-ms-wma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85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85" autoAdjust="0"/>
    <p:restoredTop sz="94660"/>
  </p:normalViewPr>
  <p:slideViewPr>
    <p:cSldViewPr snapToGrid="0">
      <p:cViewPr varScale="1">
        <p:scale>
          <a:sx n="85" d="100"/>
          <a:sy n="85" d="100"/>
        </p:scale>
        <p:origin x="54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4/16/2020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4/16/2020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4/16/2020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4/16/2020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4/16/2020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4/16/2020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4/16/2020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4/16/2020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68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58" r:id="rId16"/>
    <p:sldLayoutId id="2147483659" r:id="rId17"/>
  </p:sldLayoutIdLst>
  <p:txStyles>
    <p:titleStyle>
      <a:lvl1pPr algn="l" defTabSz="457200" rtl="1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rtl="1" eaLnBrk="1" hangingPunct="1">
        <a:defRPr>
          <a:solidFill>
            <a:schemeClr val="tx2"/>
          </a:solidFill>
        </a:defRPr>
      </a:lvl2pPr>
      <a:lvl3pPr rtl="1" eaLnBrk="1" hangingPunct="1">
        <a:defRPr>
          <a:solidFill>
            <a:schemeClr val="tx2"/>
          </a:solidFill>
        </a:defRPr>
      </a:lvl3pPr>
      <a:lvl4pPr rtl="1" eaLnBrk="1" hangingPunct="1">
        <a:defRPr>
          <a:solidFill>
            <a:schemeClr val="tx2"/>
          </a:solidFill>
        </a:defRPr>
      </a:lvl4pPr>
      <a:lvl5pPr rtl="1" eaLnBrk="1" hangingPunct="1">
        <a:defRPr>
          <a:solidFill>
            <a:schemeClr val="tx2"/>
          </a:solidFill>
        </a:defRPr>
      </a:lvl5pPr>
      <a:lvl6pPr rtl="1" eaLnBrk="1" hangingPunct="1">
        <a:defRPr>
          <a:solidFill>
            <a:schemeClr val="tx2"/>
          </a:solidFill>
        </a:defRPr>
      </a:lvl6pPr>
      <a:lvl7pPr rtl="1" eaLnBrk="1" hangingPunct="1">
        <a:defRPr>
          <a:solidFill>
            <a:schemeClr val="tx2"/>
          </a:solidFill>
        </a:defRPr>
      </a:lvl7pPr>
      <a:lvl8pPr rtl="1" eaLnBrk="1" hangingPunct="1">
        <a:defRPr>
          <a:solidFill>
            <a:schemeClr val="tx2"/>
          </a:solidFill>
        </a:defRPr>
      </a:lvl8pPr>
      <a:lvl9pPr rtl="1" eaLnBrk="1" hangingPunct="1">
        <a:defRPr>
          <a:solidFill>
            <a:schemeClr val="tx2"/>
          </a:solidFill>
        </a:defRPr>
      </a:lvl9pPr>
    </p:titleStyle>
    <p:bodyStyle>
      <a:lvl1pPr marL="285750" indent="-285750" algn="r" defTabSz="457200" rtl="1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r" defTabSz="457200" rtl="1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r" defTabSz="457200" rtl="1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r" defTabSz="457200" rtl="1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r" defTabSz="457200" rtl="1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r" defTabSz="457200" rtl="1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r" defTabSz="457200" rtl="1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r" defTabSz="457200" rtl="1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r" defTabSz="457200" rtl="1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9.wma"/><Relationship Id="rId1" Type="http://schemas.microsoft.com/office/2007/relationships/media" Target="../media/media9.wma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ma"/><Relationship Id="rId1" Type="http://schemas.microsoft.com/office/2007/relationships/media" Target="../media/media1.wma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.wma"/><Relationship Id="rId1" Type="http://schemas.microsoft.com/office/2007/relationships/media" Target="../media/media2.wma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wma"/><Relationship Id="rId1" Type="http://schemas.microsoft.com/office/2007/relationships/media" Target="../media/media3.wma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wma"/><Relationship Id="rId1" Type="http://schemas.microsoft.com/office/2007/relationships/media" Target="../media/media4.wma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.wma"/><Relationship Id="rId1" Type="http://schemas.microsoft.com/office/2007/relationships/media" Target="../media/media5.wma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6.wma"/><Relationship Id="rId1" Type="http://schemas.microsoft.com/office/2007/relationships/media" Target="../media/media6.wma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wma"/><Relationship Id="rId1" Type="http://schemas.microsoft.com/office/2007/relationships/media" Target="../media/media7.wma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8.wma"/><Relationship Id="rId1" Type="http://schemas.microsoft.com/office/2007/relationships/media" Target="../media/media8.wma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98725" y="2628371"/>
            <a:ext cx="6400800" cy="1947333"/>
          </a:xfrm>
        </p:spPr>
        <p:txBody>
          <a:bodyPr/>
          <a:lstStyle/>
          <a:p>
            <a:endParaRPr lang="fa-IR" dirty="0"/>
          </a:p>
        </p:txBody>
      </p:sp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1657350" y="3079828"/>
            <a:ext cx="8083550" cy="154026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>
            <a:normAutofit fontScale="90000"/>
          </a:bodyPr>
          <a:lstStyle/>
          <a:p>
            <a:pPr algn="ctr"/>
            <a:endParaRPr lang="fa-IR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1511"/>
            <a:ext cx="12192000" cy="6623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2635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043363" y="1343025"/>
            <a:ext cx="4400550" cy="900113"/>
          </a:xfrm>
        </p:spPr>
        <p:txBody>
          <a:bodyPr/>
          <a:lstStyle/>
          <a:p>
            <a:endParaRPr lang="fa-IR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4450" y="3457839"/>
            <a:ext cx="6400800" cy="1947333"/>
          </a:xfrm>
        </p:spPr>
        <p:txBody>
          <a:bodyPr/>
          <a:lstStyle/>
          <a:p>
            <a:endParaRPr lang="fa-IR" dirty="0"/>
          </a:p>
        </p:txBody>
      </p:sp>
      <p:sp>
        <p:nvSpPr>
          <p:cNvPr id="4" name="Plaque 3"/>
          <p:cNvSpPr/>
          <p:nvPr/>
        </p:nvSpPr>
        <p:spPr>
          <a:xfrm>
            <a:off x="3255962" y="1042987"/>
            <a:ext cx="5429250" cy="1471613"/>
          </a:xfrm>
          <a:prstGeom prst="plaque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fa-IR" dirty="0" smtClean="0"/>
              <a:t>4- ارضای صحیح نیاز جنسی </a:t>
            </a:r>
            <a:endParaRPr lang="fa-IR" dirty="0"/>
          </a:p>
        </p:txBody>
      </p:sp>
      <p:sp>
        <p:nvSpPr>
          <p:cNvPr id="5" name="Rounded Rectangle 4"/>
          <p:cNvSpPr/>
          <p:nvPr/>
        </p:nvSpPr>
        <p:spPr>
          <a:xfrm>
            <a:off x="2557463" y="3071813"/>
            <a:ext cx="7372350" cy="271938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fa-IR" dirty="0" smtClean="0"/>
              <a:t>1- توجه به تفاوت جنسی زن و مرد </a:t>
            </a:r>
          </a:p>
          <a:p>
            <a:pPr algn="r"/>
            <a:endParaRPr lang="fa-IR" dirty="0"/>
          </a:p>
          <a:p>
            <a:pPr algn="r"/>
            <a:r>
              <a:rPr lang="fa-IR" dirty="0" smtClean="0"/>
              <a:t> </a:t>
            </a:r>
          </a:p>
          <a:p>
            <a:pPr algn="r"/>
            <a:r>
              <a:rPr lang="fa-IR" dirty="0" smtClean="0"/>
              <a:t>2- خویشتن داری جنسی از غیر همسر </a:t>
            </a:r>
          </a:p>
          <a:p>
            <a:pPr algn="r"/>
            <a:endParaRPr lang="fa-IR" dirty="0"/>
          </a:p>
        </p:txBody>
      </p:sp>
      <p:pic>
        <p:nvPicPr>
          <p:cNvPr id="6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404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953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a-IR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2322" y="1693333"/>
            <a:ext cx="6843712" cy="4301067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1572322" y="78059"/>
            <a:ext cx="5430644" cy="1522141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>
            <a:normAutofit/>
          </a:bodyPr>
          <a:lstStyle/>
          <a:p>
            <a:pPr algn="ctr"/>
            <a:r>
              <a:rPr lang="fa-IR" sz="2000" dirty="0" smtClean="0"/>
              <a:t>فصل سوم : تحکیم خانواده </a:t>
            </a:r>
            <a:endParaRPr lang="fa-IR" sz="2000" dirty="0"/>
          </a:p>
        </p:txBody>
      </p:sp>
      <p:pic>
        <p:nvPicPr>
          <p:cNvPr id="7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2797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300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71787" y="2475706"/>
            <a:ext cx="6446837" cy="2728913"/>
          </a:xfrm>
        </p:spPr>
        <p:txBody>
          <a:bodyPr/>
          <a:lstStyle/>
          <a:p>
            <a:endParaRPr lang="fa-IR" dirty="0"/>
          </a:p>
        </p:txBody>
      </p:sp>
      <p:sp>
        <p:nvSpPr>
          <p:cNvPr id="3" name="Rectangle 2"/>
          <p:cNvSpPr/>
          <p:nvPr/>
        </p:nvSpPr>
        <p:spPr>
          <a:xfrm>
            <a:off x="2871787" y="2475706"/>
            <a:ext cx="6346824" cy="272891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fa-IR" dirty="0" smtClean="0"/>
              <a:t>الف : عوامل تحکیم خانواده و مهارتهای رفتاری آن </a:t>
            </a:r>
            <a:endParaRPr lang="fa-IR" dirty="0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2468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5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198812" y="1228725"/>
            <a:ext cx="4487863" cy="2257426"/>
          </a:xfrm>
        </p:spPr>
        <p:txBody>
          <a:bodyPr/>
          <a:lstStyle/>
          <a:p>
            <a:endParaRPr lang="fa-IR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57264" y="3643313"/>
            <a:ext cx="10058400" cy="2147887"/>
          </a:xfrm>
        </p:spPr>
        <p:txBody>
          <a:bodyPr/>
          <a:lstStyle/>
          <a:p>
            <a:pPr algn="r"/>
            <a:r>
              <a:rPr lang="fa-IR" dirty="0" smtClean="0"/>
              <a:t>1- ایجاد وفاق در تعیین بایسته های زندگی </a:t>
            </a:r>
          </a:p>
          <a:p>
            <a:pPr algn="r"/>
            <a:r>
              <a:rPr lang="fa-IR" dirty="0" smtClean="0"/>
              <a:t>2- تأثیر رعایت حلال و حرام الهی </a:t>
            </a:r>
          </a:p>
          <a:p>
            <a:pPr algn="r"/>
            <a:r>
              <a:rPr lang="fa-IR" dirty="0" smtClean="0"/>
              <a:t>3- اعتقاد یه نظارت الهی در روابط با خانواده </a:t>
            </a:r>
          </a:p>
          <a:p>
            <a:pPr algn="r"/>
            <a:r>
              <a:rPr lang="fa-IR" dirty="0" smtClean="0"/>
              <a:t>4- بالاترین آستانه تحمل فرد در رویارویی با مشکلات خانوادگی </a:t>
            </a:r>
            <a:endParaRPr lang="fa-IR" dirty="0"/>
          </a:p>
        </p:txBody>
      </p:sp>
      <p:sp>
        <p:nvSpPr>
          <p:cNvPr id="4" name="Plaque 3"/>
          <p:cNvSpPr/>
          <p:nvPr/>
        </p:nvSpPr>
        <p:spPr>
          <a:xfrm>
            <a:off x="2686051" y="1228725"/>
            <a:ext cx="5543550" cy="2257425"/>
          </a:xfrm>
          <a:prstGeom prst="plaque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fa-IR" dirty="0" smtClean="0">
                <a:solidFill>
                  <a:schemeClr val="tx1">
                    <a:lumMod val="95000"/>
                  </a:schemeClr>
                </a:solidFill>
              </a:rPr>
              <a:t>1- دین داری </a:t>
            </a:r>
            <a:endParaRPr lang="fa-IR" dirty="0">
              <a:solidFill>
                <a:schemeClr val="tx1">
                  <a:lumMod val="95000"/>
                </a:schemeClr>
              </a:solidFill>
            </a:endParaRPr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0207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2176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14762" y="1371600"/>
            <a:ext cx="3543301" cy="1728786"/>
          </a:xfrm>
        </p:spPr>
        <p:txBody>
          <a:bodyPr/>
          <a:lstStyle/>
          <a:p>
            <a:endParaRPr lang="fa-IR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13755" y="3843867"/>
            <a:ext cx="6400800" cy="2242608"/>
          </a:xfrm>
        </p:spPr>
        <p:txBody>
          <a:bodyPr/>
          <a:lstStyle/>
          <a:p>
            <a:endParaRPr lang="fa-IR" dirty="0"/>
          </a:p>
        </p:txBody>
      </p:sp>
      <p:sp>
        <p:nvSpPr>
          <p:cNvPr id="4" name="Plaque 3"/>
          <p:cNvSpPr/>
          <p:nvPr/>
        </p:nvSpPr>
        <p:spPr>
          <a:xfrm>
            <a:off x="3314701" y="1243011"/>
            <a:ext cx="4443412" cy="1857375"/>
          </a:xfrm>
          <a:prstGeom prst="plaque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fa-IR" dirty="0" smtClean="0"/>
              <a:t>مهارت های رفتاری </a:t>
            </a:r>
            <a:endParaRPr lang="fa-IR" dirty="0"/>
          </a:p>
        </p:txBody>
      </p:sp>
      <p:sp>
        <p:nvSpPr>
          <p:cNvPr id="5" name="Rounded Rectangle 4"/>
          <p:cNvSpPr/>
          <p:nvPr/>
        </p:nvSpPr>
        <p:spPr>
          <a:xfrm>
            <a:off x="2012949" y="3843867"/>
            <a:ext cx="6602413" cy="2242608"/>
          </a:xfrm>
          <a:prstGeom prst="round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fa-IR" dirty="0" smtClean="0"/>
              <a:t>1- هر روز صبح چند آیه قرآن با تدبر در معنا خوانده شود </a:t>
            </a:r>
          </a:p>
          <a:p>
            <a:pPr algn="r"/>
            <a:r>
              <a:rPr lang="fa-IR" dirty="0" smtClean="0"/>
              <a:t>2- زمینه گناه را در خانه خود فراهم نکنید                    </a:t>
            </a:r>
          </a:p>
          <a:p>
            <a:pPr algn="r"/>
            <a:r>
              <a:rPr lang="fa-IR" dirty="0"/>
              <a:t>3</a:t>
            </a:r>
            <a:r>
              <a:rPr lang="fa-IR" dirty="0" smtClean="0"/>
              <a:t> - پرهیز از خوردن لقمه حرام                                    </a:t>
            </a:r>
          </a:p>
          <a:p>
            <a:pPr algn="r"/>
            <a:r>
              <a:rPr lang="fa-IR" dirty="0" smtClean="0"/>
              <a:t>4- در صورت دیدن ترک واجب یا انجام حرام از همسر ، با صمیمانه انجام رفتار خداپسندانه را بخواهید </a:t>
            </a:r>
            <a:endParaRPr lang="fa-IR" dirty="0"/>
          </a:p>
        </p:txBody>
      </p:sp>
      <p:pic>
        <p:nvPicPr>
          <p:cNvPr id="6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236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904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700463" y="1900237"/>
            <a:ext cx="3384549" cy="1085851"/>
          </a:xfrm>
        </p:spPr>
        <p:txBody>
          <a:bodyPr/>
          <a:lstStyle/>
          <a:p>
            <a:endParaRPr lang="fa-IR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flipV="1">
            <a:off x="1014413" y="4454125"/>
            <a:ext cx="4614862" cy="2368868"/>
          </a:xfrm>
        </p:spPr>
        <p:txBody>
          <a:bodyPr>
            <a:normAutofit/>
          </a:bodyPr>
          <a:lstStyle/>
          <a:p>
            <a:endParaRPr lang="fa-IR" dirty="0"/>
          </a:p>
        </p:txBody>
      </p:sp>
      <p:sp>
        <p:nvSpPr>
          <p:cNvPr id="4" name="Plaque 3"/>
          <p:cNvSpPr/>
          <p:nvPr/>
        </p:nvSpPr>
        <p:spPr>
          <a:xfrm>
            <a:off x="3171031" y="1471613"/>
            <a:ext cx="4443412" cy="1543050"/>
          </a:xfrm>
          <a:prstGeom prst="plaque">
            <a:avLst/>
          </a:prstGeom>
          <a:solidFill>
            <a:schemeClr val="bg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fa-IR" dirty="0" smtClean="0"/>
              <a:t>2- محبت به اعضای خانواده </a:t>
            </a:r>
            <a:endParaRPr lang="fa-IR" dirty="0"/>
          </a:p>
        </p:txBody>
      </p:sp>
      <p:sp>
        <p:nvSpPr>
          <p:cNvPr id="5" name="Rounded Rectangle 4"/>
          <p:cNvSpPr/>
          <p:nvPr/>
        </p:nvSpPr>
        <p:spPr>
          <a:xfrm>
            <a:off x="1828800" y="2986088"/>
            <a:ext cx="8229600" cy="2114547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fa-IR" dirty="0" smtClean="0">
                <a:solidFill>
                  <a:schemeClr val="accent3">
                    <a:lumMod val="75000"/>
                  </a:schemeClr>
                </a:solidFill>
              </a:rPr>
              <a:t>قرآن کریم رابطه میان زوجین را با کلمه مودت و رحمت تعبیر می کند . پس صفا و اتحاد دو روح است که زوجین را به یکدیگر پیوند می دهد .</a:t>
            </a:r>
            <a:r>
              <a:rPr lang="fa-IR" dirty="0" smtClean="0"/>
              <a:t> </a:t>
            </a:r>
            <a:endParaRPr lang="fa-IR" dirty="0"/>
          </a:p>
        </p:txBody>
      </p:sp>
      <p:sp>
        <p:nvSpPr>
          <p:cNvPr id="6" name="Oval 5"/>
          <p:cNvSpPr/>
          <p:nvPr/>
        </p:nvSpPr>
        <p:spPr>
          <a:xfrm>
            <a:off x="4943475" y="6183631"/>
            <a:ext cx="45719" cy="4571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7" name="Oval 6"/>
          <p:cNvSpPr/>
          <p:nvPr/>
        </p:nvSpPr>
        <p:spPr>
          <a:xfrm>
            <a:off x="4857749" y="5100634"/>
            <a:ext cx="6072188" cy="1514475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fa-IR" dirty="0" smtClean="0"/>
              <a:t>امام صادق (ع) می فرمایند : هر گاه عشق و علاقه مردی به همسرش زیاد شود بر ایمان او افزوده می شود . </a:t>
            </a:r>
            <a:endParaRPr lang="fa-IR" dirty="0"/>
          </a:p>
        </p:txBody>
      </p:sp>
      <p:sp>
        <p:nvSpPr>
          <p:cNvPr id="8" name="Rectangle 7"/>
          <p:cNvSpPr/>
          <p:nvPr/>
        </p:nvSpPr>
        <p:spPr>
          <a:xfrm>
            <a:off x="428624" y="5100634"/>
            <a:ext cx="4429125" cy="151447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fa-IR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آثار محبت : دلگرمی همه اعضای خانواده –بهره مندی فرزندان از چتر حمایتی خانواده – دلگرمی به کسب و کار – شکوفایی استعدادها – لذت بردن از زندگی </a:t>
            </a:r>
            <a:endParaRPr lang="fa-IR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9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1002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0017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700463" y="1243013"/>
            <a:ext cx="3843338" cy="1457326"/>
          </a:xfrm>
        </p:spPr>
        <p:txBody>
          <a:bodyPr/>
          <a:lstStyle/>
          <a:p>
            <a:endParaRPr lang="fa-IR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28975" y="3372379"/>
            <a:ext cx="6400800" cy="1947333"/>
          </a:xfrm>
        </p:spPr>
        <p:txBody>
          <a:bodyPr/>
          <a:lstStyle/>
          <a:p>
            <a:endParaRPr lang="fa-IR" dirty="0"/>
          </a:p>
        </p:txBody>
      </p:sp>
      <p:sp>
        <p:nvSpPr>
          <p:cNvPr id="4" name="Plaque 3"/>
          <p:cNvSpPr/>
          <p:nvPr/>
        </p:nvSpPr>
        <p:spPr>
          <a:xfrm>
            <a:off x="3228975" y="1128713"/>
            <a:ext cx="4743449" cy="1571626"/>
          </a:xfrm>
          <a:prstGeom prst="plaque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fa-IR" dirty="0" smtClean="0"/>
              <a:t>مهارت های رفتاری </a:t>
            </a:r>
            <a:endParaRPr lang="fa-IR" dirty="0"/>
          </a:p>
        </p:txBody>
      </p:sp>
      <p:sp>
        <p:nvSpPr>
          <p:cNvPr id="5" name="Rounded Rectangle 4"/>
          <p:cNvSpPr/>
          <p:nvPr/>
        </p:nvSpPr>
        <p:spPr>
          <a:xfrm>
            <a:off x="2886075" y="3372379"/>
            <a:ext cx="6743700" cy="1885950"/>
          </a:xfrm>
          <a:prstGeom prst="roundRect">
            <a:avLst/>
          </a:prstGeom>
          <a:solidFill>
            <a:schemeClr val="bg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fa-IR" dirty="0" smtClean="0"/>
              <a:t>1- ابراز محبت به همسر به بهانه های گوناگون </a:t>
            </a:r>
          </a:p>
          <a:p>
            <a:pPr algn="r"/>
            <a:r>
              <a:rPr lang="fa-IR" dirty="0" smtClean="0"/>
              <a:t>2-عکس گرفتن از همسر </a:t>
            </a:r>
          </a:p>
          <a:p>
            <a:pPr algn="r"/>
            <a:r>
              <a:rPr lang="fa-IR" dirty="0" smtClean="0"/>
              <a:t>3-انجام کاری ویژه برای همسر در فواصل زمانی </a:t>
            </a:r>
          </a:p>
          <a:p>
            <a:pPr algn="r"/>
            <a:r>
              <a:rPr lang="fa-IR" dirty="0" smtClean="0"/>
              <a:t>4- توجه به تفاوت در ادبیات محبت آمیز بین زن و مرد </a:t>
            </a:r>
          </a:p>
          <a:p>
            <a:pPr algn="r"/>
            <a:r>
              <a:rPr lang="fa-IR" dirty="0" smtClean="0"/>
              <a:t>5-پرهیز از محبت پدرانه یا مادرانه به همسر </a:t>
            </a:r>
            <a:endParaRPr lang="fa-IR" dirty="0"/>
          </a:p>
        </p:txBody>
      </p:sp>
      <p:pic>
        <p:nvPicPr>
          <p:cNvPr id="6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8128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252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313112" y="1043253"/>
            <a:ext cx="4630738" cy="1443037"/>
          </a:xfrm>
        </p:spPr>
        <p:txBody>
          <a:bodyPr/>
          <a:lstStyle/>
          <a:p>
            <a:endParaRPr lang="fa-IR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313112" y="3128963"/>
            <a:ext cx="5372100" cy="2002365"/>
          </a:xfrm>
        </p:spPr>
        <p:txBody>
          <a:bodyPr/>
          <a:lstStyle/>
          <a:p>
            <a:endParaRPr lang="fa-IR" dirty="0"/>
          </a:p>
        </p:txBody>
      </p:sp>
      <p:sp>
        <p:nvSpPr>
          <p:cNvPr id="4" name="Plaque 3"/>
          <p:cNvSpPr/>
          <p:nvPr/>
        </p:nvSpPr>
        <p:spPr>
          <a:xfrm>
            <a:off x="2827337" y="1014413"/>
            <a:ext cx="5857875" cy="1557337"/>
          </a:xfrm>
          <a:prstGeom prst="plaque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fa-IR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3- خوش گفتاری </a:t>
            </a:r>
            <a:endParaRPr lang="fa-IR" dirty="0">
              <a:solidFill>
                <a:schemeClr val="bg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2827337" y="3000375"/>
            <a:ext cx="6200775" cy="2314575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fa-IR" dirty="0" smtClean="0">
                <a:solidFill>
                  <a:schemeClr val="accent6">
                    <a:lumMod val="75000"/>
                  </a:schemeClr>
                </a:solidFill>
              </a:rPr>
              <a:t>مهم ترین وسیله ارتباطی بین دو فرد کلام است . </a:t>
            </a:r>
          </a:p>
          <a:p>
            <a:pPr algn="r"/>
            <a:r>
              <a:rPr lang="fa-IR" dirty="0" smtClean="0">
                <a:solidFill>
                  <a:schemeClr val="accent6">
                    <a:lumMod val="75000"/>
                  </a:schemeClr>
                </a:solidFill>
              </a:rPr>
              <a:t>همسران باید مهارت خوب سخن گفتن و خوب شنیدن را فرا گیرند . </a:t>
            </a:r>
            <a:endParaRPr lang="fa-IR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6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2898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04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727324" y="1112044"/>
            <a:ext cx="5957887" cy="2545556"/>
          </a:xfrm>
        </p:spPr>
        <p:txBody>
          <a:bodyPr/>
          <a:lstStyle/>
          <a:p>
            <a:endParaRPr lang="fa-IR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43023" y="3843867"/>
            <a:ext cx="8229601" cy="1947333"/>
          </a:xfrm>
        </p:spPr>
        <p:txBody>
          <a:bodyPr/>
          <a:lstStyle/>
          <a:p>
            <a:endParaRPr lang="fa-IR" dirty="0"/>
          </a:p>
        </p:txBody>
      </p:sp>
      <p:sp>
        <p:nvSpPr>
          <p:cNvPr id="4" name="Plaque 3"/>
          <p:cNvSpPr/>
          <p:nvPr/>
        </p:nvSpPr>
        <p:spPr>
          <a:xfrm>
            <a:off x="2727325" y="1112044"/>
            <a:ext cx="5957887" cy="1828800"/>
          </a:xfrm>
          <a:prstGeom prst="plaque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fa-IR" dirty="0" smtClean="0"/>
              <a:t>مهارت های رفتاری </a:t>
            </a:r>
            <a:endParaRPr lang="fa-IR" dirty="0"/>
          </a:p>
        </p:txBody>
      </p:sp>
      <p:sp>
        <p:nvSpPr>
          <p:cNvPr id="5" name="Rounded Rectangle 4"/>
          <p:cNvSpPr/>
          <p:nvPr/>
        </p:nvSpPr>
        <p:spPr>
          <a:xfrm>
            <a:off x="1512885" y="3286126"/>
            <a:ext cx="8386764" cy="3328988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fa-IR" dirty="0" smtClean="0"/>
              <a:t>1- از اعجاز کلام عاطفی غفلت نکنید </a:t>
            </a:r>
          </a:p>
          <a:p>
            <a:pPr algn="r"/>
            <a:r>
              <a:rPr lang="fa-IR" dirty="0" smtClean="0"/>
              <a:t>2- از ابراز خستگی ، بی حوصلگی و شتاب زدگی هنگام صحبت با همسر پرهیز کنید </a:t>
            </a:r>
          </a:p>
          <a:p>
            <a:pPr algn="r"/>
            <a:r>
              <a:rPr lang="fa-IR" dirty="0" smtClean="0"/>
              <a:t>3- هنگام صحبت با همسر با وی همدلی کنید </a:t>
            </a:r>
          </a:p>
          <a:p>
            <a:pPr algn="r"/>
            <a:r>
              <a:rPr lang="fa-IR" dirty="0" smtClean="0"/>
              <a:t>4- اگر عصبانی هستید وضعیت خود را با همسرتان در میان بگذارید </a:t>
            </a:r>
          </a:p>
          <a:p>
            <a:pPr algn="r"/>
            <a:r>
              <a:rPr lang="fa-IR" dirty="0" smtClean="0"/>
              <a:t>5- وقتی خشمگین یا رنجیده خاطر هستید از بکار بردن عبارات تند پرهیز کنید </a:t>
            </a:r>
          </a:p>
          <a:p>
            <a:pPr algn="r"/>
            <a:r>
              <a:rPr lang="fa-IR" dirty="0" smtClean="0"/>
              <a:t>6- </a:t>
            </a:r>
            <a:endParaRPr lang="fa-IR" dirty="0"/>
          </a:p>
        </p:txBody>
      </p:sp>
      <p:pic>
        <p:nvPicPr>
          <p:cNvPr id="6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8350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607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Slice">
  <a:themeElements>
    <a:clrScheme name="Slice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Slice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lic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459</TotalTime>
  <Words>345</Words>
  <Application>Microsoft Office PowerPoint</Application>
  <PresentationFormat>Widescreen</PresentationFormat>
  <Paragraphs>37</Paragraphs>
  <Slides>10</Slides>
  <Notes>0</Notes>
  <HiddenSlides>0</HiddenSlides>
  <MMClips>9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4" baseType="lpstr">
      <vt:lpstr>Century Gothic</vt:lpstr>
      <vt:lpstr>Tahoma</vt:lpstr>
      <vt:lpstr>Wingdings 3</vt:lpstr>
      <vt:lpstr>Slice</vt:lpstr>
      <vt:lpstr>PowerPoint Presentation</vt:lpstr>
      <vt:lpstr>فصل سوم : تحکیم خانواده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MEHR</dc:creator>
  <cp:lastModifiedBy>MEHR</cp:lastModifiedBy>
  <cp:revision>70</cp:revision>
  <dcterms:created xsi:type="dcterms:W3CDTF">2020-04-10T12:54:43Z</dcterms:created>
  <dcterms:modified xsi:type="dcterms:W3CDTF">2020-04-15T20:31:15Z</dcterms:modified>
</cp:coreProperties>
</file>