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319" r:id="rId2"/>
    <p:sldId id="418" r:id="rId3"/>
    <p:sldId id="384" r:id="rId4"/>
    <p:sldId id="385" r:id="rId5"/>
    <p:sldId id="386" r:id="rId6"/>
    <p:sldId id="387" r:id="rId7"/>
    <p:sldId id="388" r:id="rId8"/>
    <p:sldId id="389" r:id="rId9"/>
    <p:sldId id="390" r:id="rId10"/>
    <p:sldId id="391" r:id="rId11"/>
    <p:sldId id="392" r:id="rId12"/>
    <p:sldId id="393" r:id="rId13"/>
    <p:sldId id="394" r:id="rId14"/>
    <p:sldId id="395" r:id="rId15"/>
    <p:sldId id="396" r:id="rId16"/>
    <p:sldId id="397" r:id="rId17"/>
    <p:sldId id="398" r:id="rId18"/>
    <p:sldId id="399" r:id="rId19"/>
    <p:sldId id="400" r:id="rId20"/>
    <p:sldId id="401" r:id="rId21"/>
    <p:sldId id="402" r:id="rId22"/>
    <p:sldId id="403" r:id="rId23"/>
    <p:sldId id="404" r:id="rId24"/>
    <p:sldId id="405" r:id="rId25"/>
    <p:sldId id="406" r:id="rId26"/>
    <p:sldId id="407" r:id="rId27"/>
    <p:sldId id="408" r:id="rId28"/>
    <p:sldId id="409" r:id="rId29"/>
    <p:sldId id="410" r:id="rId30"/>
    <p:sldId id="411" r:id="rId31"/>
    <p:sldId id="412" r:id="rId32"/>
    <p:sldId id="413" r:id="rId33"/>
    <p:sldId id="414" r:id="rId34"/>
    <p:sldId id="415" r:id="rId35"/>
    <p:sldId id="416" r:id="rId36"/>
    <p:sldId id="417" r:id="rId37"/>
    <p:sldId id="340"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EC43A9F-31AD-4DB6-9BBE-1C9637270A8A}" type="datetimeFigureOut">
              <a:rPr lang="en-US" smtClean="0"/>
              <a:pPr/>
              <a:t>4/16/2020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670F0E3-A016-419C-8EA1-E9BE39765FE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C43A9F-31AD-4DB6-9BBE-1C9637270A8A}"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C43A9F-31AD-4DB6-9BBE-1C9637270A8A}"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rtl="1">
              <a:defRPr>
                <a:cs typeface="B Titr" pitchFamily="2" charset="-78"/>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lgn="just" rtl="1">
              <a:defRPr/>
            </a:lvl1pPr>
            <a:lvl2pPr algn="just" rtl="1">
              <a:defRPr/>
            </a:lvl2pPr>
            <a:lvl3pPr algn="just" rtl="1">
              <a:defRPr/>
            </a:lvl3pPr>
            <a:lvl4pPr algn="just" rtl="1">
              <a:defRPr/>
            </a:lvl4pPr>
            <a:lvl5pPr algn="just" rtl="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C43A9F-31AD-4DB6-9BBE-1C9637270A8A}"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ctr" rtl="1">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lgn="ctr" rtl="1">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EC43A9F-31AD-4DB6-9BBE-1C9637270A8A}"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lgn="ctr" rtl="1">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lgn="r" rtl="1">
              <a:defRPr sz="2600"/>
            </a:lvl1pPr>
            <a:lvl2pPr algn="r" rtl="1">
              <a:defRPr sz="2400"/>
            </a:lvl2pPr>
            <a:lvl3pPr algn="r" rtl="1">
              <a:defRPr sz="2000"/>
            </a:lvl3pPr>
            <a:lvl4pPr algn="r" rtl="1">
              <a:defRPr sz="1800"/>
            </a:lvl4pPr>
            <a:lvl5pPr algn="r" rtl="1">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lgn="r" rtl="1">
              <a:defRPr sz="2600"/>
            </a:lvl1pPr>
            <a:lvl2pPr algn="r" rtl="1">
              <a:defRPr sz="2400"/>
            </a:lvl2pPr>
            <a:lvl3pPr algn="r" rtl="1">
              <a:defRPr sz="2000"/>
            </a:lvl3pPr>
            <a:lvl4pPr algn="r" rtl="1">
              <a:defRPr sz="1800"/>
            </a:lvl4pPr>
            <a:lvl5pPr algn="r" rtl="1">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EC43A9F-31AD-4DB6-9BBE-1C9637270A8A}"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lgn="r" rtl="1">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EC43A9F-31AD-4DB6-9BBE-1C9637270A8A}" type="datetimeFigureOut">
              <a:rPr lang="en-US" smtClean="0"/>
              <a:pPr/>
              <a:t>4/16/2020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r" rtl="1">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EC43A9F-31AD-4DB6-9BBE-1C9637270A8A}" type="datetimeFigureOut">
              <a:rPr lang="en-US" smtClean="0"/>
              <a:pPr/>
              <a:t>4/16/2020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43A9F-31AD-4DB6-9BBE-1C9637270A8A}" type="datetimeFigureOut">
              <a:rPr lang="en-US" smtClean="0"/>
              <a:pPr/>
              <a:t>4/16/2020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EC43A9F-31AD-4DB6-9BBE-1C9637270A8A}"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EC43A9F-31AD-4DB6-9BBE-1C9637270A8A}"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670F0E3-A016-419C-8EA1-E9BE39765FE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C43A9F-31AD-4DB6-9BBE-1C9637270A8A}" type="datetimeFigureOut">
              <a:rPr lang="en-US" smtClean="0"/>
              <a:pPr/>
              <a:t>4/16/2020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670F0E3-A016-419C-8EA1-E9BE39765FE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571612"/>
            <a:ext cx="8305800" cy="1500198"/>
          </a:xfrm>
        </p:spPr>
        <p:style>
          <a:lnRef idx="1">
            <a:schemeClr val="accent6"/>
          </a:lnRef>
          <a:fillRef idx="3">
            <a:schemeClr val="accent6"/>
          </a:fillRef>
          <a:effectRef idx="2">
            <a:schemeClr val="accent6"/>
          </a:effectRef>
          <a:fontRef idx="minor">
            <a:schemeClr val="lt1"/>
          </a:fontRef>
        </p:style>
        <p:txBody>
          <a:bodyPr>
            <a:normAutofit/>
          </a:bodyPr>
          <a:lstStyle/>
          <a:p>
            <a:pPr algn="ctr" rtl="1"/>
            <a:r>
              <a:rPr lang="fa-IR" sz="6000" b="1" dirty="0" smtClean="0">
                <a:solidFill>
                  <a:schemeClr val="accent1"/>
                </a:solidFill>
              </a:rPr>
              <a:t>به نام آنکه جان را فکرت آموخت</a:t>
            </a:r>
            <a:endParaRPr lang="en-US" sz="6000" b="1"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3"/>
          <p:cNvSpPr>
            <a:spLocks noChangeArrowheads="1"/>
          </p:cNvSpPr>
          <p:nvPr/>
        </p:nvSpPr>
        <p:spPr bwMode="auto">
          <a:xfrm>
            <a:off x="611188" y="744538"/>
            <a:ext cx="7921625" cy="5447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2900" b="1" dirty="0">
                <a:cs typeface="Mitra" pitchFamily="2" charset="-78"/>
              </a:rPr>
              <a:t>11- مصاحبه کننده بايد توجه داشته باشد که اگر پاسخگو در مـورد موضوعي  قادر به تداوم جريان پرسش و پاسخ نيست، بر ادامه آن اصرار نورزد.</a:t>
            </a:r>
          </a:p>
          <a:p>
            <a:pPr algn="r"/>
            <a:r>
              <a:rPr lang="fa-IR" sz="2900" b="1" dirty="0">
                <a:cs typeface="Mitra" pitchFamily="2" charset="-78"/>
              </a:rPr>
              <a:t>12- مصاحبه کننده بايد تا حد ممکن با مصاحبه شونده همزبان، هم فرهنگ و هم جنس باشد تا بتوانند با همديگر تفاهم نمايند. </a:t>
            </a:r>
          </a:p>
          <a:p>
            <a:pPr algn="r"/>
            <a:r>
              <a:rPr lang="fa-IR" sz="2900" b="1" dirty="0">
                <a:cs typeface="Mitra" pitchFamily="2" charset="-78"/>
              </a:rPr>
              <a:t>13- در مواقعي که مصاحبه‌گر احساس مي‌کند جريان مصاحبه از مسير طبيعي خود خارج شده است بايد با ظرافت و هوشياري لازم و با طرح سوالات مناسب جريان مصاحبه را به مسير طبيعي بازگرداند.</a:t>
            </a:r>
          </a:p>
          <a:p>
            <a:pPr algn="r"/>
            <a:r>
              <a:rPr lang="fa-IR" sz="2900" b="1" dirty="0">
                <a:cs typeface="Mitra" pitchFamily="2" charset="-78"/>
              </a:rPr>
              <a:t>14- مصاحبه کننده بايد سعي کند حتي‌المقدور سوالات مصاحبه را به خاطر بسپارد و به ترتيب منطقي نسبت به طرح آن اقدام کند</a:t>
            </a:r>
            <a:r>
              <a:rPr lang="fa-IR" sz="2900" b="1" dirty="0">
                <a:solidFill>
                  <a:srgbClr val="FFFFFF"/>
                </a:solidFill>
                <a:cs typeface="Mitra" pitchFamily="2" charset="-78"/>
              </a:rPr>
              <a:t>.</a:t>
            </a:r>
            <a:endParaRPr lang="en-US" sz="2900" b="1" dirty="0">
              <a:solidFill>
                <a:srgbClr val="FFFFFF"/>
              </a:solidFill>
              <a:cs typeface="Mitra" pitchFamily="2" charset="-78"/>
            </a:endParaRPr>
          </a:p>
        </p:txBody>
      </p:sp>
      <p:sp>
        <p:nvSpPr>
          <p:cNvPr id="106499" name="Rectangle 4"/>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4999423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3"/>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7523" name="Rectangle 4"/>
          <p:cNvSpPr>
            <a:spLocks noChangeArrowheads="1"/>
          </p:cNvSpPr>
          <p:nvPr/>
        </p:nvSpPr>
        <p:spPr bwMode="auto">
          <a:xfrm>
            <a:off x="539750" y="619125"/>
            <a:ext cx="8023225" cy="564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2800" b="1" dirty="0">
                <a:cs typeface="Mitra" pitchFamily="2" charset="-78"/>
              </a:rPr>
              <a:t>15- مصاحبه کننده بايد عين مطـالب مصاحبه شونده را روي کارت مصاحبه منتقل کند و از دخالت دادن نظريات شخصي خود در آن و نيز جدل با مصاحبه شونده پرهيز نمايد.</a:t>
            </a:r>
          </a:p>
          <a:p>
            <a:pPr algn="r"/>
            <a:r>
              <a:rPr lang="fa-IR" sz="2800" b="1" dirty="0">
                <a:cs typeface="Mitra" pitchFamily="2" charset="-78"/>
              </a:rPr>
              <a:t>16- مصاحبه کننده بايد محيط مصاحبه را خلوت کند تا در آن وسايل منحرف کننده تمرکز حواس و نيز سر و صداهاي مزاحم و همچنين افراد ديگر وجود نداشته باشد. </a:t>
            </a:r>
          </a:p>
          <a:p>
            <a:pPr algn="r"/>
            <a:r>
              <a:rPr lang="fa-IR" sz="2800" b="1" dirty="0">
                <a:cs typeface="Mitra" pitchFamily="2" charset="-78"/>
              </a:rPr>
              <a:t> 17- مصاحبه گر پس از اتمام کار مصاحبه بايد پاسخ‌هاي ثبت شده را بلافاصله مورد بازبيني و بازنگري قرار دهد.</a:t>
            </a:r>
            <a:r>
              <a:rPr lang="en-US" sz="2800" b="1" dirty="0">
                <a:cs typeface="Mitra" pitchFamily="2" charset="-78"/>
              </a:rPr>
              <a:t>   </a:t>
            </a:r>
            <a:endParaRPr lang="fa-IR" sz="2800" b="1" dirty="0">
              <a:cs typeface="Mitra" pitchFamily="2" charset="-78"/>
            </a:endParaRPr>
          </a:p>
          <a:p>
            <a:pPr algn="r"/>
            <a:r>
              <a:rPr lang="fa-IR" sz="2800" b="1" dirty="0">
                <a:cs typeface="Mitra" pitchFamily="2" charset="-78"/>
              </a:rPr>
              <a:t> 18- حالت مصاحبه‌گر و نحوه طرح سوالات بايد به گونه‌اي باشد که اولاً: حالت بازجويي به خود نگيرد و موجبات کدورت خاطر و واکنش منفي مصاحبه شونده را فراهم نکند، ثانياً: با تغيير حالت بدن و اندام‌ها و اشارات و کنايات موجبات بيان اظهارات اغراق‌آميز يا کتمان حقايق از طرف مصاحبه شونده را فراهم نکند. </a:t>
            </a:r>
            <a:endParaRPr lang="en-US" sz="2800" b="1" dirty="0">
              <a:cs typeface="Mitra" pitchFamily="2" charset="-78"/>
            </a:endParaRPr>
          </a:p>
        </p:txBody>
      </p:sp>
    </p:spTree>
    <p:extLst>
      <p:ext uri="{BB962C8B-B14F-4D97-AF65-F5344CB8AC3E}">
        <p14:creationId xmlns:p14="http://schemas.microsoft.com/office/powerpoint/2010/main" val="15142274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546" name="Rectangle 4"/>
          <p:cNvSpPr>
            <a:spLocks noChangeArrowheads="1"/>
          </p:cNvSpPr>
          <p:nvPr/>
        </p:nvSpPr>
        <p:spPr bwMode="auto">
          <a:xfrm>
            <a:off x="2087563" y="995363"/>
            <a:ext cx="62293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انواع مصاحبه از نظر روش کار</a:t>
            </a:r>
            <a:endParaRPr lang="en-US" sz="4500" b="1" dirty="0">
              <a:solidFill>
                <a:srgbClr val="FF0000"/>
              </a:solidFill>
              <a:cs typeface="Zar" pitchFamily="2" charset="-78"/>
            </a:endParaRPr>
          </a:p>
        </p:txBody>
      </p:sp>
      <p:sp>
        <p:nvSpPr>
          <p:cNvPr id="108547" name="Rectangle 5"/>
          <p:cNvSpPr>
            <a:spLocks noChangeArrowheads="1"/>
          </p:cNvSpPr>
          <p:nvPr/>
        </p:nvSpPr>
        <p:spPr bwMode="auto">
          <a:xfrm>
            <a:off x="755650" y="2011363"/>
            <a:ext cx="7561263"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3000" b="1" dirty="0">
                <a:cs typeface="Mitra" pitchFamily="2" charset="-78"/>
              </a:rPr>
              <a:t>1.مصاحبه منظم:</a:t>
            </a:r>
          </a:p>
          <a:p>
            <a:pPr algn="r"/>
            <a:r>
              <a:rPr lang="fa-IR" sz="3000" b="1" dirty="0">
                <a:cs typeface="Mitra" pitchFamily="2" charset="-78"/>
              </a:rPr>
              <a:t>در اين نوع مصاحبه تعداد و نوع پرسشها و ترتيب و راهنماي </a:t>
            </a:r>
            <a:r>
              <a:rPr lang="fa-IR" sz="3000" b="1" dirty="0" smtClean="0">
                <a:cs typeface="Mitra" pitchFamily="2" charset="-78"/>
              </a:rPr>
              <a:t>انجام </a:t>
            </a:r>
            <a:r>
              <a:rPr lang="fa-IR" sz="3000" b="1" dirty="0">
                <a:cs typeface="Mitra" pitchFamily="2" charset="-78"/>
              </a:rPr>
              <a:t>انها از قبل اماده ميباشد.</a:t>
            </a:r>
          </a:p>
          <a:p>
            <a:pPr algn="r"/>
            <a:endParaRPr lang="fa-IR" sz="3000" b="1" dirty="0">
              <a:cs typeface="Mitra" pitchFamily="2" charset="-78"/>
            </a:endParaRPr>
          </a:p>
          <a:p>
            <a:pPr algn="r"/>
            <a:r>
              <a:rPr lang="fa-IR" sz="3000" b="1" dirty="0">
                <a:cs typeface="Mitra" pitchFamily="2" charset="-78"/>
              </a:rPr>
              <a:t>2.مصاحبه نامنظم:</a:t>
            </a:r>
          </a:p>
          <a:p>
            <a:pPr algn="r"/>
            <a:r>
              <a:rPr lang="fa-IR" sz="3000" b="1" dirty="0">
                <a:cs typeface="Mitra" pitchFamily="2" charset="-78"/>
              </a:rPr>
              <a:t>در اين روش مصاحبه کننده ميتواند جمله بندي پرسشها را براي هر پاسخ دهنده خاصي به تناسب حال وي تنظيم کرده وبا نظمي که برايش مناسب است مطرح کند</a:t>
            </a:r>
            <a:r>
              <a:rPr lang="fa-IR" sz="3000" b="1" dirty="0">
                <a:solidFill>
                  <a:srgbClr val="FFFFFF"/>
                </a:solidFill>
                <a:cs typeface="Mitra" pitchFamily="2" charset="-78"/>
              </a:rPr>
              <a:t>.</a:t>
            </a:r>
            <a:endParaRPr lang="en-US" sz="3000" b="1" dirty="0">
              <a:solidFill>
                <a:srgbClr val="FFFFFF"/>
              </a:solidFill>
              <a:cs typeface="Mitra" pitchFamily="2" charset="-78"/>
            </a:endParaRPr>
          </a:p>
        </p:txBody>
      </p:sp>
      <p:sp>
        <p:nvSpPr>
          <p:cNvPr id="108548"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36876895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4"/>
          <p:cNvSpPr>
            <a:spLocks noChangeArrowheads="1"/>
          </p:cNvSpPr>
          <p:nvPr/>
        </p:nvSpPr>
        <p:spPr bwMode="auto">
          <a:xfrm>
            <a:off x="2338388" y="981075"/>
            <a:ext cx="59785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تفاوت مصاحبه منظم و نامنظم</a:t>
            </a:r>
            <a:endParaRPr lang="en-US" sz="4500" b="1" dirty="0">
              <a:solidFill>
                <a:srgbClr val="FF0000"/>
              </a:solidFill>
              <a:cs typeface="Zar" pitchFamily="2" charset="-78"/>
            </a:endParaRPr>
          </a:p>
        </p:txBody>
      </p:sp>
      <p:sp>
        <p:nvSpPr>
          <p:cNvPr id="109571" name="Rectangle 5"/>
          <p:cNvSpPr>
            <a:spLocks noChangeArrowheads="1"/>
          </p:cNvSpPr>
          <p:nvPr/>
        </p:nvSpPr>
        <p:spPr bwMode="auto">
          <a:xfrm>
            <a:off x="755650" y="2133600"/>
            <a:ext cx="7561263"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3000" b="1" dirty="0">
                <a:cs typeface="Mitra" pitchFamily="2" charset="-78"/>
              </a:rPr>
              <a:t>هدف از مصاحبه منظم:</a:t>
            </a:r>
          </a:p>
          <a:p>
            <a:pPr algn="r"/>
            <a:r>
              <a:rPr lang="fa-IR" sz="3000" b="1" dirty="0">
                <a:cs typeface="Mitra" pitchFamily="2" charset="-78"/>
              </a:rPr>
              <a:t>به دست آوردن اطلاعات کمي و قابل مقايسه و سطحي با استفاده از روش يکنواخت و بسيار رسمي است.</a:t>
            </a:r>
          </a:p>
          <a:p>
            <a:pPr algn="r"/>
            <a:endParaRPr lang="fa-IR" sz="3000" b="1" dirty="0">
              <a:cs typeface="Mitra" pitchFamily="2" charset="-78"/>
            </a:endParaRPr>
          </a:p>
          <a:p>
            <a:pPr algn="r"/>
            <a:r>
              <a:rPr lang="fa-IR" sz="3000" b="1" dirty="0">
                <a:cs typeface="Mitra" pitchFamily="2" charset="-78"/>
              </a:rPr>
              <a:t>  هدف از مصاحبه نا منظم:</a:t>
            </a:r>
          </a:p>
          <a:p>
            <a:pPr algn="r"/>
            <a:r>
              <a:rPr lang="fa-IR" sz="3000" b="1" dirty="0">
                <a:cs typeface="Mitra" pitchFamily="2" charset="-78"/>
              </a:rPr>
              <a:t>جمع آوري اطلاعات کيفي و عميق از تمام جنبه هاي موضوع با استفاده از روش انعطاف پذير و غير رسمي است</a:t>
            </a:r>
            <a:r>
              <a:rPr lang="fa-IR" sz="3000" b="1" dirty="0">
                <a:solidFill>
                  <a:srgbClr val="FFFFFF"/>
                </a:solidFill>
                <a:cs typeface="Mitra" pitchFamily="2" charset="-78"/>
              </a:rPr>
              <a:t>.</a:t>
            </a:r>
            <a:endParaRPr lang="en-US" sz="3000" b="1" dirty="0">
              <a:solidFill>
                <a:srgbClr val="FFFFFF"/>
              </a:solidFill>
              <a:cs typeface="Mitra" pitchFamily="2" charset="-78"/>
            </a:endParaRPr>
          </a:p>
        </p:txBody>
      </p:sp>
      <p:sp>
        <p:nvSpPr>
          <p:cNvPr id="109572"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6554905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594" name="Rectangle 4"/>
          <p:cNvSpPr>
            <a:spLocks noChangeArrowheads="1"/>
          </p:cNvSpPr>
          <p:nvPr/>
        </p:nvSpPr>
        <p:spPr bwMode="auto">
          <a:xfrm>
            <a:off x="1835150" y="1211263"/>
            <a:ext cx="55848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انواع مصاحبه از نظر هدف </a:t>
            </a:r>
            <a:endParaRPr lang="en-US" sz="4500" b="1" dirty="0">
              <a:solidFill>
                <a:srgbClr val="FF0000"/>
              </a:solidFill>
              <a:cs typeface="Zar" pitchFamily="2" charset="-78"/>
            </a:endParaRPr>
          </a:p>
        </p:txBody>
      </p:sp>
      <p:sp>
        <p:nvSpPr>
          <p:cNvPr id="110595" name="Rectangle 5"/>
          <p:cNvSpPr>
            <a:spLocks noChangeArrowheads="1"/>
          </p:cNvSpPr>
          <p:nvPr/>
        </p:nvSpPr>
        <p:spPr bwMode="auto">
          <a:xfrm>
            <a:off x="2286000" y="2636838"/>
            <a:ext cx="4572000" cy="260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spcBef>
                <a:spcPct val="50000"/>
              </a:spcBef>
            </a:pPr>
            <a:r>
              <a:rPr lang="fa-IR" sz="3000" b="1" dirty="0">
                <a:cs typeface="Mitra" pitchFamily="2" charset="-78"/>
              </a:rPr>
              <a:t>1.مشاوره اي</a:t>
            </a:r>
          </a:p>
          <a:p>
            <a:pPr algn="r">
              <a:spcBef>
                <a:spcPct val="50000"/>
              </a:spcBef>
            </a:pPr>
            <a:r>
              <a:rPr lang="fa-IR" sz="3000" b="1" dirty="0">
                <a:cs typeface="Mitra" pitchFamily="2" charset="-78"/>
              </a:rPr>
              <a:t>2.تحقيقي</a:t>
            </a:r>
          </a:p>
          <a:p>
            <a:pPr marL="977900" lvl="1" algn="r">
              <a:spcBef>
                <a:spcPct val="50000"/>
              </a:spcBef>
            </a:pPr>
            <a:r>
              <a:rPr lang="fa-IR" sz="3000" b="1" dirty="0">
                <a:cs typeface="Mitra" pitchFamily="2" charset="-78"/>
              </a:rPr>
              <a:t>الف: مصاحبه اطلاعاتي</a:t>
            </a:r>
          </a:p>
          <a:p>
            <a:pPr marL="977900" lvl="1" algn="r">
              <a:spcBef>
                <a:spcPct val="50000"/>
              </a:spcBef>
            </a:pPr>
            <a:r>
              <a:rPr lang="fa-IR" sz="3000" b="1" dirty="0">
                <a:cs typeface="Mitra" pitchFamily="2" charset="-78"/>
              </a:rPr>
              <a:t>ب: مصاحبه ارزشيابي</a:t>
            </a:r>
          </a:p>
        </p:txBody>
      </p:sp>
      <p:sp>
        <p:nvSpPr>
          <p:cNvPr id="110596"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809389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4"/>
          <p:cNvSpPr>
            <a:spLocks noChangeArrowheads="1"/>
          </p:cNvSpPr>
          <p:nvPr/>
        </p:nvSpPr>
        <p:spPr bwMode="auto">
          <a:xfrm>
            <a:off x="1692275" y="1138238"/>
            <a:ext cx="5967413"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اشخاص مناسب براي مصاحبه</a:t>
            </a:r>
            <a:endParaRPr lang="en-US" sz="4500" b="1" dirty="0">
              <a:solidFill>
                <a:srgbClr val="FF0000"/>
              </a:solidFill>
              <a:cs typeface="Zar" pitchFamily="2" charset="-78"/>
            </a:endParaRPr>
          </a:p>
        </p:txBody>
      </p:sp>
      <p:sp>
        <p:nvSpPr>
          <p:cNvPr id="111619"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1620" name="AutoShape 7"/>
          <p:cNvSpPr>
            <a:spLocks noChangeArrowheads="1"/>
          </p:cNvSpPr>
          <p:nvPr/>
        </p:nvSpPr>
        <p:spPr bwMode="auto">
          <a:xfrm>
            <a:off x="2679700" y="2565400"/>
            <a:ext cx="3816350" cy="936625"/>
          </a:xfrm>
          <a:prstGeom prst="roundRect">
            <a:avLst>
              <a:gd name="adj" fmla="val 50000"/>
            </a:avLst>
          </a:prstGeom>
          <a:gradFill rotWithShape="1">
            <a:gsLst>
              <a:gs pos="0">
                <a:srgbClr val="CCFF99"/>
              </a:gs>
              <a:gs pos="50000">
                <a:srgbClr val="F8FFF0"/>
              </a:gs>
              <a:gs pos="100000">
                <a:srgbClr val="CCFF99"/>
              </a:gs>
            </a:gsLst>
            <a:lin ang="5400000" scaled="1"/>
          </a:gradFill>
          <a:ln w="9525" algn="ctr">
            <a:solidFill>
              <a:schemeClr val="tx1"/>
            </a:solidFill>
            <a:round/>
            <a:headEnd/>
            <a:tailEnd/>
          </a:ln>
        </p:spPr>
        <p:txBody>
          <a:bodyPr wrap="none" anchor="ctr"/>
          <a:lstStyle/>
          <a:p>
            <a:pPr algn="ctr" rtl="0"/>
            <a:r>
              <a:rPr lang="fa-IR" sz="3500" b="1" dirty="0">
                <a:cs typeface="Mitra" pitchFamily="2" charset="-78"/>
              </a:rPr>
              <a:t>کارشناسان خبره</a:t>
            </a:r>
            <a:endParaRPr lang="en-US" sz="3500" b="1" dirty="0">
              <a:cs typeface="Mitra" pitchFamily="2" charset="-78"/>
            </a:endParaRPr>
          </a:p>
        </p:txBody>
      </p:sp>
      <p:sp>
        <p:nvSpPr>
          <p:cNvPr id="111621" name="AutoShape 8"/>
          <p:cNvSpPr>
            <a:spLocks noChangeArrowheads="1"/>
          </p:cNvSpPr>
          <p:nvPr/>
        </p:nvSpPr>
        <p:spPr bwMode="auto">
          <a:xfrm>
            <a:off x="2679700" y="3622675"/>
            <a:ext cx="3816350" cy="936625"/>
          </a:xfrm>
          <a:prstGeom prst="roundRect">
            <a:avLst>
              <a:gd name="adj" fmla="val 50000"/>
            </a:avLst>
          </a:prstGeom>
          <a:gradFill rotWithShape="1">
            <a:gsLst>
              <a:gs pos="0">
                <a:srgbClr val="CCFF99"/>
              </a:gs>
              <a:gs pos="50000">
                <a:srgbClr val="F8FFF0"/>
              </a:gs>
              <a:gs pos="100000">
                <a:srgbClr val="CCFF99"/>
              </a:gs>
            </a:gsLst>
            <a:lin ang="5400000" scaled="1"/>
          </a:gradFill>
          <a:ln w="9525" algn="ctr">
            <a:solidFill>
              <a:schemeClr val="tx1"/>
            </a:solidFill>
            <a:round/>
            <a:headEnd/>
            <a:tailEnd/>
          </a:ln>
        </p:spPr>
        <p:txBody>
          <a:bodyPr wrap="none" anchor="ctr"/>
          <a:lstStyle/>
          <a:p>
            <a:pPr algn="ctr" rtl="0"/>
            <a:r>
              <a:rPr lang="fa-IR" sz="3500" b="1" dirty="0">
                <a:cs typeface="Mitra" pitchFamily="2" charset="-78"/>
              </a:rPr>
              <a:t>شاهدان عيني</a:t>
            </a:r>
            <a:endParaRPr lang="en-US" sz="3500" b="1" dirty="0">
              <a:cs typeface="Mitra" pitchFamily="2" charset="-78"/>
            </a:endParaRPr>
          </a:p>
        </p:txBody>
      </p:sp>
      <p:sp>
        <p:nvSpPr>
          <p:cNvPr id="111622" name="AutoShape 9"/>
          <p:cNvSpPr>
            <a:spLocks noChangeArrowheads="1"/>
          </p:cNvSpPr>
          <p:nvPr/>
        </p:nvSpPr>
        <p:spPr bwMode="auto">
          <a:xfrm>
            <a:off x="2679700" y="4652963"/>
            <a:ext cx="3816350" cy="936625"/>
          </a:xfrm>
          <a:prstGeom prst="roundRect">
            <a:avLst>
              <a:gd name="adj" fmla="val 50000"/>
            </a:avLst>
          </a:prstGeom>
          <a:gradFill rotWithShape="1">
            <a:gsLst>
              <a:gs pos="0">
                <a:srgbClr val="CCFF99"/>
              </a:gs>
              <a:gs pos="50000">
                <a:srgbClr val="F8FFF0"/>
              </a:gs>
              <a:gs pos="100000">
                <a:srgbClr val="CCFF99"/>
              </a:gs>
            </a:gsLst>
            <a:lin ang="5400000" scaled="1"/>
          </a:gradFill>
          <a:ln w="9525" algn="ctr">
            <a:solidFill>
              <a:schemeClr val="tx1"/>
            </a:solidFill>
            <a:round/>
            <a:headEnd/>
            <a:tailEnd/>
          </a:ln>
        </p:spPr>
        <p:txBody>
          <a:bodyPr wrap="none" anchor="ctr"/>
          <a:lstStyle/>
          <a:p>
            <a:pPr algn="ctr" rtl="0"/>
            <a:r>
              <a:rPr lang="fa-IR" sz="3500" b="1" dirty="0">
                <a:cs typeface="Mitra" pitchFamily="2" charset="-78"/>
              </a:rPr>
              <a:t>افراد ذي نفع</a:t>
            </a:r>
            <a:endParaRPr lang="en-US" sz="3500" dirty="0">
              <a:cs typeface="Mitra" pitchFamily="2" charset="-78"/>
            </a:endParaRPr>
          </a:p>
        </p:txBody>
      </p:sp>
    </p:spTree>
    <p:extLst>
      <p:ext uri="{BB962C8B-B14F-4D97-AF65-F5344CB8AC3E}">
        <p14:creationId xmlns:p14="http://schemas.microsoft.com/office/powerpoint/2010/main" val="3071728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42" name="Rectangle 4"/>
          <p:cNvSpPr>
            <a:spLocks noChangeArrowheads="1"/>
          </p:cNvSpPr>
          <p:nvPr/>
        </p:nvSpPr>
        <p:spPr bwMode="auto">
          <a:xfrm>
            <a:off x="2598738" y="1114425"/>
            <a:ext cx="3951287"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cs typeface="Zar" pitchFamily="2" charset="-78"/>
              </a:rPr>
              <a:t>انواع ديگر مصاحبه</a:t>
            </a:r>
            <a:endParaRPr lang="en-US" sz="4500" b="1" dirty="0">
              <a:cs typeface="Zar" pitchFamily="2" charset="-78"/>
            </a:endParaRPr>
          </a:p>
        </p:txBody>
      </p:sp>
      <p:sp>
        <p:nvSpPr>
          <p:cNvPr id="112643"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2644" name="AutoShape 7"/>
          <p:cNvSpPr>
            <a:spLocks noChangeArrowheads="1"/>
          </p:cNvSpPr>
          <p:nvPr/>
        </p:nvSpPr>
        <p:spPr bwMode="auto">
          <a:xfrm>
            <a:off x="2679700" y="2554288"/>
            <a:ext cx="3816350" cy="936625"/>
          </a:xfrm>
          <a:prstGeom prst="roundRect">
            <a:avLst>
              <a:gd name="adj" fmla="val 50000"/>
            </a:avLst>
          </a:prstGeom>
          <a:gradFill rotWithShape="1">
            <a:gsLst>
              <a:gs pos="0">
                <a:srgbClr val="CCFF99"/>
              </a:gs>
              <a:gs pos="50000">
                <a:srgbClr val="F8FFF0"/>
              </a:gs>
              <a:gs pos="100000">
                <a:srgbClr val="CCFF99"/>
              </a:gs>
            </a:gsLst>
            <a:lin ang="5400000" scaled="1"/>
          </a:gradFill>
          <a:ln w="9525" algn="ctr">
            <a:solidFill>
              <a:schemeClr val="tx1"/>
            </a:solidFill>
            <a:round/>
            <a:headEnd/>
            <a:tailEnd/>
          </a:ln>
        </p:spPr>
        <p:txBody>
          <a:bodyPr wrap="none" anchor="ctr"/>
          <a:lstStyle/>
          <a:p>
            <a:pPr algn="ctr"/>
            <a:r>
              <a:rPr lang="fa-IR" sz="3500" b="1">
                <a:solidFill>
                  <a:srgbClr val="FF3300"/>
                </a:solidFill>
                <a:cs typeface="Mitra" pitchFamily="2" charset="-78"/>
              </a:rPr>
              <a:t>مصاحبه حضوري</a:t>
            </a:r>
          </a:p>
        </p:txBody>
      </p:sp>
      <p:sp>
        <p:nvSpPr>
          <p:cNvPr id="112645" name="AutoShape 8"/>
          <p:cNvSpPr>
            <a:spLocks noChangeArrowheads="1"/>
          </p:cNvSpPr>
          <p:nvPr/>
        </p:nvSpPr>
        <p:spPr bwMode="auto">
          <a:xfrm>
            <a:off x="2679700" y="3611563"/>
            <a:ext cx="3816350" cy="936625"/>
          </a:xfrm>
          <a:prstGeom prst="roundRect">
            <a:avLst>
              <a:gd name="adj" fmla="val 50000"/>
            </a:avLst>
          </a:prstGeom>
          <a:gradFill rotWithShape="1">
            <a:gsLst>
              <a:gs pos="0">
                <a:srgbClr val="CCFF99"/>
              </a:gs>
              <a:gs pos="50000">
                <a:srgbClr val="F8FFF0"/>
              </a:gs>
              <a:gs pos="100000">
                <a:srgbClr val="CCFF99"/>
              </a:gs>
            </a:gsLst>
            <a:lin ang="5400000" scaled="1"/>
          </a:gradFill>
          <a:ln w="9525" algn="ctr">
            <a:solidFill>
              <a:schemeClr val="tx1"/>
            </a:solidFill>
            <a:round/>
            <a:headEnd/>
            <a:tailEnd/>
          </a:ln>
        </p:spPr>
        <p:txBody>
          <a:bodyPr wrap="none" anchor="ctr"/>
          <a:lstStyle/>
          <a:p>
            <a:pPr algn="ctr"/>
            <a:r>
              <a:rPr lang="fa-IR" sz="3500" b="1">
                <a:solidFill>
                  <a:srgbClr val="FF3300"/>
                </a:solidFill>
                <a:cs typeface="Mitra" pitchFamily="2" charset="-78"/>
              </a:rPr>
              <a:t>مصاحبه تلفني</a:t>
            </a:r>
          </a:p>
        </p:txBody>
      </p:sp>
      <p:sp>
        <p:nvSpPr>
          <p:cNvPr id="112646" name="AutoShape 9"/>
          <p:cNvSpPr>
            <a:spLocks noChangeArrowheads="1"/>
          </p:cNvSpPr>
          <p:nvPr/>
        </p:nvSpPr>
        <p:spPr bwMode="auto">
          <a:xfrm>
            <a:off x="2679700" y="4641850"/>
            <a:ext cx="3816350" cy="936625"/>
          </a:xfrm>
          <a:prstGeom prst="roundRect">
            <a:avLst>
              <a:gd name="adj" fmla="val 50000"/>
            </a:avLst>
          </a:prstGeom>
          <a:gradFill rotWithShape="1">
            <a:gsLst>
              <a:gs pos="0">
                <a:srgbClr val="CCFF99"/>
              </a:gs>
              <a:gs pos="50000">
                <a:srgbClr val="F8FFF0"/>
              </a:gs>
              <a:gs pos="100000">
                <a:srgbClr val="CCFF99"/>
              </a:gs>
            </a:gsLst>
            <a:lin ang="5400000" scaled="1"/>
          </a:gradFill>
          <a:ln w="9525" algn="ctr">
            <a:solidFill>
              <a:schemeClr val="tx1"/>
            </a:solidFill>
            <a:round/>
            <a:headEnd/>
            <a:tailEnd/>
          </a:ln>
        </p:spPr>
        <p:txBody>
          <a:bodyPr wrap="none" anchor="ctr"/>
          <a:lstStyle/>
          <a:p>
            <a:pPr algn="ctr" rtl="0"/>
            <a:r>
              <a:rPr lang="fa-IR" sz="3500" b="1">
                <a:solidFill>
                  <a:srgbClr val="FF3300"/>
                </a:solidFill>
                <a:cs typeface="Mitra" pitchFamily="2" charset="-78"/>
              </a:rPr>
              <a:t>مصاحبه رايانه اي</a:t>
            </a:r>
            <a:endParaRPr lang="en-US" sz="3500" b="1">
              <a:solidFill>
                <a:srgbClr val="FF3300"/>
              </a:solidFill>
              <a:cs typeface="Mitra" pitchFamily="2" charset="-78"/>
            </a:endParaRPr>
          </a:p>
        </p:txBody>
      </p:sp>
    </p:spTree>
    <p:extLst>
      <p:ext uri="{BB962C8B-B14F-4D97-AF65-F5344CB8AC3E}">
        <p14:creationId xmlns:p14="http://schemas.microsoft.com/office/powerpoint/2010/main" val="1963515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3"/>
          <p:cNvSpPr>
            <a:spLocks noGrp="1" noChangeArrowheads="1"/>
          </p:cNvSpPr>
          <p:nvPr>
            <p:ph type="body" idx="1"/>
          </p:nvPr>
        </p:nvSpPr>
        <p:spPr>
          <a:xfrm>
            <a:off x="847725" y="1690688"/>
            <a:ext cx="7370763" cy="4525962"/>
          </a:xfrm>
        </p:spPr>
        <p:txBody>
          <a:bodyPr/>
          <a:lstStyle/>
          <a:p>
            <a:pPr marL="609600" indent="-609600" algn="justLow" eaLnBrk="1" hangingPunct="1">
              <a:spcBef>
                <a:spcPct val="50000"/>
              </a:spcBef>
              <a:buClr>
                <a:srgbClr val="FFFF00"/>
              </a:buClr>
              <a:buFont typeface="Wingdings" pitchFamily="2" charset="2"/>
              <a:buAutoNum type="arabicPeriod"/>
            </a:pPr>
            <a:r>
              <a:rPr lang="fa-IR" sz="3000" b="1" dirty="0" smtClean="0">
                <a:effectLst/>
                <a:cs typeface="Mitra" pitchFamily="2" charset="-78"/>
              </a:rPr>
              <a:t>روش مناسب براي مطالعه افراد جامعه‌اي که بي‌سوادند يا سواد کافي ندارند.</a:t>
            </a:r>
          </a:p>
          <a:p>
            <a:pPr marL="609600" indent="-609600" algn="justLow" eaLnBrk="1" hangingPunct="1">
              <a:spcBef>
                <a:spcPct val="50000"/>
              </a:spcBef>
              <a:buClr>
                <a:srgbClr val="FFFF00"/>
              </a:buClr>
              <a:buFont typeface="Wingdings" pitchFamily="2" charset="2"/>
              <a:buAutoNum type="arabicPeriod"/>
            </a:pPr>
            <a:r>
              <a:rPr lang="fa-IR" sz="3000" b="1" dirty="0" smtClean="0">
                <a:effectLst/>
                <a:cs typeface="Mitra" pitchFamily="2" charset="-78"/>
              </a:rPr>
              <a:t>روش مناسب براي مطالعه کودکان و افراد ناسازگار</a:t>
            </a:r>
          </a:p>
          <a:p>
            <a:pPr marL="609600" indent="-609600" algn="justLow" eaLnBrk="1" hangingPunct="1">
              <a:spcBef>
                <a:spcPct val="50000"/>
              </a:spcBef>
              <a:buClr>
                <a:srgbClr val="FFFF00"/>
              </a:buClr>
              <a:buFont typeface="Wingdings" pitchFamily="2" charset="2"/>
              <a:buAutoNum type="arabicPeriod"/>
            </a:pPr>
            <a:r>
              <a:rPr lang="fa-IR" sz="3000" b="1" dirty="0" smtClean="0">
                <a:effectLst/>
                <a:cs typeface="Mitra" pitchFamily="2" charset="-78"/>
              </a:rPr>
              <a:t>ايجاد اطمينان خاطر به افراد و دسترسي به مطالب محرمانه آنها</a:t>
            </a:r>
          </a:p>
          <a:p>
            <a:pPr marL="609600" indent="-609600" algn="justLow" eaLnBrk="1" hangingPunct="1">
              <a:spcBef>
                <a:spcPct val="50000"/>
              </a:spcBef>
              <a:buClr>
                <a:srgbClr val="FFFF00"/>
              </a:buClr>
              <a:buFont typeface="Wingdings" pitchFamily="2" charset="2"/>
              <a:buAutoNum type="arabicPeriod"/>
            </a:pPr>
            <a:r>
              <a:rPr lang="fa-IR" sz="3000" b="1" dirty="0" smtClean="0">
                <a:effectLst/>
                <a:cs typeface="Mitra" pitchFamily="2" charset="-78"/>
              </a:rPr>
              <a:t>رفع ابهام براي پاسخگو</a:t>
            </a:r>
          </a:p>
          <a:p>
            <a:pPr marL="609600" indent="-609600" algn="justLow" eaLnBrk="1" hangingPunct="1">
              <a:spcBef>
                <a:spcPct val="50000"/>
              </a:spcBef>
              <a:buClr>
                <a:srgbClr val="FFFF00"/>
              </a:buClr>
              <a:buFont typeface="Wingdings" pitchFamily="2" charset="2"/>
              <a:buAutoNum type="arabicPeriod"/>
            </a:pPr>
            <a:r>
              <a:rPr lang="fa-IR" sz="3000" b="1" dirty="0" smtClean="0">
                <a:effectLst/>
                <a:cs typeface="Mitra" pitchFamily="2" charset="-78"/>
              </a:rPr>
              <a:t>اعمال کنترل بيشتر بر وضعيت مصاحبه</a:t>
            </a:r>
            <a:endParaRPr lang="en-US" sz="3000" b="1" dirty="0" smtClean="0">
              <a:effectLst/>
              <a:cs typeface="Mitra" pitchFamily="2" charset="-78"/>
            </a:endParaRPr>
          </a:p>
        </p:txBody>
      </p:sp>
      <p:sp>
        <p:nvSpPr>
          <p:cNvPr id="113667" name="Rectangle 4"/>
          <p:cNvSpPr>
            <a:spLocks noChangeArrowheads="1"/>
          </p:cNvSpPr>
          <p:nvPr/>
        </p:nvSpPr>
        <p:spPr bwMode="auto">
          <a:xfrm>
            <a:off x="5014913" y="717550"/>
            <a:ext cx="3170237"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مزاياي مصاحبه</a:t>
            </a:r>
            <a:endParaRPr lang="en-US" sz="4500" b="1" dirty="0">
              <a:solidFill>
                <a:srgbClr val="FF0000"/>
              </a:solidFill>
              <a:cs typeface="Zar" pitchFamily="2" charset="-78"/>
            </a:endParaRPr>
          </a:p>
        </p:txBody>
      </p:sp>
      <p:sp>
        <p:nvSpPr>
          <p:cNvPr id="113668" name="Rectangle 5"/>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2018297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0" name="Rectangle 4"/>
          <p:cNvSpPr>
            <a:spLocks noChangeArrowheads="1"/>
          </p:cNvSpPr>
          <p:nvPr/>
        </p:nvSpPr>
        <p:spPr bwMode="auto">
          <a:xfrm>
            <a:off x="1220788" y="1125538"/>
            <a:ext cx="6735762"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معايب و محدوديت هاي مصاحبه</a:t>
            </a:r>
            <a:endParaRPr lang="en-US" sz="4500" b="1" dirty="0">
              <a:solidFill>
                <a:srgbClr val="FF0000"/>
              </a:solidFill>
              <a:cs typeface="Zar" pitchFamily="2" charset="-78"/>
            </a:endParaRPr>
          </a:p>
        </p:txBody>
      </p:sp>
      <p:sp>
        <p:nvSpPr>
          <p:cNvPr id="114691"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4692" name="Rectangle 7"/>
          <p:cNvSpPr>
            <a:spLocks noChangeArrowheads="1"/>
          </p:cNvSpPr>
          <p:nvPr/>
        </p:nvSpPr>
        <p:spPr bwMode="auto">
          <a:xfrm>
            <a:off x="684213" y="2422525"/>
            <a:ext cx="7775575" cy="3743325"/>
          </a:xfrm>
          <a:prstGeom prst="rect">
            <a:avLst/>
          </a:prstGeom>
          <a:solidFill>
            <a:srgbClr val="CCFF99"/>
          </a:solidFill>
          <a:ln w="9525" algn="ctr">
            <a:solidFill>
              <a:schemeClr val="tx1"/>
            </a:solidFill>
            <a:miter lim="800000"/>
            <a:headEnd/>
            <a:tailEnd/>
          </a:ln>
        </p:spPr>
        <p:txBody>
          <a:bodyPr wrap="none" anchor="ctr"/>
          <a:lstStyle/>
          <a:p>
            <a:pPr algn="ctr"/>
            <a:endParaRPr lang="en-US">
              <a:solidFill>
                <a:srgbClr val="00FF00"/>
              </a:solidFill>
            </a:endParaRPr>
          </a:p>
        </p:txBody>
      </p:sp>
      <p:sp>
        <p:nvSpPr>
          <p:cNvPr id="114693" name="Rectangle 8"/>
          <p:cNvSpPr>
            <a:spLocks noChangeArrowheads="1"/>
          </p:cNvSpPr>
          <p:nvPr/>
        </p:nvSpPr>
        <p:spPr bwMode="auto">
          <a:xfrm>
            <a:off x="847725" y="2701925"/>
            <a:ext cx="7342188" cy="329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50000"/>
              </a:lnSpc>
            </a:pPr>
            <a:r>
              <a:rPr lang="fa-IR" sz="2800" b="1" dirty="0">
                <a:cs typeface="Mitra" pitchFamily="2" charset="-78"/>
              </a:rPr>
              <a:t>1.هزينه بسيار زياد</a:t>
            </a:r>
          </a:p>
          <a:p>
            <a:pPr algn="r">
              <a:lnSpc>
                <a:spcPct val="150000"/>
              </a:lnSpc>
            </a:pPr>
            <a:r>
              <a:rPr lang="fa-IR" sz="2800" b="1" dirty="0">
                <a:cs typeface="Mitra" pitchFamily="2" charset="-78"/>
              </a:rPr>
              <a:t>2.وقت گير بودن</a:t>
            </a:r>
          </a:p>
          <a:p>
            <a:pPr algn="r">
              <a:lnSpc>
                <a:spcPct val="150000"/>
              </a:lnSpc>
            </a:pPr>
            <a:r>
              <a:rPr lang="fa-IR" sz="2800" b="1" dirty="0">
                <a:cs typeface="Mitra" pitchFamily="2" charset="-78"/>
              </a:rPr>
              <a:t>3.عدم دسترسي به تعداد زيادي از افراد در يک مدت کوتاه</a:t>
            </a:r>
          </a:p>
          <a:p>
            <a:pPr algn="r">
              <a:lnSpc>
                <a:spcPct val="150000"/>
              </a:lnSpc>
            </a:pPr>
            <a:r>
              <a:rPr lang="fa-IR" sz="2800" b="1" dirty="0">
                <a:cs typeface="Mitra" pitchFamily="2" charset="-78"/>
              </a:rPr>
              <a:t>4.نياز به مصاحبه گران مجرب و کار ازموده و لزوم آموزش</a:t>
            </a:r>
          </a:p>
          <a:p>
            <a:pPr algn="r">
              <a:lnSpc>
                <a:spcPct val="150000"/>
              </a:lnSpc>
            </a:pPr>
            <a:r>
              <a:rPr lang="fa-IR" sz="2800" b="1" dirty="0">
                <a:cs typeface="Mitra" pitchFamily="2" charset="-78"/>
              </a:rPr>
              <a:t>5.سخت بودن قابليت تعبير و تفسير اطلاعات</a:t>
            </a:r>
            <a:endParaRPr lang="en-US" sz="2800" b="1" dirty="0">
              <a:cs typeface="Mitra" pitchFamily="2" charset="-78"/>
            </a:endParaRPr>
          </a:p>
        </p:txBody>
      </p:sp>
    </p:spTree>
    <p:extLst>
      <p:ext uri="{BB962C8B-B14F-4D97-AF65-F5344CB8AC3E}">
        <p14:creationId xmlns:p14="http://schemas.microsoft.com/office/powerpoint/2010/main" val="34168331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6884" name="Rectangle 4"/>
          <p:cNvSpPr>
            <a:spLocks noChangeArrowheads="1"/>
          </p:cNvSpPr>
          <p:nvPr/>
        </p:nvSpPr>
        <p:spPr bwMode="auto">
          <a:xfrm>
            <a:off x="4886325" y="517525"/>
            <a:ext cx="3656013" cy="777875"/>
          </a:xfrm>
          <a:prstGeom prst="rect">
            <a:avLst/>
          </a:prstGeom>
          <a:noFill/>
          <a:ln w="9525" algn="ctr">
            <a:noFill/>
            <a:miter lim="800000"/>
            <a:headEnd/>
            <a:tailEnd/>
          </a:ln>
          <a:effectLst/>
        </p:spPr>
        <p:txBody>
          <a:bodyPr>
            <a:spAutoFit/>
          </a:bodyPr>
          <a:lstStyle/>
          <a:p>
            <a:pPr>
              <a:defRPr/>
            </a:pPr>
            <a:r>
              <a:rPr lang="fa-IR" sz="4500" b="1" dirty="0">
                <a:solidFill>
                  <a:srgbClr val="FF0000"/>
                </a:solidFill>
                <a:effectLst>
                  <a:outerShdw blurRad="38100" dist="38100" dir="2700000" algn="tl">
                    <a:srgbClr val="000000"/>
                  </a:outerShdw>
                </a:effectLst>
                <a:cs typeface="Zar" pitchFamily="2" charset="-78"/>
              </a:rPr>
              <a:t>مصاحبه حضوري</a:t>
            </a:r>
            <a:endParaRPr lang="en-US" sz="4500" b="1" dirty="0">
              <a:solidFill>
                <a:srgbClr val="FF0000"/>
              </a:solidFill>
              <a:effectLst>
                <a:outerShdw blurRad="38100" dist="38100" dir="2700000" algn="tl">
                  <a:srgbClr val="000000"/>
                </a:outerShdw>
              </a:effectLst>
              <a:cs typeface="Zar" pitchFamily="2" charset="-78"/>
            </a:endParaRPr>
          </a:p>
        </p:txBody>
      </p:sp>
      <p:sp>
        <p:nvSpPr>
          <p:cNvPr id="115715" name="Rectangle 5"/>
          <p:cNvSpPr>
            <a:spLocks noChangeArrowheads="1"/>
          </p:cNvSpPr>
          <p:nvPr/>
        </p:nvSpPr>
        <p:spPr bwMode="auto">
          <a:xfrm>
            <a:off x="519113" y="1327150"/>
            <a:ext cx="8023225"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10000"/>
              </a:lnSpc>
            </a:pPr>
            <a:r>
              <a:rPr lang="fa-IR" sz="3000" b="1" dirty="0">
                <a:solidFill>
                  <a:srgbClr val="00FF00"/>
                </a:solidFill>
                <a:cs typeface="Mitra" pitchFamily="2" charset="-78"/>
              </a:rPr>
              <a:t>برتري ها : </a:t>
            </a:r>
            <a:endParaRPr lang="fa-IR" sz="3000" b="1" dirty="0">
              <a:cs typeface="Mitra" pitchFamily="2" charset="-78"/>
            </a:endParaRPr>
          </a:p>
          <a:p>
            <a:pPr algn="r">
              <a:lnSpc>
                <a:spcPct val="110000"/>
              </a:lnSpc>
            </a:pPr>
            <a:r>
              <a:rPr lang="fa-IR" sz="3000" b="1" dirty="0">
                <a:cs typeface="Mitra" pitchFamily="2" charset="-78"/>
              </a:rPr>
              <a:t>مهم ترين ويـژگي مصاحبه حضوري يـا مستقيـم آن است که پژوهشگر مي‌تواند پرسشها را با وضعيـت تطبيق دهد، ترديد‌ها را برطرف کند و اطمينان يابد که با تکرار و بازگويي پاسخها آنها را به درستي درک مي‌کند. همچنين مي‌تواند نشانه‌هاي غير کلامي را که مصاحبه شونده از خود نشان مي‌دهد (ناشي از هرگونه احساس ناراحتي، تنش يا مشکل ديگري که دارد) با مشاهده گره‌هاي ابروان، تکـان دادن قسمتي از بدن و ســاير نشانه هاي ناخود آگاه کشف کنـد. چنين کاري در مصاحبه تلقي ميسر نيست.</a:t>
            </a:r>
          </a:p>
        </p:txBody>
      </p:sp>
      <p:sp>
        <p:nvSpPr>
          <p:cNvPr id="115716"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3151870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857232"/>
            <a:ext cx="7851648" cy="1928826"/>
          </a:xfrm>
          <a:solidFill>
            <a:srgbClr val="FFFF00"/>
          </a:solidFill>
        </p:spPr>
        <p:txBody>
          <a:bodyPr>
            <a:noAutofit/>
          </a:bodyPr>
          <a:lstStyle/>
          <a:p>
            <a:pPr algn="ctr" rtl="1"/>
            <a:r>
              <a:rPr lang="fa-IR" sz="5400" dirty="0">
                <a:solidFill>
                  <a:srgbClr val="FF0000"/>
                </a:solidFill>
                <a:effectLst>
                  <a:outerShdw blurRad="38100" dist="38100" dir="2700000" algn="tl">
                    <a:srgbClr val="000000">
                      <a:alpha val="43137"/>
                    </a:srgbClr>
                  </a:outerShdw>
                </a:effectLst>
                <a:cs typeface="B Titr" pitchFamily="2" charset="-78"/>
              </a:rPr>
              <a:t/>
            </a:r>
            <a:br>
              <a:rPr lang="fa-IR" sz="5400" dirty="0">
                <a:solidFill>
                  <a:srgbClr val="FF0000"/>
                </a:solidFill>
                <a:effectLst>
                  <a:outerShdw blurRad="38100" dist="38100" dir="2700000" algn="tl">
                    <a:srgbClr val="000000">
                      <a:alpha val="43137"/>
                    </a:srgbClr>
                  </a:outerShdw>
                </a:effectLst>
                <a:cs typeface="B Titr" pitchFamily="2" charset="-78"/>
              </a:rPr>
            </a:br>
            <a:r>
              <a:rPr lang="en-US" sz="5400" dirty="0" smtClean="0">
                <a:solidFill>
                  <a:srgbClr val="FF0000"/>
                </a:solidFill>
                <a:effectLst>
                  <a:outerShdw blurRad="38100" dist="38100" dir="2700000" algn="tl">
                    <a:srgbClr val="000000">
                      <a:alpha val="43137"/>
                    </a:srgbClr>
                  </a:outerShdw>
                </a:effectLst>
                <a:cs typeface="B Titr" pitchFamily="2" charset="-78"/>
              </a:rPr>
              <a:t/>
            </a:r>
            <a:br>
              <a:rPr lang="en-US" sz="5400" dirty="0" smtClean="0">
                <a:solidFill>
                  <a:srgbClr val="FF0000"/>
                </a:solidFill>
                <a:effectLst>
                  <a:outerShdw blurRad="38100" dist="38100" dir="2700000" algn="tl">
                    <a:srgbClr val="000000">
                      <a:alpha val="43137"/>
                    </a:srgbClr>
                  </a:outerShdw>
                </a:effectLst>
                <a:cs typeface="B Titr" pitchFamily="2" charset="-78"/>
              </a:rPr>
            </a:br>
            <a:r>
              <a:rPr lang="en-US" sz="5400" dirty="0" smtClean="0">
                <a:solidFill>
                  <a:srgbClr val="FF0000"/>
                </a:solidFill>
                <a:effectLst>
                  <a:outerShdw blurRad="38100" dist="38100" dir="2700000" algn="tl">
                    <a:srgbClr val="000000">
                      <a:alpha val="43137"/>
                    </a:srgbClr>
                  </a:outerShdw>
                </a:effectLst>
                <a:cs typeface="B Titr" pitchFamily="2" charset="-78"/>
              </a:rPr>
              <a:t/>
            </a:r>
            <a:br>
              <a:rPr lang="en-US" sz="5400" dirty="0" smtClean="0">
                <a:solidFill>
                  <a:srgbClr val="FF0000"/>
                </a:solidFill>
                <a:effectLst>
                  <a:outerShdw blurRad="38100" dist="38100" dir="2700000" algn="tl">
                    <a:srgbClr val="000000">
                      <a:alpha val="43137"/>
                    </a:srgbClr>
                  </a:outerShdw>
                </a:effectLst>
                <a:cs typeface="B Titr" pitchFamily="2" charset="-78"/>
              </a:rPr>
            </a:br>
            <a:r>
              <a:rPr lang="en-US" sz="5400" dirty="0" smtClean="0">
                <a:solidFill>
                  <a:srgbClr val="FF0000"/>
                </a:solidFill>
                <a:effectLst>
                  <a:outerShdw blurRad="38100" dist="38100" dir="2700000" algn="tl">
                    <a:srgbClr val="000000">
                      <a:alpha val="43137"/>
                    </a:srgbClr>
                  </a:outerShdw>
                </a:effectLst>
                <a:cs typeface="B Titr" pitchFamily="2" charset="-78"/>
              </a:rPr>
              <a:t> </a:t>
            </a:r>
            <a:r>
              <a:rPr lang="fa-IR" sz="5400" dirty="0" smtClean="0">
                <a:solidFill>
                  <a:srgbClr val="FF0000"/>
                </a:solidFill>
                <a:effectLst>
                  <a:outerShdw blurRad="38100" dist="38100" dir="2700000" algn="tl">
                    <a:srgbClr val="000000">
                      <a:alpha val="43137"/>
                    </a:srgbClr>
                  </a:outerShdw>
                </a:effectLst>
                <a:cs typeface="B Titr" pitchFamily="2" charset="-78"/>
              </a:rPr>
              <a:t>مصاحبه</a:t>
            </a:r>
            <a:r>
              <a:rPr lang="fa-IR" sz="5400" dirty="0" smtClean="0">
                <a:solidFill>
                  <a:srgbClr val="FF0000"/>
                </a:solidFill>
                <a:effectLst>
                  <a:outerShdw blurRad="38100" dist="38100" dir="2700000" algn="tl">
                    <a:srgbClr val="000000">
                      <a:alpha val="43137"/>
                    </a:srgbClr>
                  </a:outerShdw>
                </a:effectLst>
                <a:cs typeface="B Titr" pitchFamily="2" charset="-78"/>
              </a:rPr>
              <a:t/>
            </a:r>
            <a:br>
              <a:rPr lang="fa-IR" sz="5400" dirty="0" smtClean="0">
                <a:solidFill>
                  <a:srgbClr val="FF0000"/>
                </a:solidFill>
                <a:effectLst>
                  <a:outerShdw blurRad="38100" dist="38100" dir="2700000" algn="tl">
                    <a:srgbClr val="000000">
                      <a:alpha val="43137"/>
                    </a:srgbClr>
                  </a:outerShdw>
                </a:effectLst>
                <a:cs typeface="B Titr" pitchFamily="2" charset="-78"/>
              </a:rPr>
            </a:br>
            <a:endParaRPr lang="en-US" sz="5400" dirty="0">
              <a:solidFill>
                <a:srgbClr val="FF0000"/>
              </a:solidFill>
              <a:effectLst>
                <a:outerShdw blurRad="38100" dist="38100" dir="2700000" algn="tl">
                  <a:srgbClr val="000000">
                    <a:alpha val="43137"/>
                  </a:srgbClr>
                </a:outerShdw>
              </a:effectLst>
              <a:cs typeface="B Titr" pitchFamily="2" charset="-78"/>
            </a:endParaRPr>
          </a:p>
        </p:txBody>
      </p:sp>
      <p:sp>
        <p:nvSpPr>
          <p:cNvPr id="3" name="Subtitle 2"/>
          <p:cNvSpPr>
            <a:spLocks noGrp="1"/>
          </p:cNvSpPr>
          <p:nvPr>
            <p:ph type="subTitle" idx="1"/>
          </p:nvPr>
        </p:nvSpPr>
        <p:spPr>
          <a:xfrm>
            <a:off x="214282" y="3789040"/>
            <a:ext cx="8643998" cy="2783232"/>
          </a:xfrm>
        </p:spPr>
        <p:style>
          <a:lnRef idx="1">
            <a:schemeClr val="accent6"/>
          </a:lnRef>
          <a:fillRef idx="3">
            <a:schemeClr val="accent6"/>
          </a:fillRef>
          <a:effectRef idx="2">
            <a:schemeClr val="accent6"/>
          </a:effectRef>
          <a:fontRef idx="minor">
            <a:schemeClr val="lt1"/>
          </a:fontRef>
        </p:style>
        <p:txBody>
          <a:bodyPr>
            <a:noAutofit/>
          </a:bodyPr>
          <a:lstStyle/>
          <a:p>
            <a:pPr algn="ctr" rtl="1"/>
            <a:r>
              <a:rPr lang="fa-IR" sz="2800" b="1" dirty="0" smtClean="0">
                <a:solidFill>
                  <a:sysClr val="windowText" lastClr="000000"/>
                </a:solidFill>
                <a:cs typeface="B Lotus" pitchFamily="2" charset="-78"/>
              </a:rPr>
              <a:t>مربوط به درس روش تحقیق </a:t>
            </a:r>
            <a:r>
              <a:rPr lang="fa-IR" sz="2800" b="1" smtClean="0">
                <a:solidFill>
                  <a:sysClr val="windowText" lastClr="000000"/>
                </a:solidFill>
                <a:cs typeface="B Lotus" pitchFamily="2" charset="-78"/>
              </a:rPr>
              <a:t>و </a:t>
            </a:r>
            <a:r>
              <a:rPr lang="fa-IR" sz="2800" b="1" smtClean="0">
                <a:solidFill>
                  <a:sysClr val="windowText" lastClr="000000"/>
                </a:solidFill>
                <a:cs typeface="B Lotus" pitchFamily="2" charset="-78"/>
              </a:rPr>
              <a:t>آمار و پژوهش و توسعه حرفه ای2 </a:t>
            </a:r>
            <a:endParaRPr lang="fa-IR" sz="2800" b="1" dirty="0" smtClean="0">
              <a:solidFill>
                <a:sysClr val="windowText" lastClr="000000"/>
              </a:solidFill>
              <a:cs typeface="B Lotus" pitchFamily="2" charset="-78"/>
            </a:endParaRPr>
          </a:p>
          <a:p>
            <a:pPr algn="ctr" rtl="1"/>
            <a:r>
              <a:rPr lang="fa-IR" sz="2800" b="1" dirty="0" smtClean="0">
                <a:solidFill>
                  <a:sysClr val="windowText" lastClr="000000"/>
                </a:solidFill>
                <a:cs typeface="B Lotus" pitchFamily="2" charset="-78"/>
              </a:rPr>
              <a:t>مدرّس:   دکتر سعید رومانی</a:t>
            </a:r>
            <a:endParaRPr lang="fa-IR" sz="2800" b="1" dirty="0">
              <a:solidFill>
                <a:sysClr val="windowText" lastClr="000000"/>
              </a:solidFill>
              <a:cs typeface="B Lotus" pitchFamily="2" charset="-78"/>
            </a:endParaRPr>
          </a:p>
          <a:p>
            <a:pPr algn="ctr"/>
            <a:endParaRPr lang="fa-IR" sz="2800" b="1" dirty="0">
              <a:solidFill>
                <a:sysClr val="windowText" lastClr="000000"/>
              </a:solidFill>
              <a:cs typeface="B Lotus" pitchFamily="2" charset="-78"/>
            </a:endParaRPr>
          </a:p>
          <a:p>
            <a:pPr algn="ctr"/>
            <a:r>
              <a:rPr lang="fa-IR" sz="2800" b="1" dirty="0" smtClean="0">
                <a:solidFill>
                  <a:sysClr val="windowText" lastClr="000000"/>
                </a:solidFill>
                <a:cs typeface="B Lotus" pitchFamily="2" charset="-78"/>
              </a:rPr>
              <a:t>دانشگاه فرهنگیان پردیس علامه طباطبایی لرستان </a:t>
            </a:r>
            <a:endParaRPr lang="en-US" sz="2800" b="1" dirty="0">
              <a:solidFill>
                <a:sysClr val="windowText" lastClr="000000"/>
              </a:solidFill>
              <a:cs typeface="B Lotus" pitchFamily="2" charset="-78"/>
            </a:endParaRPr>
          </a:p>
        </p:txBody>
      </p:sp>
    </p:spTree>
    <p:extLst>
      <p:ext uri="{BB962C8B-B14F-4D97-AF65-F5344CB8AC3E}">
        <p14:creationId xmlns:p14="http://schemas.microsoft.com/office/powerpoint/2010/main" val="12197584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1)">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1)">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heel(1)">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1)">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38" name="Rectangle 3"/>
          <p:cNvSpPr>
            <a:spLocks noChangeArrowheads="1"/>
          </p:cNvSpPr>
          <p:nvPr/>
        </p:nvSpPr>
        <p:spPr bwMode="auto">
          <a:xfrm>
            <a:off x="723900" y="671513"/>
            <a:ext cx="7632700" cy="549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3000" b="1" dirty="0">
                <a:solidFill>
                  <a:srgbClr val="FF0000"/>
                </a:solidFill>
                <a:cs typeface="Mitra" pitchFamily="2" charset="-78"/>
              </a:rPr>
              <a:t>کاستي‌ها: </a:t>
            </a:r>
          </a:p>
          <a:p>
            <a:pPr algn="r">
              <a:lnSpc>
                <a:spcPct val="120000"/>
              </a:lnSpc>
            </a:pPr>
            <a:r>
              <a:rPr lang="fa-IR" sz="3000" b="1" dirty="0">
                <a:cs typeface="Mitra" pitchFamily="2" charset="-78"/>
              </a:rPr>
              <a:t>نارسايي‌هاي اساسي مصاحبه حضوري چنانچه قرار باشد مطــالعه به صورت ملي يا فراملي صورت گيرد، محدوديت‌هاي جغرافيايـي و منابع گسترده‌اي است که بايد بدان دسترسي يافت. هـزينه آموزش مصاحبه کنندگان براي کاستن سوگيري‌هاي آنها (مثــلاً تفاوت‌هاي موجود در روش هاي پرسش سوالات و تفسير پاسخ‌ها) نيز گزاف است. نقص ديگر آن است که افـراد احتمالاً در مورد افشا شدن بازتاب هايشان احساس ناراحتي مي‌کنند. (اوماسکاران، صائبي ، 1381، ص 255)</a:t>
            </a:r>
            <a:endParaRPr lang="en-US" sz="3000" b="1" dirty="0">
              <a:latin typeface="Garamond" pitchFamily="18" charset="0"/>
              <a:cs typeface="Mitra" pitchFamily="2" charset="-78"/>
            </a:endParaRPr>
          </a:p>
        </p:txBody>
      </p:sp>
      <p:sp>
        <p:nvSpPr>
          <p:cNvPr id="116739" name="Rectangle 4"/>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45921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2" name="Rectangle 4"/>
          <p:cNvSpPr>
            <a:spLocks noChangeArrowheads="1"/>
          </p:cNvSpPr>
          <p:nvPr/>
        </p:nvSpPr>
        <p:spPr bwMode="auto">
          <a:xfrm>
            <a:off x="5486400" y="517525"/>
            <a:ext cx="2903538"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مصاحبه تلفني</a:t>
            </a:r>
            <a:endParaRPr lang="en-US" sz="4500" b="1" dirty="0">
              <a:solidFill>
                <a:srgbClr val="FF0000"/>
              </a:solidFill>
              <a:cs typeface="Zar" pitchFamily="2" charset="-78"/>
            </a:endParaRPr>
          </a:p>
        </p:txBody>
      </p:sp>
      <p:sp>
        <p:nvSpPr>
          <p:cNvPr id="117763" name="Rectangle 5"/>
          <p:cNvSpPr>
            <a:spLocks noChangeArrowheads="1"/>
          </p:cNvSpPr>
          <p:nvPr/>
        </p:nvSpPr>
        <p:spPr bwMode="auto">
          <a:xfrm>
            <a:off x="684213" y="1309688"/>
            <a:ext cx="7705725" cy="494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3000" b="1" dirty="0">
                <a:solidFill>
                  <a:srgbClr val="00FF00"/>
                </a:solidFill>
                <a:cs typeface="Mitra" pitchFamily="2" charset="-78"/>
              </a:rPr>
              <a:t>برتـري‌ها: </a:t>
            </a:r>
          </a:p>
          <a:p>
            <a:pPr algn="r">
              <a:lnSpc>
                <a:spcPct val="120000"/>
              </a:lnSpc>
            </a:pPr>
            <a:r>
              <a:rPr lang="fa-IR" sz="3000" b="1" dirty="0">
                <a:solidFill>
                  <a:srgbClr val="FFFFFF"/>
                </a:solidFill>
                <a:cs typeface="Mitra" pitchFamily="2" charset="-78"/>
              </a:rPr>
              <a:t>   </a:t>
            </a:r>
            <a:r>
              <a:rPr lang="fa-IR" sz="3000" b="1" dirty="0">
                <a:cs typeface="Mitra" pitchFamily="2" charset="-78"/>
              </a:rPr>
              <a:t>مزيت اساسي مصاحبه تلفني از ديدگاه پژوهشگر آن است که ميتوان در مدت کوتاهي به گروهي از افراد مختلف دسترسي پيدا کرد (اگر ضرورت ايجاب کند در سراسر کشور يا حتي خارج از کشور). از نظر پاسخ دهندگاني که تمايل به روبرو شدن با مصاحبه کننده را ندارند مشارکت آسان مي شود . همچنين ، امکان دارد که بيشتر پاسخ دهندگان در ارائه اطلاعات شخصي از طريق تلفن احساس ناراحتي داشته باشند</a:t>
            </a:r>
            <a:r>
              <a:rPr lang="fa-IR" sz="3000" b="1" dirty="0">
                <a:solidFill>
                  <a:srgbClr val="FFFFFF"/>
                </a:solidFill>
                <a:cs typeface="Mitra" pitchFamily="2" charset="-78"/>
              </a:rPr>
              <a:t>.</a:t>
            </a:r>
            <a:endParaRPr lang="en-US" sz="3000" b="1" dirty="0">
              <a:solidFill>
                <a:srgbClr val="FFFFFF"/>
              </a:solidFill>
              <a:cs typeface="Mitra" pitchFamily="2" charset="-78"/>
            </a:endParaRPr>
          </a:p>
        </p:txBody>
      </p:sp>
      <p:sp>
        <p:nvSpPr>
          <p:cNvPr id="117764"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8967583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86" name="Rectangle 3"/>
          <p:cNvSpPr>
            <a:spLocks noChangeArrowheads="1"/>
          </p:cNvSpPr>
          <p:nvPr/>
        </p:nvSpPr>
        <p:spPr bwMode="auto">
          <a:xfrm>
            <a:off x="827088" y="1022350"/>
            <a:ext cx="7345362" cy="494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3000" b="1" dirty="0">
                <a:solidFill>
                  <a:srgbClr val="00FF00"/>
                </a:solidFill>
                <a:cs typeface="Mitra" pitchFamily="2" charset="-78"/>
              </a:rPr>
              <a:t>کاستـي ها : </a:t>
            </a:r>
          </a:p>
          <a:p>
            <a:pPr algn="r">
              <a:lnSpc>
                <a:spcPct val="120000"/>
              </a:lnSpc>
            </a:pPr>
            <a:r>
              <a:rPr lang="fa-IR" sz="3000" b="1" dirty="0">
                <a:solidFill>
                  <a:srgbClr val="FFFFFF"/>
                </a:solidFill>
                <a:cs typeface="Mitra" pitchFamily="2" charset="-78"/>
              </a:rPr>
              <a:t>  </a:t>
            </a:r>
            <a:r>
              <a:rPr lang="fa-IR" sz="3000" b="1" dirty="0">
                <a:cs typeface="Mitra" pitchFamily="2" charset="-78"/>
              </a:rPr>
              <a:t>دشواري عمده مصاحبه تلفني آن است که پاسخ دهنده مي تواند با قطع کردن مکالمه در هر لحظه که ميل داشته بـاشد به مصاحبه پايان دهد. براي آنکه اين دشواري به حداقل برسد، شايسته است از قبل با مصاحبه شونده تماس حاصل شود و با بيان مدت تقريبي مصاحبه و توافق در مورد زمان آن، از وي درخواست مشارکت در پژوهش مورد نظر بشود. بهتر است مصاحبه هاي طولاني تر از مدتي که توافق شده است نشود.</a:t>
            </a:r>
            <a:endParaRPr lang="en-US" sz="3000" b="1" dirty="0">
              <a:cs typeface="Mitra" pitchFamily="2" charset="-78"/>
            </a:endParaRPr>
          </a:p>
        </p:txBody>
      </p:sp>
      <p:sp>
        <p:nvSpPr>
          <p:cNvPr id="118787" name="Rectangle 4"/>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155401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4"/>
          <p:cNvSpPr>
            <a:spLocks noChangeArrowheads="1"/>
          </p:cNvSpPr>
          <p:nvPr/>
        </p:nvSpPr>
        <p:spPr bwMode="auto">
          <a:xfrm>
            <a:off x="4830763" y="560388"/>
            <a:ext cx="36703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r>
              <a:rPr lang="fa-IR" sz="4500" b="1" dirty="0">
                <a:solidFill>
                  <a:srgbClr val="FF0000"/>
                </a:solidFill>
                <a:cs typeface="Zar" pitchFamily="2" charset="-78"/>
              </a:rPr>
              <a:t>مصاحبه رايانه اي</a:t>
            </a:r>
            <a:endParaRPr lang="en-US" sz="4500" b="1" dirty="0">
              <a:solidFill>
                <a:srgbClr val="FF0000"/>
              </a:solidFill>
              <a:cs typeface="Zar" pitchFamily="2" charset="-78"/>
            </a:endParaRPr>
          </a:p>
        </p:txBody>
      </p:sp>
      <p:sp>
        <p:nvSpPr>
          <p:cNvPr id="119811" name="Rectangle 5"/>
          <p:cNvSpPr>
            <a:spLocks noChangeArrowheads="1"/>
          </p:cNvSpPr>
          <p:nvPr/>
        </p:nvSpPr>
        <p:spPr bwMode="auto">
          <a:xfrm>
            <a:off x="598488" y="1384300"/>
            <a:ext cx="7902575" cy="511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justLow">
              <a:lnSpc>
                <a:spcPct val="110000"/>
              </a:lnSpc>
              <a:spcBef>
                <a:spcPct val="20000"/>
              </a:spcBef>
              <a:buClr>
                <a:schemeClr val="hlink"/>
              </a:buClr>
              <a:buSzPct val="70000"/>
              <a:buFont typeface="Wingdings" pitchFamily="2" charset="2"/>
              <a:buNone/>
            </a:pPr>
            <a:r>
              <a:rPr lang="fa-IR" sz="2700" b="1" dirty="0">
                <a:cs typeface="Mitra" pitchFamily="2" charset="-78"/>
              </a:rPr>
              <a:t> اکنون که فن آوري نوين عرصه‌هاي گوناگوني را در برگرفته است ، مصاحبه به کمک رايانه نيز ميسر است ، به گونه‌اي که پرسشها برصفحه نمايش رايانه ظاهر مي‌شود و مصاحبه کننده مي‌تواند پاسخ‌هاي مصاحبه شوندگان را مستقيماً در رايانه وارد کند. صحت گردآوري اطلاعات بدين صورت به طور چشم‌گيري افزايش مي يابد زيرا نرم افزار را مي‌توان بر پـايه تشخيص پاسخ‌هاي نامرتبط برنـامه‌ريزي کرد. نرم افزار مصاحبه رايانه‌اي همچنين موجب مي شود مصاحبه کننده پرسشهاي نـادرست نپرسد و ناگزير باشد ترتيب تقدم پرسشها را رعايت کند چرا که پرسشها به طور خودکار و به ترتيب براي پاسخ دهنده ظاهر مي‌شود . اين امکانات موجب مي شود سوگيريهاي برخاسته از مصاحبه کننده تا حدودي از ميان برود . </a:t>
            </a:r>
            <a:endParaRPr lang="en-US" sz="2700" b="1" dirty="0">
              <a:cs typeface="Mitra" pitchFamily="2" charset="-78"/>
            </a:endParaRPr>
          </a:p>
        </p:txBody>
      </p:sp>
      <p:sp>
        <p:nvSpPr>
          <p:cNvPr id="119812"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2098054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4" name="Rectangle 4"/>
          <p:cNvSpPr>
            <a:spLocks noChangeArrowheads="1"/>
          </p:cNvSpPr>
          <p:nvPr/>
        </p:nvSpPr>
        <p:spPr bwMode="auto">
          <a:xfrm>
            <a:off x="2916238" y="836613"/>
            <a:ext cx="3084512"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a:solidFill>
                  <a:srgbClr val="FFFF00"/>
                </a:solidFill>
                <a:cs typeface="Zar" pitchFamily="2" charset="-78"/>
              </a:rPr>
              <a:t>انواع مصـاحبه</a:t>
            </a:r>
            <a:endParaRPr lang="en-US" sz="4500" b="1">
              <a:solidFill>
                <a:srgbClr val="FFFF00"/>
              </a:solidFill>
              <a:cs typeface="Zar" pitchFamily="2" charset="-78"/>
            </a:endParaRPr>
          </a:p>
        </p:txBody>
      </p:sp>
      <p:sp>
        <p:nvSpPr>
          <p:cNvPr id="120835"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007" name="AutoShape 7"/>
          <p:cNvSpPr>
            <a:spLocks noChangeArrowheads="1"/>
          </p:cNvSpPr>
          <p:nvPr/>
        </p:nvSpPr>
        <p:spPr bwMode="auto">
          <a:xfrm>
            <a:off x="2555875" y="2276475"/>
            <a:ext cx="3816350" cy="936625"/>
          </a:xfrm>
          <a:prstGeom prst="roundRect">
            <a:avLst>
              <a:gd name="adj" fmla="val 50000"/>
            </a:avLst>
          </a:prstGeom>
          <a:gradFill rotWithShape="1">
            <a:gsLst>
              <a:gs pos="0">
                <a:schemeClr val="accent2"/>
              </a:gs>
              <a:gs pos="50000">
                <a:schemeClr val="accent2">
                  <a:gamma/>
                  <a:tint val="0"/>
                  <a:invGamma/>
                </a:schemeClr>
              </a:gs>
              <a:gs pos="100000">
                <a:schemeClr val="accent2"/>
              </a:gs>
            </a:gsLst>
            <a:lin ang="5400000" scaled="1"/>
          </a:gradFill>
          <a:ln w="9525" algn="ctr">
            <a:solidFill>
              <a:schemeClr val="tx1"/>
            </a:solidFill>
            <a:round/>
            <a:headEnd/>
            <a:tailEnd/>
          </a:ln>
          <a:effectLst/>
        </p:spPr>
        <p:txBody>
          <a:bodyPr wrap="none" anchor="ctr"/>
          <a:lstStyle/>
          <a:p>
            <a:pPr algn="ctr">
              <a:defRPr/>
            </a:pPr>
            <a:r>
              <a:rPr lang="fa-IR" sz="3500" b="1">
                <a:solidFill>
                  <a:schemeClr val="bg2"/>
                </a:solidFill>
                <a:cs typeface="Mitra" pitchFamily="2" charset="-78"/>
              </a:rPr>
              <a:t>ســازمان يافته</a:t>
            </a:r>
          </a:p>
        </p:txBody>
      </p:sp>
      <p:sp>
        <p:nvSpPr>
          <p:cNvPr id="512008" name="AutoShape 8"/>
          <p:cNvSpPr>
            <a:spLocks noChangeArrowheads="1"/>
          </p:cNvSpPr>
          <p:nvPr/>
        </p:nvSpPr>
        <p:spPr bwMode="auto">
          <a:xfrm>
            <a:off x="2555875" y="3333750"/>
            <a:ext cx="3816350" cy="936625"/>
          </a:xfrm>
          <a:prstGeom prst="roundRect">
            <a:avLst>
              <a:gd name="adj" fmla="val 50000"/>
            </a:avLst>
          </a:prstGeom>
          <a:gradFill rotWithShape="1">
            <a:gsLst>
              <a:gs pos="0">
                <a:schemeClr val="accent2"/>
              </a:gs>
              <a:gs pos="50000">
                <a:schemeClr val="accent2">
                  <a:gamma/>
                  <a:tint val="0"/>
                  <a:invGamma/>
                </a:schemeClr>
              </a:gs>
              <a:gs pos="100000">
                <a:schemeClr val="accent2"/>
              </a:gs>
            </a:gsLst>
            <a:lin ang="5400000" scaled="1"/>
          </a:gradFill>
          <a:ln w="9525" algn="ctr">
            <a:solidFill>
              <a:schemeClr val="tx1"/>
            </a:solidFill>
            <a:round/>
            <a:headEnd/>
            <a:tailEnd/>
          </a:ln>
          <a:effectLst/>
        </p:spPr>
        <p:txBody>
          <a:bodyPr wrap="none" anchor="ctr"/>
          <a:lstStyle/>
          <a:p>
            <a:pPr algn="ctr">
              <a:defRPr/>
            </a:pPr>
            <a:r>
              <a:rPr lang="fa-IR" sz="3500" b="1">
                <a:solidFill>
                  <a:schemeClr val="bg2"/>
                </a:solidFill>
                <a:cs typeface="Mitra" pitchFamily="2" charset="-78"/>
              </a:rPr>
              <a:t>نيمه سازمان يافته</a:t>
            </a:r>
          </a:p>
        </p:txBody>
      </p:sp>
      <p:sp>
        <p:nvSpPr>
          <p:cNvPr id="512009" name="AutoShape 9"/>
          <p:cNvSpPr>
            <a:spLocks noChangeArrowheads="1"/>
          </p:cNvSpPr>
          <p:nvPr/>
        </p:nvSpPr>
        <p:spPr bwMode="auto">
          <a:xfrm>
            <a:off x="2555875" y="4364038"/>
            <a:ext cx="3816350" cy="936625"/>
          </a:xfrm>
          <a:prstGeom prst="roundRect">
            <a:avLst>
              <a:gd name="adj" fmla="val 50000"/>
            </a:avLst>
          </a:prstGeom>
          <a:gradFill rotWithShape="1">
            <a:gsLst>
              <a:gs pos="0">
                <a:schemeClr val="accent2"/>
              </a:gs>
              <a:gs pos="50000">
                <a:schemeClr val="accent2">
                  <a:gamma/>
                  <a:tint val="0"/>
                  <a:invGamma/>
                </a:schemeClr>
              </a:gs>
              <a:gs pos="100000">
                <a:schemeClr val="accent2"/>
              </a:gs>
            </a:gsLst>
            <a:lin ang="5400000" scaled="1"/>
          </a:gradFill>
          <a:ln w="9525" algn="ctr">
            <a:solidFill>
              <a:schemeClr val="tx1"/>
            </a:solidFill>
            <a:round/>
            <a:headEnd/>
            <a:tailEnd/>
          </a:ln>
          <a:effectLst/>
        </p:spPr>
        <p:txBody>
          <a:bodyPr wrap="none" anchor="ctr"/>
          <a:lstStyle/>
          <a:p>
            <a:pPr algn="ctr" rtl="0">
              <a:defRPr/>
            </a:pPr>
            <a:r>
              <a:rPr lang="fa-IR" sz="3500" b="1">
                <a:solidFill>
                  <a:schemeClr val="bg2"/>
                </a:solidFill>
                <a:cs typeface="Mitra" pitchFamily="2" charset="-78"/>
              </a:rPr>
              <a:t>ســازمان نـايافته</a:t>
            </a:r>
            <a:endParaRPr lang="en-US" sz="3500" b="1">
              <a:solidFill>
                <a:schemeClr val="bg2"/>
              </a:solidFill>
              <a:cs typeface="Mitra" pitchFamily="2" charset="-78"/>
            </a:endParaRPr>
          </a:p>
        </p:txBody>
      </p:sp>
    </p:spTree>
    <p:extLst>
      <p:ext uri="{BB962C8B-B14F-4D97-AF65-F5344CB8AC3E}">
        <p14:creationId xmlns:p14="http://schemas.microsoft.com/office/powerpoint/2010/main" val="12528600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4"/>
          <p:cNvSpPr>
            <a:spLocks noChangeArrowheads="1"/>
          </p:cNvSpPr>
          <p:nvPr/>
        </p:nvSpPr>
        <p:spPr bwMode="auto">
          <a:xfrm>
            <a:off x="3540125" y="1082675"/>
            <a:ext cx="4544834"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en-US" sz="4500" dirty="0">
                <a:solidFill>
                  <a:srgbClr val="FFFF00"/>
                </a:solidFill>
                <a:cs typeface="Zar" pitchFamily="2" charset="-78"/>
              </a:rPr>
              <a:t> </a:t>
            </a:r>
            <a:r>
              <a:rPr lang="fa-IR" sz="4500" b="1" dirty="0">
                <a:solidFill>
                  <a:srgbClr val="FF0000"/>
                </a:solidFill>
                <a:cs typeface="Zar" pitchFamily="2" charset="-78"/>
              </a:rPr>
              <a:t>مصاحبه سازمان يافته</a:t>
            </a:r>
            <a:r>
              <a:rPr lang="fa-IR" sz="4500" dirty="0">
                <a:solidFill>
                  <a:srgbClr val="FF0000"/>
                </a:solidFill>
                <a:cs typeface="Zar" pitchFamily="2" charset="-78"/>
              </a:rPr>
              <a:t> </a:t>
            </a:r>
            <a:endParaRPr lang="en-US" sz="4500" dirty="0">
              <a:solidFill>
                <a:srgbClr val="FF0000"/>
              </a:solidFill>
              <a:cs typeface="Zar" pitchFamily="2" charset="-78"/>
            </a:endParaRPr>
          </a:p>
        </p:txBody>
      </p:sp>
      <p:sp>
        <p:nvSpPr>
          <p:cNvPr id="121859" name="Rectangle 5"/>
          <p:cNvSpPr>
            <a:spLocks noChangeArrowheads="1"/>
          </p:cNvSpPr>
          <p:nvPr/>
        </p:nvSpPr>
        <p:spPr bwMode="auto">
          <a:xfrm>
            <a:off x="1176338" y="2379663"/>
            <a:ext cx="6770687" cy="3093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30000"/>
              </a:lnSpc>
            </a:pPr>
            <a:r>
              <a:rPr lang="fa-IR" sz="3000" b="1" dirty="0">
                <a:cs typeface="Mitra" pitchFamily="2" charset="-78"/>
              </a:rPr>
              <a:t>در اين نوع مصاحبه ، مصاحبه گر از قبل سوال‌هاي مورد نظر را فراهم کرده و در زمان مصاحبه آن‌ها را در اختيار مصاحبه شوندگان قرار مي‌دهد. نوعي از اين مصاحبه به پرسشنامه بسته - پاسخ شباهت دارد.  (بازرگان ، 1384 ، ص 150)</a:t>
            </a:r>
            <a:endParaRPr lang="en-US" sz="3000" b="1" dirty="0">
              <a:cs typeface="Mitra" pitchFamily="2" charset="-78"/>
            </a:endParaRPr>
          </a:p>
        </p:txBody>
      </p:sp>
      <p:sp>
        <p:nvSpPr>
          <p:cNvPr id="121860"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863542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4"/>
          <p:cNvSpPr>
            <a:spLocks noChangeArrowheads="1"/>
          </p:cNvSpPr>
          <p:nvPr/>
        </p:nvSpPr>
        <p:spPr bwMode="auto">
          <a:xfrm>
            <a:off x="3270250" y="635000"/>
            <a:ext cx="517207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مصاحبه نيمه سازمان يافته</a:t>
            </a:r>
            <a:endParaRPr lang="en-US" sz="4500" b="1" dirty="0">
              <a:solidFill>
                <a:srgbClr val="FF0000"/>
              </a:solidFill>
              <a:cs typeface="Zar" pitchFamily="2" charset="-78"/>
            </a:endParaRPr>
          </a:p>
        </p:txBody>
      </p:sp>
      <p:sp>
        <p:nvSpPr>
          <p:cNvPr id="122883" name="Rectangle 5"/>
          <p:cNvSpPr>
            <a:spLocks noChangeArrowheads="1"/>
          </p:cNvSpPr>
          <p:nvPr/>
        </p:nvSpPr>
        <p:spPr bwMode="auto">
          <a:xfrm>
            <a:off x="661988" y="1558925"/>
            <a:ext cx="7780337" cy="4358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justLow">
              <a:lnSpc>
                <a:spcPct val="110000"/>
              </a:lnSpc>
              <a:spcBef>
                <a:spcPct val="20000"/>
              </a:spcBef>
              <a:buClr>
                <a:schemeClr val="hlink"/>
              </a:buClr>
              <a:buSzPct val="70000"/>
              <a:buFont typeface="Wingdings" pitchFamily="2" charset="2"/>
              <a:buNone/>
            </a:pPr>
            <a:r>
              <a:rPr lang="fa-IR" sz="2800" b="1" dirty="0">
                <a:cs typeface="Mitra" pitchFamily="2" charset="-78"/>
              </a:rPr>
              <a:t> در اين نوع مصاحبه، سوال‌ها از قبل طـراحي شده‌اند و هدف کسب اطلاعات عميق از مصاحبه شونده است. روش باليني پياژه در مصاحبه را مي‌توان از انواع مصاحبه هاي نيمه سازمان يافته دانست. اين روش با انعطاف پذيري به تنظيم سوال‌ها براساس پاسخ‌هاي آزمودني مي پردازد . در محدوده روان شناسي تحولي و بررسي برخي مفاهيم، اين روش بسيار مناسب است. در مصاحبه نيمه سازمان يافته، هر پاسخ با سوال وارسـي مورد بررسي بيشتر قـرار مي‌گيرد و از آزمودني با سوال‌هاي «چرا» خواسته مي شود توضيح بيشتري در مورد پاسخهاي خود بدهد. </a:t>
            </a:r>
            <a:endParaRPr lang="en-US" sz="2800" b="1" dirty="0">
              <a:solidFill>
                <a:srgbClr val="C00000"/>
              </a:solidFill>
              <a:cs typeface="Mitra" pitchFamily="2" charset="-78"/>
            </a:endParaRPr>
          </a:p>
        </p:txBody>
      </p:sp>
      <p:sp>
        <p:nvSpPr>
          <p:cNvPr id="122884"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5745385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4"/>
          <p:cNvSpPr>
            <a:spLocks noChangeArrowheads="1"/>
          </p:cNvSpPr>
          <p:nvPr/>
        </p:nvSpPr>
        <p:spPr bwMode="auto">
          <a:xfrm>
            <a:off x="3954463" y="850900"/>
            <a:ext cx="45053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مصاحبه سازمان نايافته</a:t>
            </a:r>
            <a:endParaRPr lang="en-US" sz="4500" b="1" dirty="0">
              <a:solidFill>
                <a:srgbClr val="FF0000"/>
              </a:solidFill>
              <a:cs typeface="Zar" pitchFamily="2" charset="-78"/>
            </a:endParaRPr>
          </a:p>
        </p:txBody>
      </p:sp>
      <p:sp>
        <p:nvSpPr>
          <p:cNvPr id="123907" name="Rectangle 5"/>
          <p:cNvSpPr>
            <a:spLocks noChangeArrowheads="1"/>
          </p:cNvSpPr>
          <p:nvPr/>
        </p:nvSpPr>
        <p:spPr bwMode="auto">
          <a:xfrm>
            <a:off x="777875" y="1700213"/>
            <a:ext cx="7681913" cy="457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justLow">
              <a:lnSpc>
                <a:spcPct val="140000"/>
              </a:lnSpc>
              <a:spcBef>
                <a:spcPct val="20000"/>
              </a:spcBef>
              <a:buClr>
                <a:schemeClr val="hlink"/>
              </a:buClr>
              <a:buSzPct val="70000"/>
              <a:buFont typeface="Wingdings" pitchFamily="2" charset="2"/>
              <a:buNone/>
            </a:pPr>
            <a:r>
              <a:rPr lang="fa-IR" sz="3000" b="1" dirty="0">
                <a:cs typeface="Mitra" pitchFamily="2" charset="-78"/>
              </a:rPr>
              <a:t> </a:t>
            </a:r>
            <a:r>
              <a:rPr lang="fa-IR" sz="3000" b="1" dirty="0">
                <a:solidFill>
                  <a:srgbClr val="C00000"/>
                </a:solidFill>
                <a:cs typeface="Mitra" pitchFamily="2" charset="-78"/>
              </a:rPr>
              <a:t>اين نوع مصاحبه (آزاد) بيشتر در مشاوره و روان درمـاني به کار مي‌رود. مصاحبه شونده با آزادي کامل تمام مطالب را به روش و زباني که خود انتخاب مي‌کند بيان مي‌دارد. مصاحبه‌گر با استفاده از ويژگي انعطاف‌پذيري اين روش، به کشف اطلاعات عميق و دقيقي پي مي‌برد. هدف مصاحبه آزاد، جمع‌آوري اطلاعات کيفي است. (بازرگان ، 1384، ص 151)</a:t>
            </a:r>
            <a:endParaRPr lang="en-US" sz="3000" b="1" dirty="0">
              <a:solidFill>
                <a:srgbClr val="C00000"/>
              </a:solidFill>
              <a:cs typeface="Mitra" pitchFamily="2" charset="-78"/>
            </a:endParaRPr>
          </a:p>
        </p:txBody>
      </p:sp>
      <p:sp>
        <p:nvSpPr>
          <p:cNvPr id="123908"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2033461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4"/>
          <p:cNvSpPr>
            <a:spLocks noChangeArrowheads="1"/>
          </p:cNvSpPr>
          <p:nvPr/>
        </p:nvSpPr>
        <p:spPr bwMode="auto">
          <a:xfrm>
            <a:off x="755650" y="850900"/>
            <a:ext cx="758507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ملاحظات اجرايي در روش مصــاحبه</a:t>
            </a:r>
            <a:endParaRPr lang="en-US" sz="4500" b="1" dirty="0">
              <a:solidFill>
                <a:srgbClr val="FF0000"/>
              </a:solidFill>
              <a:cs typeface="Zar" pitchFamily="2" charset="-78"/>
            </a:endParaRPr>
          </a:p>
        </p:txBody>
      </p:sp>
      <p:sp>
        <p:nvSpPr>
          <p:cNvPr id="124931" name="Rectangle 5"/>
          <p:cNvSpPr>
            <a:spLocks noChangeArrowheads="1"/>
          </p:cNvSpPr>
          <p:nvPr/>
        </p:nvSpPr>
        <p:spPr bwMode="auto">
          <a:xfrm>
            <a:off x="590550" y="1919288"/>
            <a:ext cx="7921625" cy="419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20000"/>
              </a:lnSpc>
            </a:pPr>
            <a:r>
              <a:rPr lang="fa-IR" sz="2800" b="1" dirty="0">
                <a:cs typeface="Mitra" pitchFamily="2" charset="-78"/>
              </a:rPr>
              <a:t>محقق براي برنـامه‌ريزي و شروع کار و اتمام مصـاحبه لازم است به بعضي نکات اجرايي توجه داشته باشد. اين نکات عبارتند از:</a:t>
            </a:r>
          </a:p>
          <a:p>
            <a:pPr algn="r">
              <a:lnSpc>
                <a:spcPct val="120000"/>
              </a:lnSpc>
            </a:pPr>
            <a:r>
              <a:rPr lang="fa-IR" sz="2800" b="1" dirty="0">
                <a:cs typeface="Mitra" pitchFamily="2" charset="-78"/>
              </a:rPr>
              <a:t>از روايي و پايايي ابزار سنجش و گردآوري اطلاعات مطمئن شود. </a:t>
            </a:r>
          </a:p>
          <a:p>
            <a:pPr algn="r">
              <a:lnSpc>
                <a:spcPct val="120000"/>
              </a:lnSpc>
            </a:pPr>
            <a:r>
              <a:rPr lang="fa-IR" sz="2800" b="1" dirty="0">
                <a:cs typeface="Mitra" pitchFamily="2" charset="-78"/>
              </a:rPr>
              <a:t>شرايط مساوي را از هر حيث براي مصاحبه شوندگان رعايت نمايد.</a:t>
            </a:r>
          </a:p>
          <a:p>
            <a:pPr algn="r">
              <a:lnSpc>
                <a:spcPct val="120000"/>
              </a:lnSpc>
            </a:pPr>
            <a:r>
              <a:rPr lang="fa-IR" sz="2800" b="1" dirty="0">
                <a:cs typeface="Mitra" pitchFamily="2" charset="-78"/>
              </a:rPr>
              <a:t>براي توجيه ابزار سنجش و نحوه تکميل آن و نيز شيوه اجراي مصاحبه راهنماي ويژه‌اي تهيه و ضميمه کند تا مصاحبه‌گر از طريق مراجعه به آن پاسخ سوالات و ابهامات احتمالي را بيابد. </a:t>
            </a:r>
          </a:p>
        </p:txBody>
      </p:sp>
      <p:sp>
        <p:nvSpPr>
          <p:cNvPr id="124932"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2390389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3"/>
          <p:cNvSpPr>
            <a:spLocks noChangeArrowheads="1"/>
          </p:cNvSpPr>
          <p:nvPr/>
        </p:nvSpPr>
        <p:spPr bwMode="auto">
          <a:xfrm>
            <a:off x="684213" y="736600"/>
            <a:ext cx="7705725" cy="549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30000"/>
              </a:lnSpc>
            </a:pPr>
            <a:r>
              <a:rPr lang="fa-IR" sz="3000" b="1" dirty="0">
                <a:cs typeface="Mitra" pitchFamily="2" charset="-78"/>
              </a:rPr>
              <a:t> </a:t>
            </a:r>
            <a:r>
              <a:rPr lang="fa-IR" sz="3000" b="1" dirty="0">
                <a:solidFill>
                  <a:srgbClr val="FF0000"/>
                </a:solidFill>
                <a:cs typeface="Mitra" pitchFamily="2" charset="-78"/>
              </a:rPr>
              <a:t>مصاحبه‌گر</a:t>
            </a:r>
            <a:r>
              <a:rPr lang="fa-IR" sz="3000" b="1" dirty="0">
                <a:cs typeface="Mitra" pitchFamily="2" charset="-78"/>
              </a:rPr>
              <a:t> سعي کند از ابزارهاي کمکي نظير ضبط صوت و دوربيـن براي ثبت و نگهداري اطلاعات استفاده کند، اما بايد قبل از شروع مصاحبه و به کارگيري آنها، موضوع را با مصاحبه گر در ميان بگذارد و رضايت وي را جلب نمايد.</a:t>
            </a:r>
          </a:p>
          <a:p>
            <a:pPr algn="r">
              <a:lnSpc>
                <a:spcPct val="130000"/>
              </a:lnSpc>
            </a:pPr>
            <a:r>
              <a:rPr lang="fa-IR" sz="3000" b="1" dirty="0">
                <a:cs typeface="Mitra" pitchFamily="2" charset="-78"/>
              </a:rPr>
              <a:t>  همانند روش پرسشنامه اي بايد مصاحبه گران قبـلاً در دوره توجيهي شرکت نمايند و با مسائل گوناگون تحقيق و مصاحبه آشنا شوند . اين آموزشها شــامل آموزش نظري و عملي هر دو خوهد بود تا بدين ترتيب مصاحبه کننده مهارت لازم را کسب نمايد. </a:t>
            </a:r>
            <a:endParaRPr lang="en-US" sz="3000" b="1" dirty="0">
              <a:latin typeface="Garamond" pitchFamily="18" charset="0"/>
              <a:cs typeface="Mitra" pitchFamily="2" charset="-78"/>
            </a:endParaRPr>
          </a:p>
        </p:txBody>
      </p:sp>
      <p:sp>
        <p:nvSpPr>
          <p:cNvPr id="125955" name="Rectangle 4"/>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37014483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3"/>
          <p:cNvSpPr>
            <a:spLocks noChangeArrowheads="1"/>
          </p:cNvSpPr>
          <p:nvPr/>
        </p:nvSpPr>
        <p:spPr bwMode="auto">
          <a:xfrm>
            <a:off x="899592" y="3213100"/>
            <a:ext cx="7690371"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pPr algn="ctr"/>
            <a:r>
              <a:rPr lang="fa-IR" sz="4000" b="1" dirty="0">
                <a:cs typeface="Titr" pitchFamily="2" charset="-78"/>
              </a:rPr>
              <a:t>بررسي روش </a:t>
            </a:r>
            <a:r>
              <a:rPr lang="fa-IR" sz="4000" u="sng" dirty="0">
                <a:cs typeface="Titr" pitchFamily="2" charset="-78"/>
              </a:rPr>
              <a:t>مصاحبه</a:t>
            </a:r>
            <a:r>
              <a:rPr lang="fa-IR" sz="4000" b="1" dirty="0">
                <a:cs typeface="Titr" pitchFamily="2" charset="-78"/>
              </a:rPr>
              <a:t> به عنوان يکي</a:t>
            </a:r>
          </a:p>
          <a:p>
            <a:pPr algn="ctr"/>
            <a:endParaRPr lang="fa-IR" sz="4000" b="1" dirty="0">
              <a:cs typeface="Titr" pitchFamily="2" charset="-78"/>
            </a:endParaRPr>
          </a:p>
          <a:p>
            <a:pPr algn="ctr"/>
            <a:r>
              <a:rPr lang="fa-IR" sz="4000" b="1" dirty="0">
                <a:cs typeface="Titr" pitchFamily="2" charset="-78"/>
              </a:rPr>
              <a:t> از روشهاي جمع آوري  اطلاعات</a:t>
            </a:r>
            <a:endParaRPr lang="en-US" sz="4000" b="1" dirty="0">
              <a:cs typeface="Titr" pitchFamily="2" charset="-78"/>
            </a:endParaRPr>
          </a:p>
        </p:txBody>
      </p:sp>
    </p:spTree>
    <p:extLst>
      <p:ext uri="{BB962C8B-B14F-4D97-AF65-F5344CB8AC3E}">
        <p14:creationId xmlns:p14="http://schemas.microsoft.com/office/powerpoint/2010/main" val="2449076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4"/>
          <p:cNvSpPr>
            <a:spLocks noChangeArrowheads="1"/>
          </p:cNvSpPr>
          <p:nvPr/>
        </p:nvSpPr>
        <p:spPr bwMode="auto">
          <a:xfrm>
            <a:off x="5132388" y="1196975"/>
            <a:ext cx="29686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a:solidFill>
                  <a:srgbClr val="FFFF00"/>
                </a:solidFill>
                <a:cs typeface="Zar" pitchFamily="2" charset="-78"/>
              </a:rPr>
              <a:t>حرکت قيفـي</a:t>
            </a:r>
            <a:endParaRPr lang="en-US" sz="4500" b="1">
              <a:solidFill>
                <a:srgbClr val="FFFF00"/>
              </a:solidFill>
              <a:cs typeface="Zar" pitchFamily="2" charset="-78"/>
            </a:endParaRPr>
          </a:p>
        </p:txBody>
      </p:sp>
      <p:sp>
        <p:nvSpPr>
          <p:cNvPr id="126979" name="Rectangle 5"/>
          <p:cNvSpPr>
            <a:spLocks noChangeArrowheads="1"/>
          </p:cNvSpPr>
          <p:nvPr/>
        </p:nvSpPr>
        <p:spPr bwMode="auto">
          <a:xfrm>
            <a:off x="990600" y="2451100"/>
            <a:ext cx="7110413"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50000"/>
              </a:lnSpc>
              <a:spcBef>
                <a:spcPct val="20000"/>
              </a:spcBef>
              <a:buClr>
                <a:schemeClr val="hlink"/>
              </a:buClr>
              <a:buSzPct val="70000"/>
              <a:buFont typeface="Wingdings" pitchFamily="2" charset="2"/>
              <a:buNone/>
            </a:pPr>
            <a:r>
              <a:rPr lang="fa-IR" sz="3000" b="1" dirty="0">
                <a:solidFill>
                  <a:srgbClr val="FFFFFF"/>
                </a:solidFill>
                <a:cs typeface="Mitra" pitchFamily="2" charset="-78"/>
              </a:rPr>
              <a:t>تـوصيه مي شود در آغاز مصاحبه آزاد, سوالات باز مطرح شود تا برداشت کلي و گسترده فرد به دست آيد، مثلاً « در مـورد کار کردن در اين </a:t>
            </a:r>
            <a:r>
              <a:rPr lang="fa-IR" sz="3000" b="1" dirty="0" smtClean="0">
                <a:solidFill>
                  <a:srgbClr val="FFFFFF"/>
                </a:solidFill>
                <a:cs typeface="Mitra" pitchFamily="2" charset="-78"/>
              </a:rPr>
              <a:t>دانشگاه </a:t>
            </a:r>
            <a:r>
              <a:rPr lang="fa-IR" sz="3000" b="1" dirty="0">
                <a:solidFill>
                  <a:srgbClr val="FFFFFF"/>
                </a:solidFill>
                <a:cs typeface="Mitra" pitchFamily="2" charset="-78"/>
              </a:rPr>
              <a:t>چه احسـاسي داريد؟ »</a:t>
            </a:r>
            <a:endParaRPr lang="en-US" sz="3000" b="1" dirty="0">
              <a:solidFill>
                <a:srgbClr val="FFFFFF"/>
              </a:solidFill>
              <a:cs typeface="Mitra" pitchFamily="2" charset="-78"/>
            </a:endParaRPr>
          </a:p>
        </p:txBody>
      </p:sp>
      <p:sp>
        <p:nvSpPr>
          <p:cNvPr id="126980"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23023079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4"/>
          <p:cNvSpPr>
            <a:spLocks noChangeArrowheads="1"/>
          </p:cNvSpPr>
          <p:nvPr/>
        </p:nvSpPr>
        <p:spPr bwMode="auto">
          <a:xfrm>
            <a:off x="3749675" y="538163"/>
            <a:ext cx="463867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سوگيـري در مصـاحبه</a:t>
            </a:r>
            <a:endParaRPr lang="en-US" sz="4500" b="1" dirty="0">
              <a:solidFill>
                <a:srgbClr val="FF0000"/>
              </a:solidFill>
              <a:cs typeface="Zar" pitchFamily="2" charset="-78"/>
            </a:endParaRPr>
          </a:p>
        </p:txBody>
      </p:sp>
      <p:sp>
        <p:nvSpPr>
          <p:cNvPr id="128003" name="Rectangle 5"/>
          <p:cNvSpPr>
            <a:spLocks noChangeArrowheads="1"/>
          </p:cNvSpPr>
          <p:nvPr/>
        </p:nvSpPr>
        <p:spPr bwMode="auto">
          <a:xfrm>
            <a:off x="611188" y="1422400"/>
            <a:ext cx="7777162" cy="500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2900" b="1" dirty="0">
                <a:cs typeface="Mitra" pitchFamily="2" charset="-78"/>
              </a:rPr>
              <a:t> تاکنون چندين عامل سوگيري را در گردآوري اطلاعات بيان کرده‌ايم. اطلاعات مبتني بر سـوگيري زماني به دست مي‌آيد کـه مصاحبه شونده به شدت گرفتار است يا روحيه خوبي ندارد. پاسخ‌هاي مربوط به مسائلي مانند اعتصاب، اخراج موقت و نظاير آن نيز ممکن است همراه با سوگيري بـاشند. ويژگيهاي شخصيتي مصاحبه کننده، جمله آغازين مصاحبه، نوع و نحوه صداي او و جنبه‌هاي ديگري از اين دست مي‌توانند بر سوگيري بيفزايند. حساس بودن مصاحبه کننده به عوامل فراوان سوگيري به وي کمک مي‌کند تا اطلاعاتي را فراهم آورد کـه از روايي نسبي برخوردار باشد. (اوماسکاران، صائبي، 1381، ص 256)</a:t>
            </a:r>
            <a:endParaRPr lang="en-US" sz="2900" b="1" dirty="0">
              <a:cs typeface="Mitra" pitchFamily="2" charset="-78"/>
            </a:endParaRPr>
          </a:p>
        </p:txBody>
      </p:sp>
      <p:sp>
        <p:nvSpPr>
          <p:cNvPr id="128004"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3180203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4"/>
          <p:cNvSpPr>
            <a:spLocks noChangeArrowheads="1"/>
          </p:cNvSpPr>
          <p:nvPr/>
        </p:nvSpPr>
        <p:spPr bwMode="auto">
          <a:xfrm>
            <a:off x="2000250" y="669925"/>
            <a:ext cx="62960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تفاوت ميان مصاحبه و پرسشنامه</a:t>
            </a:r>
            <a:endParaRPr lang="en-US" sz="4500" b="1" dirty="0">
              <a:solidFill>
                <a:srgbClr val="FF0000"/>
              </a:solidFill>
              <a:cs typeface="Zar" pitchFamily="2" charset="-78"/>
            </a:endParaRPr>
          </a:p>
        </p:txBody>
      </p:sp>
      <p:sp>
        <p:nvSpPr>
          <p:cNvPr id="129027" name="Rectangle 5"/>
          <p:cNvSpPr>
            <a:spLocks noChangeArrowheads="1"/>
          </p:cNvSpPr>
          <p:nvPr/>
        </p:nvSpPr>
        <p:spPr bwMode="auto">
          <a:xfrm>
            <a:off x="755650" y="1690688"/>
            <a:ext cx="7540625" cy="448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20000"/>
              </a:lnSpc>
            </a:pPr>
            <a:r>
              <a:rPr lang="fa-IR" sz="3000" b="1" dirty="0">
                <a:cs typeface="Mitra" pitchFamily="2" charset="-78"/>
              </a:rPr>
              <a:t> 1- مصاحبه در مقايسه با پرسشنامه داراي انعطاف‌پذيري بيشتري است. مصاحبه گر مي‌تواند پاسخ‌ها را پي‌گيري نموده و با دوباره تعريف کردن سوال‌ها، ابهام‌ها را رفع نمايد. پرسشنامه امکان چنين عملي را فراهم نمي‌آورد.</a:t>
            </a:r>
          </a:p>
          <a:p>
            <a:pPr algn="r">
              <a:lnSpc>
                <a:spcPct val="120000"/>
              </a:lnSpc>
            </a:pPr>
            <a:r>
              <a:rPr lang="fa-IR" sz="3000" b="1" dirty="0">
                <a:cs typeface="Mitra" pitchFamily="2" charset="-78"/>
              </a:rPr>
              <a:t> 2- مصاحبه اطلاعات کامل‌تري را در اختيار مصاحبه‌گر قرار مي‌دهد.</a:t>
            </a:r>
          </a:p>
          <a:p>
            <a:pPr algn="r">
              <a:lnSpc>
                <a:spcPct val="120000"/>
              </a:lnSpc>
            </a:pPr>
            <a:r>
              <a:rPr lang="fa-IR" sz="3000" b="1" dirty="0">
                <a:cs typeface="Mitra" pitchFamily="2" charset="-78"/>
              </a:rPr>
              <a:t> 3- در مقايسه با پرسشنامه، مصاحبه نياز به زمان و هزينه بيشتري دارد. (بازرگان، 1384، ص 151)</a:t>
            </a:r>
            <a:endParaRPr lang="en-US" sz="3000" b="1" dirty="0">
              <a:cs typeface="Mitra" pitchFamily="2" charset="-78"/>
            </a:endParaRPr>
          </a:p>
        </p:txBody>
      </p:sp>
      <p:sp>
        <p:nvSpPr>
          <p:cNvPr id="129028"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227073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4"/>
          <p:cNvSpPr>
            <a:spLocks noChangeArrowheads="1"/>
          </p:cNvSpPr>
          <p:nvPr/>
        </p:nvSpPr>
        <p:spPr bwMode="auto">
          <a:xfrm>
            <a:off x="3051175" y="639763"/>
            <a:ext cx="54657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000" b="1" dirty="0">
                <a:solidFill>
                  <a:srgbClr val="FF0000"/>
                </a:solidFill>
                <a:cs typeface="Zar" pitchFamily="2" charset="-78"/>
              </a:rPr>
              <a:t>برخي ازمحاسن روش مصاحبه</a:t>
            </a:r>
            <a:endParaRPr lang="en-US" sz="4000" b="1" dirty="0">
              <a:solidFill>
                <a:srgbClr val="FF0000"/>
              </a:solidFill>
              <a:cs typeface="Zar" pitchFamily="2" charset="-78"/>
            </a:endParaRPr>
          </a:p>
        </p:txBody>
      </p:sp>
      <p:sp>
        <p:nvSpPr>
          <p:cNvPr id="130051" name="Rectangle 5"/>
          <p:cNvSpPr>
            <a:spLocks noChangeArrowheads="1"/>
          </p:cNvSpPr>
          <p:nvPr/>
        </p:nvSpPr>
        <p:spPr bwMode="auto">
          <a:xfrm>
            <a:off x="560388" y="1516063"/>
            <a:ext cx="7993062" cy="479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10000"/>
              </a:lnSpc>
            </a:pPr>
            <a:r>
              <a:rPr lang="fa-IR" sz="2800" b="1" dirty="0">
                <a:cs typeface="Mitra" pitchFamily="2" charset="-78"/>
              </a:rPr>
              <a:t>1- در مورد افراد بيسواد بهترين وسيله کسب اطلاعات است.</a:t>
            </a:r>
          </a:p>
          <a:p>
            <a:pPr algn="r">
              <a:lnSpc>
                <a:spcPct val="110000"/>
              </a:lnSpc>
            </a:pPr>
            <a:r>
              <a:rPr lang="fa-IR" sz="2800" b="1" dirty="0">
                <a:cs typeface="Mitra" pitchFamily="2" charset="-78"/>
              </a:rPr>
              <a:t>2- در مورد بدست آوردن اطلاعات محرمانه، اگر به مصاحبه شونـده اطمينان داده شود که اظهارات او در جاي ديگر منعکس نخواهد شد، بهترين وسيله است. </a:t>
            </a:r>
          </a:p>
          <a:p>
            <a:pPr algn="r">
              <a:lnSpc>
                <a:spcPct val="110000"/>
              </a:lnSpc>
            </a:pPr>
            <a:r>
              <a:rPr lang="fa-IR" sz="2800" b="1" dirty="0">
                <a:cs typeface="Mitra" pitchFamily="2" charset="-78"/>
              </a:rPr>
              <a:t>3- در مصاحبه مي توان پاسخگو را در مسير واقعي راهنمايي کرد، و هيچ نوع ابهامي در سوالات مصاحبه وجود نخواهد داشت. </a:t>
            </a:r>
          </a:p>
          <a:p>
            <a:pPr algn="r">
              <a:lnSpc>
                <a:spcPct val="110000"/>
              </a:lnSpc>
            </a:pPr>
            <a:r>
              <a:rPr lang="fa-IR" sz="2800" b="1" dirty="0">
                <a:cs typeface="Mitra" pitchFamily="2" charset="-78"/>
              </a:rPr>
              <a:t>4- مصاحبه‌گر با تجربه کافي و ممارست قادر است پس از دريافت مطالب، نکات ضروري را مورد استفاده قرار دهد. </a:t>
            </a:r>
          </a:p>
          <a:p>
            <a:pPr algn="r">
              <a:lnSpc>
                <a:spcPct val="110000"/>
              </a:lnSpc>
            </a:pPr>
            <a:r>
              <a:rPr lang="fa-IR" sz="2800" b="1" dirty="0">
                <a:cs typeface="Mitra" pitchFamily="2" charset="-78"/>
              </a:rPr>
              <a:t>5- در مصاحبه، کليه افرادي که بصورت نمونه انتخاب شده‌اند مورد مطالعه قرار خواهند گرفت . </a:t>
            </a:r>
            <a:endParaRPr lang="en-US" sz="2800" b="1" dirty="0">
              <a:cs typeface="Mitra" pitchFamily="2" charset="-78"/>
            </a:endParaRPr>
          </a:p>
        </p:txBody>
      </p:sp>
      <p:sp>
        <p:nvSpPr>
          <p:cNvPr id="130052"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2439416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4"/>
          <p:cNvSpPr>
            <a:spLocks noChangeArrowheads="1"/>
          </p:cNvSpPr>
          <p:nvPr/>
        </p:nvSpPr>
        <p:spPr bwMode="auto">
          <a:xfrm>
            <a:off x="1116013" y="628650"/>
            <a:ext cx="68961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000" b="1" dirty="0">
                <a:solidFill>
                  <a:srgbClr val="FF0000"/>
                </a:solidFill>
                <a:cs typeface="Zar" pitchFamily="2" charset="-78"/>
              </a:rPr>
              <a:t>برخي ازمحدوديت‌هاي روش مصاحبه</a:t>
            </a:r>
            <a:endParaRPr lang="en-US" sz="4000" b="1" dirty="0">
              <a:solidFill>
                <a:srgbClr val="FF0000"/>
              </a:solidFill>
              <a:cs typeface="Zar" pitchFamily="2" charset="-78"/>
            </a:endParaRPr>
          </a:p>
        </p:txBody>
      </p:sp>
      <p:sp>
        <p:nvSpPr>
          <p:cNvPr id="131075" name="Rectangle 5"/>
          <p:cNvSpPr>
            <a:spLocks noChangeArrowheads="1"/>
          </p:cNvSpPr>
          <p:nvPr/>
        </p:nvSpPr>
        <p:spPr bwMode="auto">
          <a:xfrm>
            <a:off x="498475" y="1504950"/>
            <a:ext cx="80645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2800" b="1" dirty="0">
                <a:cs typeface="Mitra" pitchFamily="2" charset="-78"/>
              </a:rPr>
              <a:t>1- نمي‌توان تعداد زيادي از افـراد را در مدت کوتاه مورد مطــالعه قرار داد. </a:t>
            </a:r>
          </a:p>
          <a:p>
            <a:pPr algn="r"/>
            <a:r>
              <a:rPr lang="fa-IR" sz="2800" b="1" dirty="0">
                <a:cs typeface="Mitra" pitchFamily="2" charset="-78"/>
              </a:rPr>
              <a:t>2- هزينه تحقيق در مصاحبه بالا است. </a:t>
            </a:r>
          </a:p>
          <a:p>
            <a:pPr algn="r"/>
            <a:r>
              <a:rPr lang="fa-IR" sz="2800" b="1" dirty="0">
                <a:cs typeface="Mitra" pitchFamily="2" charset="-78"/>
              </a:rPr>
              <a:t>3- استخراج اطلاعات و تجزيه و تحليل در مصاحبه مشکل است. (خليلي، دانشور، 1378 ، ص 105)</a:t>
            </a:r>
          </a:p>
          <a:p>
            <a:pPr algn="r"/>
            <a:r>
              <a:rPr lang="fa-IR" sz="2800" b="1" dirty="0">
                <a:cs typeface="Mitra" pitchFamily="2" charset="-78"/>
              </a:rPr>
              <a:t>4- اين روش وقتگير و پرخرج است و زمان زيادي را طلب نموده، جامعه محدودي را مورد شناسايي و مطالعه قرار مي دهد . </a:t>
            </a:r>
          </a:p>
          <a:p>
            <a:pPr algn="r"/>
            <a:r>
              <a:rPr lang="fa-IR" sz="2800" b="1" dirty="0">
                <a:cs typeface="Mitra" pitchFamily="2" charset="-78"/>
              </a:rPr>
              <a:t>5- اطلاعات به دست آمده از طريق روش مصاحبه را نمي‌توان همـانند روش پرسشنامه به جامعه بزرگتري تعميم داد، زيرا ايـن اطلاعات بر پايه تعـداد محدود و موردي جمع آوري مي‌شود و تنها مي‌توان نتايج را به افراد مشابه تعميم داد. </a:t>
            </a:r>
            <a:endParaRPr lang="en-US" sz="2800" b="1" dirty="0">
              <a:cs typeface="Mitra" pitchFamily="2" charset="-78"/>
            </a:endParaRPr>
          </a:p>
        </p:txBody>
      </p:sp>
      <p:sp>
        <p:nvSpPr>
          <p:cNvPr id="131076"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22349640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4"/>
          <p:cNvSpPr>
            <a:spLocks noChangeArrowheads="1"/>
          </p:cNvSpPr>
          <p:nvPr/>
        </p:nvSpPr>
        <p:spPr bwMode="auto">
          <a:xfrm>
            <a:off x="3881438" y="990600"/>
            <a:ext cx="4513262"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شرايط مصاحبه شونده</a:t>
            </a:r>
            <a:endParaRPr lang="en-US" sz="4500" b="1" dirty="0">
              <a:solidFill>
                <a:srgbClr val="FF0000"/>
              </a:solidFill>
              <a:cs typeface="Zar" pitchFamily="2" charset="-78"/>
            </a:endParaRPr>
          </a:p>
        </p:txBody>
      </p:sp>
      <p:sp>
        <p:nvSpPr>
          <p:cNvPr id="132099" name="Rectangle 5"/>
          <p:cNvSpPr>
            <a:spLocks noChangeArrowheads="1"/>
          </p:cNvSpPr>
          <p:nvPr/>
        </p:nvSpPr>
        <p:spPr bwMode="auto">
          <a:xfrm>
            <a:off x="768350" y="1885950"/>
            <a:ext cx="7626350"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50000"/>
              </a:lnSpc>
              <a:spcBef>
                <a:spcPct val="20000"/>
              </a:spcBef>
              <a:buClr>
                <a:schemeClr val="hlink"/>
              </a:buClr>
              <a:buSzPct val="70000"/>
              <a:buFont typeface="Wingdings" pitchFamily="2" charset="2"/>
              <a:buNone/>
            </a:pPr>
            <a:r>
              <a:rPr lang="fa-IR" sz="3000" b="1" dirty="0">
                <a:cs typeface="Mitra" pitchFamily="2" charset="-78"/>
              </a:rPr>
              <a:t> خصوصيات فرد مصاحبه شونده و روش انتخاب او، به نـوع اطلاعات و داده هاي مورد نياز تحقيق ، بستگي دارد . ولي به طور کلي مي توان گفت که بايد نسبت به موضوع مورد پرسش ، آگاهي داشته ، داراي صداقت و امانت کافي براي ارائه مطالب واقعي باشد. به نحوي که بتوان نظــرات او را سند قرار داد . </a:t>
            </a:r>
            <a:endParaRPr lang="en-US" sz="3000" b="1" dirty="0">
              <a:cs typeface="Mitra" pitchFamily="2" charset="-78"/>
            </a:endParaRPr>
          </a:p>
        </p:txBody>
      </p:sp>
      <p:sp>
        <p:nvSpPr>
          <p:cNvPr id="132100"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6115699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4"/>
          <p:cNvSpPr>
            <a:spLocks noChangeArrowheads="1"/>
          </p:cNvSpPr>
          <p:nvPr/>
        </p:nvSpPr>
        <p:spPr bwMode="auto">
          <a:xfrm>
            <a:off x="3722688" y="855663"/>
            <a:ext cx="4656137"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شرايط مصـاحبه کننده</a:t>
            </a:r>
            <a:endParaRPr lang="en-US" sz="4500" b="1" dirty="0">
              <a:solidFill>
                <a:srgbClr val="FF0000"/>
              </a:solidFill>
              <a:cs typeface="Zar" pitchFamily="2" charset="-78"/>
            </a:endParaRPr>
          </a:p>
        </p:txBody>
      </p:sp>
      <p:sp>
        <p:nvSpPr>
          <p:cNvPr id="133123" name="Rectangle 5"/>
          <p:cNvSpPr>
            <a:spLocks noChangeArrowheads="1"/>
          </p:cNvSpPr>
          <p:nvPr/>
        </p:nvSpPr>
        <p:spPr bwMode="auto">
          <a:xfrm>
            <a:off x="755650" y="1814513"/>
            <a:ext cx="7623175"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50000"/>
              </a:lnSpc>
              <a:spcBef>
                <a:spcPct val="20000"/>
              </a:spcBef>
              <a:buClr>
                <a:schemeClr val="hlink"/>
              </a:buClr>
              <a:buSzPct val="70000"/>
              <a:buFont typeface="Wingdings" pitchFamily="2" charset="2"/>
              <a:buNone/>
            </a:pPr>
            <a:r>
              <a:rPr lang="fa-IR" sz="3000" b="1" dirty="0">
                <a:cs typeface="Mitra" pitchFamily="2" charset="-78"/>
              </a:rPr>
              <a:t> مصاحبه گر، علاوه بر اينکه بايد داراي شرايط و تخصص کافي، که به محقق و تحقيق مربوط مي‌شود، باشد، بايد داراي ذوق و علاقه بوده، از ديدگاه، آداب، رسوم و سنن مصاحبه شونده، آگاه باشد، تا بتواند خود را به مصاحبه شونده نزديک کند و او را به حرف در آورد. يعني بـايد بتواند نظر او را به خود جلب کند. </a:t>
            </a:r>
            <a:endParaRPr lang="en-US" sz="3000" b="1" dirty="0">
              <a:cs typeface="Mitra" pitchFamily="2" charset="-78"/>
            </a:endParaRPr>
          </a:p>
        </p:txBody>
      </p:sp>
      <p:sp>
        <p:nvSpPr>
          <p:cNvPr id="133124"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3570252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3208" y="642918"/>
            <a:ext cx="6000792" cy="1500198"/>
          </a:xfrm>
          <a:solidFill>
            <a:srgbClr val="FFFF00"/>
          </a:solidFill>
        </p:spPr>
        <p:txBody>
          <a:bodyPr>
            <a:noAutofit/>
          </a:bodyPr>
          <a:lstStyle/>
          <a:p>
            <a:r>
              <a:rPr lang="fa-IR" sz="8800" dirty="0" smtClean="0"/>
              <a:t>خدا قوّت!</a:t>
            </a:r>
            <a:endParaRPr lang="en-US" sz="8800" dirty="0"/>
          </a:p>
        </p:txBody>
      </p:sp>
      <p:pic>
        <p:nvPicPr>
          <p:cNvPr id="4" name="Content Placeholder 3" descr="کلاس1.png"/>
          <p:cNvPicPr>
            <a:picLocks noGrp="1" noChangeAspect="1"/>
          </p:cNvPicPr>
          <p:nvPr>
            <p:ph idx="1"/>
          </p:nvPr>
        </p:nvPicPr>
        <p:blipFill>
          <a:blip r:embed="rId2" cstate="print"/>
          <a:stretch>
            <a:fillRect/>
          </a:stretch>
        </p:blipFill>
        <p:spPr>
          <a:xfrm>
            <a:off x="1214414" y="2258934"/>
            <a:ext cx="6143667" cy="4125675"/>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0355" name="Rectangle 7"/>
          <p:cNvSpPr>
            <a:spLocks noChangeArrowheads="1"/>
          </p:cNvSpPr>
          <p:nvPr/>
        </p:nvSpPr>
        <p:spPr bwMode="auto">
          <a:xfrm>
            <a:off x="179388" y="3079750"/>
            <a:ext cx="556260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nSpc>
                <a:spcPct val="150000"/>
              </a:lnSpc>
              <a:spcBef>
                <a:spcPct val="20000"/>
              </a:spcBef>
              <a:buClr>
                <a:schemeClr val="hlink"/>
              </a:buClr>
              <a:buSzPct val="70000"/>
              <a:buFont typeface="Wingdings" pitchFamily="2" charset="2"/>
              <a:buNone/>
            </a:pPr>
            <a:r>
              <a:rPr lang="fa-IR" sz="3000" b="1">
                <a:cs typeface="Nazanin" pitchFamily="2" charset="-78"/>
              </a:rPr>
              <a:t>روشي که اطلاعات مورد نياز تحقيق از طريق ارتباط مستقيم بين پرسشگر و پاسخگو گرداوري مي‌شود.    </a:t>
            </a:r>
            <a:endParaRPr lang="en-US" sz="3000" b="1">
              <a:cs typeface="Nazanin" pitchFamily="2" charset="-78"/>
            </a:endParaRPr>
          </a:p>
        </p:txBody>
      </p:sp>
      <p:grpSp>
        <p:nvGrpSpPr>
          <p:cNvPr id="100356" name="Group 8"/>
          <p:cNvGrpSpPr>
            <a:grpSpLocks/>
          </p:cNvGrpSpPr>
          <p:nvPr/>
        </p:nvGrpSpPr>
        <p:grpSpPr bwMode="auto">
          <a:xfrm>
            <a:off x="5589588" y="1222375"/>
            <a:ext cx="2592387" cy="1600200"/>
            <a:chOff x="2208" y="1104"/>
            <a:chExt cx="1920" cy="1008"/>
          </a:xfrm>
        </p:grpSpPr>
        <p:sp>
          <p:nvSpPr>
            <p:cNvPr id="100359" name="AutoShape 9"/>
            <p:cNvSpPr>
              <a:spLocks noChangeArrowheads="1"/>
            </p:cNvSpPr>
            <p:nvPr/>
          </p:nvSpPr>
          <p:spPr bwMode="auto">
            <a:xfrm>
              <a:off x="2208" y="1104"/>
              <a:ext cx="1920" cy="1008"/>
            </a:xfrm>
            <a:prstGeom prst="roundRect">
              <a:avLst>
                <a:gd name="adj" fmla="val 16667"/>
              </a:avLst>
            </a:prstGeom>
            <a:solidFill>
              <a:srgbClr val="FFCC00"/>
            </a:solidFill>
            <a:ln>
              <a:noFill/>
            </a:ln>
            <a:effectLst>
              <a:prstShdw prst="shdw17" dist="17961" dir="2700000">
                <a:srgbClr val="997A00"/>
              </a:prstShdw>
            </a:effectLst>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00360" name="Rectangle 10"/>
            <p:cNvSpPr>
              <a:spLocks noChangeArrowheads="1"/>
            </p:cNvSpPr>
            <p:nvPr/>
          </p:nvSpPr>
          <p:spPr bwMode="auto">
            <a:xfrm>
              <a:off x="2304" y="1200"/>
              <a:ext cx="1730"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ctr"/>
              <a:r>
                <a:rPr lang="fa-IR" sz="4000" b="1">
                  <a:solidFill>
                    <a:srgbClr val="990000"/>
                  </a:solidFill>
                  <a:cs typeface="Zar" pitchFamily="2" charset="-78"/>
                </a:rPr>
                <a:t>مصاحبه</a:t>
              </a:r>
              <a:r>
                <a:rPr lang="en-US" sz="4000" b="1" i="1">
                  <a:solidFill>
                    <a:srgbClr val="990000"/>
                  </a:solidFill>
                  <a:latin typeface="Times New Roman" pitchFamily="18" charset="0"/>
                  <a:cs typeface="Times New Roman" pitchFamily="18" charset="0"/>
                </a:rPr>
                <a:t>Interview</a:t>
              </a:r>
            </a:p>
          </p:txBody>
        </p:sp>
      </p:grpSp>
      <p:sp>
        <p:nvSpPr>
          <p:cNvPr id="100357" name="Line 11"/>
          <p:cNvSpPr>
            <a:spLocks noChangeShapeType="1"/>
          </p:cNvSpPr>
          <p:nvPr/>
        </p:nvSpPr>
        <p:spPr bwMode="auto">
          <a:xfrm>
            <a:off x="6923088" y="2798763"/>
            <a:ext cx="0" cy="1371600"/>
          </a:xfrm>
          <a:prstGeom prst="line">
            <a:avLst/>
          </a:prstGeom>
          <a:noFill/>
          <a:ln w="57150">
            <a:solidFill>
              <a:srgbClr val="FF9900"/>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00358" name="Line 12"/>
          <p:cNvSpPr>
            <a:spLocks noChangeShapeType="1"/>
          </p:cNvSpPr>
          <p:nvPr/>
        </p:nvSpPr>
        <p:spPr bwMode="auto">
          <a:xfrm flipH="1">
            <a:off x="5856288" y="4170363"/>
            <a:ext cx="1066800" cy="0"/>
          </a:xfrm>
          <a:prstGeom prst="line">
            <a:avLst/>
          </a:prstGeom>
          <a:noFill/>
          <a:ln w="57150">
            <a:solidFill>
              <a:srgbClr val="FF99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Tree>
    <p:extLst>
      <p:ext uri="{BB962C8B-B14F-4D97-AF65-F5344CB8AC3E}">
        <p14:creationId xmlns:p14="http://schemas.microsoft.com/office/powerpoint/2010/main" val="1421340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4"/>
          <p:cNvSpPr>
            <a:spLocks noChangeArrowheads="1"/>
          </p:cNvSpPr>
          <p:nvPr/>
        </p:nvSpPr>
        <p:spPr bwMode="auto">
          <a:xfrm>
            <a:off x="5091113" y="1211263"/>
            <a:ext cx="310197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تعريف مصاحبه</a:t>
            </a:r>
            <a:endParaRPr lang="en-US" sz="4500" b="1" dirty="0">
              <a:solidFill>
                <a:srgbClr val="FF0000"/>
              </a:solidFill>
              <a:cs typeface="Zar" pitchFamily="2" charset="-78"/>
            </a:endParaRPr>
          </a:p>
        </p:txBody>
      </p:sp>
      <p:sp>
        <p:nvSpPr>
          <p:cNvPr id="101379" name="Rectangle 5"/>
          <p:cNvSpPr>
            <a:spLocks noChangeArrowheads="1"/>
          </p:cNvSpPr>
          <p:nvPr/>
        </p:nvSpPr>
        <p:spPr bwMode="auto">
          <a:xfrm>
            <a:off x="776288" y="2316163"/>
            <a:ext cx="7416800"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20000"/>
              </a:lnSpc>
            </a:pPr>
            <a:r>
              <a:rPr lang="fa-IR" sz="3000" dirty="0">
                <a:cs typeface="Mitra" pitchFamily="2" charset="-78"/>
              </a:rPr>
              <a:t> </a:t>
            </a:r>
            <a:r>
              <a:rPr lang="fa-IR" sz="3000" b="1" dirty="0">
                <a:cs typeface="Mitra" pitchFamily="2" charset="-78"/>
              </a:rPr>
              <a:t>مصاحبه ، فرايندي است اجتماعي که به صـورت ملاقــاتي همدلانه، رويـاروي و گفت و شنودي، بين مصـاحبه گـر و مصاحبه شونده ، با هدف دستيـابي به اطلاعــاتي معيـن، در شرايطي که پرسشگـر و پاسخگو در کنــار يکديگر قرار گرفته‌اند، صورت مي‌گيرد. </a:t>
            </a:r>
          </a:p>
          <a:p>
            <a:pPr algn="r">
              <a:lnSpc>
                <a:spcPct val="120000"/>
              </a:lnSpc>
            </a:pPr>
            <a:r>
              <a:rPr lang="fa-IR" sz="3000" b="1" dirty="0">
                <a:cs typeface="Mitra" pitchFamily="2" charset="-78"/>
              </a:rPr>
              <a:t>(ظهوري، 1378، ص 177)</a:t>
            </a:r>
          </a:p>
        </p:txBody>
      </p:sp>
      <p:sp>
        <p:nvSpPr>
          <p:cNvPr id="101380"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4908851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3"/>
          <p:cNvSpPr>
            <a:spLocks noChangeArrowheads="1"/>
          </p:cNvSpPr>
          <p:nvPr/>
        </p:nvSpPr>
        <p:spPr bwMode="auto">
          <a:xfrm>
            <a:off x="684213" y="1666875"/>
            <a:ext cx="7740650" cy="457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justLow">
              <a:lnSpc>
                <a:spcPct val="140000"/>
              </a:lnSpc>
              <a:spcBef>
                <a:spcPct val="20000"/>
              </a:spcBef>
              <a:buClr>
                <a:schemeClr val="hlink"/>
              </a:buClr>
              <a:buSzPct val="70000"/>
              <a:buFont typeface="Wingdings" pitchFamily="2" charset="2"/>
              <a:buNone/>
            </a:pPr>
            <a:r>
              <a:rPr lang="fa-IR" sz="3000" b="1" dirty="0">
                <a:cs typeface="Mitra" pitchFamily="2" charset="-78"/>
              </a:rPr>
              <a:t> مصاحبه روشي است که در آن اطلاعات مورد نياز تحقيق از طــريق ارتبــاط مستقيـم بيـن پرسشگر يا محقـق باپـاسخگو گردآوري مي‌شود. در واقـع، مصاحبه يک مکـالمه دو طرفه است که با طرح سئوال مصاحبه‌گر به منظور کسب اطلاعات مربوط به تحقيق آغـاز مي‌شود اين امـر مي‌تواند به صــورت رو در رو يا برقراري ارتبــاط تلفني انجام پذيرد. (حافظ نيا، 1381، ص 199) </a:t>
            </a:r>
            <a:endParaRPr lang="en-US" sz="3000" b="1" dirty="0">
              <a:cs typeface="Mitra" pitchFamily="2" charset="-78"/>
            </a:endParaRPr>
          </a:p>
        </p:txBody>
      </p:sp>
      <p:sp>
        <p:nvSpPr>
          <p:cNvPr id="102403" name="Rectangle 4"/>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404" name="Text Box 5"/>
          <p:cNvSpPr txBox="1">
            <a:spLocks noChangeArrowheads="1"/>
          </p:cNvSpPr>
          <p:nvPr/>
        </p:nvSpPr>
        <p:spPr bwMode="auto">
          <a:xfrm>
            <a:off x="4211638" y="620713"/>
            <a:ext cx="432117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000">
                <a:solidFill>
                  <a:schemeClr val="tx1"/>
                </a:solidFill>
                <a:latin typeface="Arial" charset="0"/>
                <a:cs typeface="Arial" charset="0"/>
              </a:defRPr>
            </a:lvl1pPr>
            <a:lvl2pPr marL="742950" indent="-285750" eaLnBrk="0" hangingPunct="0">
              <a:defRPr sz="2000">
                <a:solidFill>
                  <a:schemeClr val="tx1"/>
                </a:solidFill>
                <a:latin typeface="Arial" charset="0"/>
                <a:cs typeface="Arial" charset="0"/>
              </a:defRPr>
            </a:lvl2pPr>
            <a:lvl3pPr marL="1143000" indent="-228600" eaLnBrk="0" hangingPunct="0">
              <a:defRPr sz="2000">
                <a:solidFill>
                  <a:schemeClr val="tx1"/>
                </a:solidFill>
                <a:latin typeface="Arial" charset="0"/>
                <a:cs typeface="Arial" charset="0"/>
              </a:defRPr>
            </a:lvl3pPr>
            <a:lvl4pPr marL="1600200" indent="-228600" eaLnBrk="0" hangingPunct="0">
              <a:defRPr sz="2000">
                <a:solidFill>
                  <a:schemeClr val="tx1"/>
                </a:solidFill>
                <a:latin typeface="Arial" charset="0"/>
                <a:cs typeface="Arial" charset="0"/>
              </a:defRPr>
            </a:lvl4pPr>
            <a:lvl5pPr marL="2057400" indent="-228600" eaLnBrk="0" hangingPunct="0">
              <a:defRPr sz="2000">
                <a:solidFill>
                  <a:schemeClr val="tx1"/>
                </a:solidFill>
                <a:latin typeface="Arial" charset="0"/>
                <a:cs typeface="Arial" charset="0"/>
              </a:defRPr>
            </a:lvl5pPr>
            <a:lvl6pPr marL="2514600" indent="-228600" algn="r" rtl="1" eaLnBrk="0" fontAlgn="base" hangingPunct="0">
              <a:spcBef>
                <a:spcPct val="0"/>
              </a:spcBef>
              <a:spcAft>
                <a:spcPct val="0"/>
              </a:spcAft>
              <a:defRPr sz="2000">
                <a:solidFill>
                  <a:schemeClr val="tx1"/>
                </a:solidFill>
                <a:latin typeface="Arial" charset="0"/>
                <a:cs typeface="Arial" charset="0"/>
              </a:defRPr>
            </a:lvl6pPr>
            <a:lvl7pPr marL="2971800" indent="-228600" algn="r" rtl="1" eaLnBrk="0" fontAlgn="base" hangingPunct="0">
              <a:spcBef>
                <a:spcPct val="0"/>
              </a:spcBef>
              <a:spcAft>
                <a:spcPct val="0"/>
              </a:spcAft>
              <a:defRPr sz="2000">
                <a:solidFill>
                  <a:schemeClr val="tx1"/>
                </a:solidFill>
                <a:latin typeface="Arial" charset="0"/>
                <a:cs typeface="Arial" charset="0"/>
              </a:defRPr>
            </a:lvl7pPr>
            <a:lvl8pPr marL="3429000" indent="-228600" algn="r" rtl="1" eaLnBrk="0" fontAlgn="base" hangingPunct="0">
              <a:spcBef>
                <a:spcPct val="0"/>
              </a:spcBef>
              <a:spcAft>
                <a:spcPct val="0"/>
              </a:spcAft>
              <a:defRPr sz="2000">
                <a:solidFill>
                  <a:schemeClr val="tx1"/>
                </a:solidFill>
                <a:latin typeface="Arial" charset="0"/>
                <a:cs typeface="Arial" charset="0"/>
              </a:defRPr>
            </a:lvl8pPr>
            <a:lvl9pPr marL="3886200" indent="-228600" algn="r" rtl="1" eaLnBrk="0" fontAlgn="base" hangingPunct="0">
              <a:spcBef>
                <a:spcPct val="0"/>
              </a:spcBef>
              <a:spcAft>
                <a:spcPct val="0"/>
              </a:spcAft>
              <a:defRPr sz="2000">
                <a:solidFill>
                  <a:schemeClr val="tx1"/>
                </a:solidFill>
                <a:latin typeface="Arial" charset="0"/>
                <a:cs typeface="Arial" charset="0"/>
              </a:defRPr>
            </a:lvl9pPr>
          </a:lstStyle>
          <a:p>
            <a:pPr eaLnBrk="1" hangingPunct="1">
              <a:spcBef>
                <a:spcPct val="50000"/>
              </a:spcBef>
            </a:pPr>
            <a:r>
              <a:rPr lang="fa-IR" sz="4500" b="1" dirty="0">
                <a:solidFill>
                  <a:srgbClr val="FF0000"/>
                </a:solidFill>
                <a:cs typeface="Zar" pitchFamily="2" charset="-78"/>
              </a:rPr>
              <a:t>تعريف ديگر:</a:t>
            </a:r>
            <a:endParaRPr lang="en-US" sz="4500" b="1" dirty="0">
              <a:solidFill>
                <a:srgbClr val="FF0000"/>
              </a:solidFill>
              <a:cs typeface="Zar" pitchFamily="2" charset="-78"/>
            </a:endParaRPr>
          </a:p>
        </p:txBody>
      </p:sp>
    </p:spTree>
    <p:extLst>
      <p:ext uri="{BB962C8B-B14F-4D97-AF65-F5344CB8AC3E}">
        <p14:creationId xmlns:p14="http://schemas.microsoft.com/office/powerpoint/2010/main" val="3993171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4"/>
          <p:cNvSpPr>
            <a:spLocks noChangeArrowheads="1"/>
          </p:cNvSpPr>
          <p:nvPr/>
        </p:nvSpPr>
        <p:spPr bwMode="auto">
          <a:xfrm>
            <a:off x="3856038" y="723900"/>
            <a:ext cx="44799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r>
              <a:rPr lang="fa-IR" sz="4500" b="1" dirty="0">
                <a:solidFill>
                  <a:srgbClr val="FF0000"/>
                </a:solidFill>
                <a:cs typeface="Zar" pitchFamily="2" charset="-78"/>
              </a:rPr>
              <a:t>زمينه‌هاي اطلاعاتي</a:t>
            </a:r>
            <a:endParaRPr lang="en-US" sz="4500" b="1" dirty="0">
              <a:solidFill>
                <a:srgbClr val="FF0000"/>
              </a:solidFill>
              <a:cs typeface="Zar" pitchFamily="2" charset="-78"/>
            </a:endParaRPr>
          </a:p>
        </p:txBody>
      </p:sp>
      <p:sp>
        <p:nvSpPr>
          <p:cNvPr id="103427" name="Rectangle 5"/>
          <p:cNvSpPr>
            <a:spLocks noChangeArrowheads="1"/>
          </p:cNvSpPr>
          <p:nvPr/>
        </p:nvSpPr>
        <p:spPr bwMode="auto">
          <a:xfrm>
            <a:off x="655638" y="1516063"/>
            <a:ext cx="7769225" cy="462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10000"/>
              </a:lnSpc>
            </a:pPr>
            <a:r>
              <a:rPr lang="fa-IR" sz="3000" b="1" dirty="0">
                <a:cs typeface="Mitra" pitchFamily="2" charset="-78"/>
              </a:rPr>
              <a:t> زمينــه‌هاي اطلاعــاتي که از طريق مصــاحبه بهتـر به دست مي‌آيد، عبارتند از: طرز فکر، عواطف، احساسات و خصوصيات افراد، طرز تلقي آنان نسبت به يک مسأله يا پديده، علل وابستگي يـا وازدگي آنها از افراد يا گروه ها يـا زمينه‌هاي خاص.</a:t>
            </a:r>
          </a:p>
          <a:p>
            <a:pPr algn="r">
              <a:lnSpc>
                <a:spcPct val="110000"/>
              </a:lnSpc>
            </a:pPr>
            <a:r>
              <a:rPr lang="fa-IR" sz="3000" b="1" dirty="0">
                <a:cs typeface="Mitra" pitchFamily="2" charset="-78"/>
              </a:rPr>
              <a:t>دو نويسنده جوان کنل و کان وجود سه شرط زير را براي توفيق در مصاحبه لازم دانسته اند : پاسخگو، اطلاعـات لازم  را داشته باشد - پاسخگو، سوال را درک کند - پاسخگــو ، انگيزه لازم را داشته باشد. (ظهوري، 1378، ص 177</a:t>
            </a:r>
            <a:r>
              <a:rPr lang="fa-IR" sz="3000" b="1" dirty="0">
                <a:solidFill>
                  <a:srgbClr val="FFFFFF"/>
                </a:solidFill>
                <a:cs typeface="Mitra" pitchFamily="2" charset="-78"/>
              </a:rPr>
              <a:t>)</a:t>
            </a:r>
            <a:endParaRPr lang="en-US" sz="3000" b="1" dirty="0">
              <a:solidFill>
                <a:srgbClr val="FFFFFF"/>
              </a:solidFill>
              <a:cs typeface="Mitra" pitchFamily="2" charset="-78"/>
            </a:endParaRPr>
          </a:p>
        </p:txBody>
      </p:sp>
      <p:sp>
        <p:nvSpPr>
          <p:cNvPr id="103428"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14339335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4"/>
          <p:cNvSpPr>
            <a:spLocks noChangeArrowheads="1"/>
          </p:cNvSpPr>
          <p:nvPr/>
        </p:nvSpPr>
        <p:spPr bwMode="auto">
          <a:xfrm>
            <a:off x="4764088" y="549275"/>
            <a:ext cx="3551237"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fa-IR" sz="4500" b="1" dirty="0">
                <a:solidFill>
                  <a:srgbClr val="FF0000"/>
                </a:solidFill>
                <a:cs typeface="Zar" pitchFamily="2" charset="-78"/>
              </a:rPr>
              <a:t>کارآيي مصـاحبه</a:t>
            </a:r>
            <a:endParaRPr lang="en-US" sz="4500" b="1" dirty="0">
              <a:solidFill>
                <a:srgbClr val="FF0000"/>
              </a:solidFill>
              <a:cs typeface="Zar" pitchFamily="2" charset="-78"/>
            </a:endParaRPr>
          </a:p>
        </p:txBody>
      </p:sp>
      <p:sp>
        <p:nvSpPr>
          <p:cNvPr id="104451" name="Rectangle 5"/>
          <p:cNvSpPr>
            <a:spLocks noChangeArrowheads="1"/>
          </p:cNvSpPr>
          <p:nvPr/>
        </p:nvSpPr>
        <p:spPr bwMode="auto">
          <a:xfrm>
            <a:off x="714375" y="1536700"/>
            <a:ext cx="7704138" cy="459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lnSpc>
                <a:spcPct val="110000"/>
              </a:lnSpc>
            </a:pPr>
            <a:r>
              <a:rPr lang="fa-IR" sz="3000" b="1" dirty="0">
                <a:cs typeface="Mitra" pitchFamily="2" charset="-78"/>
              </a:rPr>
              <a:t> براي آنکه مصاحبه داراي کارآيي بوده و در رسيدن به هدفها تحقيق به محقق ياري نمايد ، توجه به نکات زير ضروري است :</a:t>
            </a:r>
          </a:p>
          <a:p>
            <a:pPr algn="r"/>
            <a:r>
              <a:rPr lang="fa-IR" sz="2800" b="1" dirty="0">
                <a:cs typeface="Mitra" pitchFamily="2" charset="-78"/>
              </a:rPr>
              <a:t>1- ايجـاد جو دوستـانه </a:t>
            </a:r>
          </a:p>
          <a:p>
            <a:pPr algn="r"/>
            <a:r>
              <a:rPr lang="fa-IR" sz="2800" b="1" dirty="0">
                <a:cs typeface="Mitra" pitchFamily="2" charset="-78"/>
              </a:rPr>
              <a:t>2- توجه و علاقه مصاحبه گر </a:t>
            </a:r>
          </a:p>
          <a:p>
            <a:pPr algn="r"/>
            <a:r>
              <a:rPr lang="fa-IR" sz="2800" b="1" dirty="0">
                <a:cs typeface="Mitra" pitchFamily="2" charset="-78"/>
              </a:rPr>
              <a:t>3- نظم در ارائـه سئوالها </a:t>
            </a:r>
          </a:p>
          <a:p>
            <a:pPr algn="r"/>
            <a:r>
              <a:rPr lang="fa-IR" sz="2800" b="1" dirty="0">
                <a:cs typeface="Mitra" pitchFamily="2" charset="-78"/>
              </a:rPr>
              <a:t>4- نشـان ندادن عکس العمل به پـاسخ‌هاي آزمودني </a:t>
            </a:r>
          </a:p>
          <a:p>
            <a:pPr algn="r"/>
            <a:r>
              <a:rPr lang="fa-IR" sz="2800" b="1" dirty="0">
                <a:cs typeface="Mitra" pitchFamily="2" charset="-78"/>
              </a:rPr>
              <a:t>5- مطرح کردن سوال‌ها به شيوه مشابه در طول مصاحبه </a:t>
            </a:r>
          </a:p>
          <a:p>
            <a:pPr algn="r"/>
            <a:r>
              <a:rPr lang="fa-IR" sz="2800" b="1" dirty="0">
                <a:cs typeface="Mitra" pitchFamily="2" charset="-78"/>
              </a:rPr>
              <a:t>6- مصاحبه نبايد براي تندرستي و مناعت طبع مصاحبه شونده تهديدي به حساب آيد . </a:t>
            </a:r>
            <a:endParaRPr lang="en-US" sz="2800" b="1" dirty="0">
              <a:cs typeface="Mitra" pitchFamily="2" charset="-78"/>
            </a:endParaRPr>
          </a:p>
        </p:txBody>
      </p:sp>
      <p:sp>
        <p:nvSpPr>
          <p:cNvPr id="104452" name="Rectangle 6"/>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5244313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3"/>
          <p:cNvSpPr>
            <a:spLocks noChangeArrowheads="1"/>
          </p:cNvSpPr>
          <p:nvPr/>
        </p:nvSpPr>
        <p:spPr bwMode="auto">
          <a:xfrm>
            <a:off x="684213" y="760413"/>
            <a:ext cx="7777162" cy="5447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r"/>
            <a:r>
              <a:rPr lang="fa-IR" sz="2900" b="1" dirty="0">
                <a:solidFill>
                  <a:srgbClr val="FFFFFF"/>
                </a:solidFill>
                <a:cs typeface="Mitra" pitchFamily="2" charset="-78"/>
              </a:rPr>
              <a:t>7- </a:t>
            </a:r>
            <a:r>
              <a:rPr lang="fa-IR" sz="2900" b="1" dirty="0">
                <a:cs typeface="Mitra" pitchFamily="2" charset="-78"/>
              </a:rPr>
              <a:t>مصاحبه گر بايد مصاحبه شونده را از اهداف مصاحبه و علت انتخاب او براي اين کار آگاه کند. </a:t>
            </a:r>
          </a:p>
          <a:p>
            <a:pPr algn="r"/>
            <a:r>
              <a:rPr lang="fa-IR" sz="2900" b="1" dirty="0">
                <a:cs typeface="Mitra" pitchFamily="2" charset="-78"/>
              </a:rPr>
              <a:t>8- مصاحبه شونده بايد از روش ثبت و ضبط داده‌ها مطلع باشد و آنهــا را بپذيرد، يعني اينکه بايد با روش هاي ثبت نظير نوشتن، علامت زدن، ضبط کردن با دستگــاه ضبط صوت، ميکروفون، عکسبرداري و فيلم برداري موافق باشد. </a:t>
            </a:r>
          </a:p>
          <a:p>
            <a:pPr algn="r"/>
            <a:r>
              <a:rPr lang="fa-IR" sz="2900" b="1" dirty="0">
                <a:cs typeface="Mitra" pitchFamily="2" charset="-78"/>
              </a:rPr>
              <a:t>9- مصاحبه گر بايد تلاش خود را به کار برد تـا اعتماد مصاحبه شونده را جلب نمايد و به او اطمينان دهد که موضوعات و اظهارات مصاحبه مکتوم و مخفي باقي خواهد ماند.</a:t>
            </a:r>
          </a:p>
          <a:p>
            <a:pPr algn="r"/>
            <a:r>
              <a:rPr lang="fa-IR" sz="2900" b="1" dirty="0">
                <a:cs typeface="Mitra" pitchFamily="2" charset="-78"/>
              </a:rPr>
              <a:t>10- مصاحبه کننده بايد از دادن پاسخ مستقيم و صريح که مبين عقيده اش در خصوص موضوع مورد سوال مصاحبه شونده باشد  پرهيز کند.</a:t>
            </a:r>
            <a:endParaRPr lang="en-US" sz="2900" b="1" dirty="0">
              <a:cs typeface="Mitra" pitchFamily="2" charset="-78"/>
            </a:endParaRPr>
          </a:p>
        </p:txBody>
      </p:sp>
      <p:sp>
        <p:nvSpPr>
          <p:cNvPr id="105475" name="Rectangle 4"/>
          <p:cNvSpPr>
            <a:spLocks noChangeArrowheads="1"/>
          </p:cNvSpPr>
          <p:nvPr/>
        </p:nvSpPr>
        <p:spPr bwMode="auto">
          <a:xfrm>
            <a:off x="303213" y="333375"/>
            <a:ext cx="8496300" cy="6191250"/>
          </a:xfrm>
          <a:prstGeom prst="rect">
            <a:avLst/>
          </a:prstGeom>
          <a:noFill/>
          <a:ln w="381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3491479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1074</TotalTime>
  <Words>2482</Words>
  <Application>Microsoft Office PowerPoint</Application>
  <PresentationFormat>On-screen Show (4:3)</PresentationFormat>
  <Paragraphs>130</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Flow</vt:lpstr>
      <vt:lpstr>به نام آنکه جان را فکرت آموخت</vt:lpstr>
      <vt:lpstr>    مصاحبه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خدا قوّت!</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dc:creator>
  <cp:lastModifiedBy>Windows User</cp:lastModifiedBy>
  <cp:revision>126</cp:revision>
  <dcterms:created xsi:type="dcterms:W3CDTF">2013-04-12T15:21:12Z</dcterms:created>
  <dcterms:modified xsi:type="dcterms:W3CDTF">2020-04-16T19:16:00Z</dcterms:modified>
</cp:coreProperties>
</file>