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1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3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8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3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1"/>
            </a:gs>
            <a:gs pos="16814">
              <a:schemeClr val="tx2">
                <a:lumMod val="20000"/>
                <a:lumOff val="80000"/>
              </a:schemeClr>
            </a:gs>
            <a:gs pos="26000">
              <a:schemeClr val="tx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99F997-5141-4AA8-9BC8-385EB53973A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E1529E-DF43-4516-BA30-5AB3C85BA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7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70457"/>
            <a:ext cx="11487955" cy="5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47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8" y="476518"/>
            <a:ext cx="10689465" cy="5885645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 err="1">
                <a:cs typeface="B Lotus" panose="00000400000000000000" pitchFamily="2" charset="-78"/>
              </a:rPr>
              <a:t>استیونس</a:t>
            </a:r>
            <a:r>
              <a:rPr lang="fa-IR" sz="2800" dirty="0">
                <a:cs typeface="B Lotus" panose="00000400000000000000" pitchFamily="2" charset="-78"/>
              </a:rPr>
              <a:t> و </a:t>
            </a:r>
            <a:r>
              <a:rPr lang="fa-IR" sz="2800" dirty="0" err="1">
                <a:cs typeface="B Lotus" panose="00000400000000000000" pitchFamily="2" charset="-78"/>
              </a:rPr>
              <a:t>بیرچ</a:t>
            </a:r>
            <a:r>
              <a:rPr lang="fa-IR" sz="2800" dirty="0">
                <a:cs typeface="B Lotus" panose="00000400000000000000" pitchFamily="2" charset="-78"/>
              </a:rPr>
              <a:t> توصیه کردند که سندرم </a:t>
            </a:r>
            <a:r>
              <a:rPr lang="fa-IR" sz="2800" dirty="0" err="1">
                <a:cs typeface="B Lotus" panose="00000400000000000000" pitchFamily="2" charset="-78"/>
              </a:rPr>
              <a:t>اشتراوس</a:t>
            </a:r>
            <a:r>
              <a:rPr lang="fa-IR" sz="2800" dirty="0">
                <a:cs typeface="B Lotus" panose="00000400000000000000" pitchFamily="2" charset="-78"/>
              </a:rPr>
              <a:t> جایگزین آسیب مغزی شود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در حال حاضر سندرم </a:t>
            </a:r>
            <a:r>
              <a:rPr lang="fa-IR" sz="2800" dirty="0" err="1">
                <a:cs typeface="B Lotus" panose="00000400000000000000" pitchFamily="2" charset="-78"/>
              </a:rPr>
              <a:t>اشتراوس</a:t>
            </a:r>
            <a:r>
              <a:rPr lang="fa-IR" sz="2800" dirty="0">
                <a:cs typeface="B Lotus" panose="00000400000000000000" pitchFamily="2" charset="-78"/>
              </a:rPr>
              <a:t> در توصیف کسانی به کار می رود که بسیاری یا همه ویژگی های زیر را به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نمایش می گذارند: 1 -رفتارهای نامعقول و نا مناسب در برابر تحریک ملایم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2 -فعالیت حرکتی </a:t>
            </a:r>
            <a:r>
              <a:rPr lang="fa-IR" sz="2800" dirty="0" err="1">
                <a:cs typeface="B Lotus" panose="00000400000000000000" pitchFamily="2" charset="-78"/>
              </a:rPr>
              <a:t>فزاینده،بیش</a:t>
            </a:r>
            <a:r>
              <a:rPr lang="fa-IR" sz="2800" dirty="0">
                <a:cs typeface="B Lotus" panose="00000400000000000000" pitchFamily="2" charset="-78"/>
              </a:rPr>
              <a:t> از اندازه و بی تناسب با محرک 3 -سازمان دهی ضعیف رفتار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4 -حواس </a:t>
            </a:r>
            <a:r>
              <a:rPr lang="fa-IR" sz="2800" dirty="0" err="1">
                <a:cs typeface="B Lotus" panose="00000400000000000000" pitchFamily="2" charset="-78"/>
              </a:rPr>
              <a:t>پرتی</a:t>
            </a:r>
            <a:r>
              <a:rPr lang="fa-IR" sz="2800" dirty="0">
                <a:cs typeface="B Lotus" panose="00000400000000000000" pitchFamily="2" charset="-78"/>
              </a:rPr>
              <a:t> بیش از حد عادی تحت شرایط عادی 5 -تصورات </a:t>
            </a:r>
            <a:r>
              <a:rPr lang="fa-IR" sz="2800" dirty="0" err="1">
                <a:cs typeface="B Lotus" panose="00000400000000000000" pitchFamily="2" charset="-78"/>
              </a:rPr>
              <a:t>غلط،با</a:t>
            </a:r>
            <a:r>
              <a:rPr lang="fa-IR" sz="2800" dirty="0">
                <a:cs typeface="B Lotus" panose="00000400000000000000" pitchFamily="2" charset="-78"/>
              </a:rPr>
              <a:t> ثبات و مداوم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6 -بیش فعالی مداوم 7 -عملکردهای حرکتی ناشیانه و ضعیف دائمی</a:t>
            </a:r>
            <a:endParaRPr lang="en-US" sz="2800" dirty="0"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654" y="5752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43189"/>
            <a:ext cx="11202988" cy="482957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cs typeface="B Lotus" panose="00000400000000000000" pitchFamily="2" charset="-78"/>
              </a:rPr>
              <a:t>ب)دوره </a:t>
            </a:r>
            <a:r>
              <a:rPr lang="fa-IR" sz="2400" b="1" dirty="0">
                <a:cs typeface="B Lotus" panose="00000400000000000000" pitchFamily="2" charset="-78"/>
              </a:rPr>
              <a:t>اختلال جزئی </a:t>
            </a:r>
            <a:r>
              <a:rPr lang="fa-IR" sz="2400" b="1" dirty="0" err="1">
                <a:cs typeface="B Lotus" panose="00000400000000000000" pitchFamily="2" charset="-78"/>
              </a:rPr>
              <a:t>درکارکرد</a:t>
            </a:r>
            <a:r>
              <a:rPr lang="fa-IR" sz="2400" b="1" dirty="0">
                <a:cs typeface="B Lotus" panose="00000400000000000000" pitchFamily="2" charset="-78"/>
              </a:rPr>
              <a:t> </a:t>
            </a:r>
            <a:r>
              <a:rPr lang="fa-IR" sz="2400" b="1" dirty="0" smtClean="0">
                <a:cs typeface="B Lotus" panose="00000400000000000000" pitchFamily="2" charset="-78"/>
              </a:rPr>
              <a:t>مغز(</a:t>
            </a:r>
            <a:r>
              <a:rPr lang="en-US" sz="2400" b="1" dirty="0" smtClean="0">
                <a:cs typeface="B Lotus" panose="00000400000000000000" pitchFamily="2" charset="-78"/>
              </a:rPr>
              <a:t>MBD</a:t>
            </a:r>
            <a:r>
              <a:rPr lang="fa-IR" sz="2400" b="1" dirty="0">
                <a:cs typeface="B Lotus" panose="00000400000000000000" pitchFamily="2" charset="-78"/>
              </a:rPr>
              <a:t>)</a:t>
            </a:r>
            <a:r>
              <a:rPr lang="en-US" sz="2400" b="1" dirty="0" smtClean="0">
                <a:cs typeface="B Lotus" panose="00000400000000000000" pitchFamily="2" charset="-78"/>
              </a:rPr>
              <a:t> </a:t>
            </a:r>
            <a:r>
              <a:rPr lang="fa-IR" sz="2400" b="1" dirty="0" smtClean="0">
                <a:cs typeface="B Lotus" panose="00000400000000000000" pitchFamily="2" charset="-78"/>
              </a:rPr>
              <a:t>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 err="1" smtClean="0">
                <a:cs typeface="B Lotus" panose="00000400000000000000" pitchFamily="2" charset="-78"/>
              </a:rPr>
              <a:t>اشتراوس</a:t>
            </a:r>
            <a:r>
              <a:rPr lang="fa-IR" sz="2400" dirty="0" smtClean="0">
                <a:cs typeface="B Lotus" panose="00000400000000000000" pitchFamily="2" charset="-78"/>
              </a:rPr>
              <a:t> </a:t>
            </a:r>
            <a:r>
              <a:rPr lang="fa-IR" sz="2400" dirty="0">
                <a:cs typeface="B Lotus" panose="00000400000000000000" pitchFamily="2" charset="-78"/>
              </a:rPr>
              <a:t>و همکاران بر روی کودک عقب مانده ذهنی بررسی خود را آغاز کردند اما در دهه 1960 </a:t>
            </a:r>
            <a:r>
              <a:rPr lang="fa-IR" sz="2400" dirty="0" err="1">
                <a:cs typeface="B Lotus" panose="00000400000000000000" pitchFamily="2" charset="-78"/>
              </a:rPr>
              <a:t>کلمنتس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err="1" smtClean="0">
                <a:cs typeface="B Lotus" panose="00000400000000000000" pitchFamily="2" charset="-78"/>
              </a:rPr>
              <a:t>درپژوهش</a:t>
            </a:r>
            <a:r>
              <a:rPr lang="fa-IR" sz="2400" dirty="0" smtClean="0">
                <a:cs typeface="B Lotus" panose="00000400000000000000" pitchFamily="2" charset="-78"/>
              </a:rPr>
              <a:t> </a:t>
            </a:r>
            <a:r>
              <a:rPr lang="fa-IR" sz="2400" dirty="0">
                <a:cs typeface="B Lotus" panose="00000400000000000000" pitchFamily="2" charset="-78"/>
              </a:rPr>
              <a:t>ها و تعریف خود بر کودکان با بهره هوشی نزدیک </a:t>
            </a:r>
            <a:r>
              <a:rPr lang="fa-IR" sz="2400" dirty="0" err="1">
                <a:cs typeface="B Lotus" panose="00000400000000000000" pitchFamily="2" charset="-78"/>
              </a:rPr>
              <a:t>متوسط،متوسط</a:t>
            </a:r>
            <a:r>
              <a:rPr lang="fa-IR" sz="2400" dirty="0">
                <a:cs typeface="B Lotus" panose="00000400000000000000" pitchFamily="2" charset="-78"/>
              </a:rPr>
              <a:t> و بالاتر از متوسط تأکید کردند </a:t>
            </a:r>
            <a:r>
              <a:rPr lang="fa-IR" sz="2400" dirty="0" smtClean="0">
                <a:cs typeface="B Lotus" panose="00000400000000000000" pitchFamily="2" charset="-78"/>
              </a:rPr>
              <a:t>که آسیب </a:t>
            </a:r>
            <a:r>
              <a:rPr lang="fa-IR" sz="2400" dirty="0">
                <a:cs typeface="B Lotus" panose="00000400000000000000" pitchFamily="2" charset="-78"/>
              </a:rPr>
              <a:t>دیدگی های جزئی در کارکرد مغز باعث دشواری </a:t>
            </a:r>
            <a:r>
              <a:rPr lang="fa-IR" sz="2400" dirty="0" err="1">
                <a:cs typeface="B Lotus" panose="00000400000000000000" pitchFamily="2" charset="-78"/>
              </a:rPr>
              <a:t>هایی</a:t>
            </a:r>
            <a:r>
              <a:rPr lang="fa-IR" sz="2400" dirty="0">
                <a:cs typeface="B Lotus" panose="00000400000000000000" pitchFamily="2" charset="-78"/>
              </a:rPr>
              <a:t> در یادگیری آنان شده است.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 err="1">
                <a:cs typeface="B Lotus" panose="00000400000000000000" pitchFamily="2" charset="-78"/>
              </a:rPr>
              <a:t>کلمنتس</a:t>
            </a:r>
            <a:r>
              <a:rPr lang="fa-IR" sz="2400" dirty="0">
                <a:cs typeface="B Lotus" panose="00000400000000000000" pitchFamily="2" charset="-78"/>
              </a:rPr>
              <a:t> نشانه های مرضی مشخص کرد که با استفاده از آن ها می توان افراد با اختلال </a:t>
            </a:r>
            <a:r>
              <a:rPr lang="fa-IR" sz="2400" dirty="0">
                <a:cs typeface="B Lotus" panose="00000400000000000000" pitchFamily="2" charset="-78"/>
              </a:rPr>
              <a:t>جزئی در </a:t>
            </a:r>
            <a:r>
              <a:rPr lang="fa-IR" sz="2400" dirty="0">
                <a:cs typeface="B Lotus" panose="00000400000000000000" pitchFamily="2" charset="-78"/>
              </a:rPr>
              <a:t>کارکرد </a:t>
            </a:r>
            <a:r>
              <a:rPr lang="fa-IR" sz="2400" dirty="0" smtClean="0">
                <a:cs typeface="B Lotus" panose="00000400000000000000" pitchFamily="2" charset="-78"/>
              </a:rPr>
              <a:t>مغز </a:t>
            </a:r>
            <a:r>
              <a:rPr lang="fa-IR" sz="2400" dirty="0" smtClean="0">
                <a:cs typeface="B Lotus" panose="00000400000000000000" pitchFamily="2" charset="-78"/>
              </a:rPr>
              <a:t>را شناسایی </a:t>
            </a:r>
            <a:r>
              <a:rPr lang="fa-IR" sz="2400" dirty="0">
                <a:cs typeface="B Lotus" panose="00000400000000000000" pitchFamily="2" charset="-78"/>
              </a:rPr>
              <a:t>کرد:</a:t>
            </a:r>
            <a:endParaRPr lang="en-US" sz="2400" dirty="0"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775" y="5712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11267382" cy="5727879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1 </a:t>
            </a:r>
            <a:r>
              <a:rPr lang="fa-IR" sz="2400" dirty="0" smtClean="0">
                <a:cs typeface="B Lotus" panose="00000400000000000000" pitchFamily="2" charset="-78"/>
              </a:rPr>
              <a:t>– </a:t>
            </a:r>
            <a:r>
              <a:rPr lang="fa-IR" sz="2400" b="1" dirty="0" smtClean="0">
                <a:cs typeface="B Lotus" panose="00000400000000000000" pitchFamily="2" charset="-78"/>
              </a:rPr>
              <a:t>بیش فعالی </a:t>
            </a:r>
            <a:r>
              <a:rPr lang="fa-IR" sz="2400" dirty="0" smtClean="0">
                <a:cs typeface="B Lotus" panose="00000400000000000000" pitchFamily="2" charset="-78"/>
              </a:rPr>
              <a:t>:رفتارهای حرکتی جدا </a:t>
            </a:r>
            <a:r>
              <a:rPr lang="fa-IR" sz="2400" dirty="0" err="1" smtClean="0">
                <a:cs typeface="B Lotus" panose="00000400000000000000" pitchFamily="2" charset="-78"/>
              </a:rPr>
              <a:t>جدا</a:t>
            </a:r>
            <a:r>
              <a:rPr lang="fa-IR" sz="2400" dirty="0" smtClean="0">
                <a:cs typeface="B Lotus" panose="00000400000000000000" pitchFamily="2" charset="-78"/>
              </a:rPr>
              <a:t> که معطوف به هدف نیستند.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 smtClean="0">
                <a:cs typeface="B Lotus" panose="00000400000000000000" pitchFamily="2" charset="-78"/>
              </a:rPr>
              <a:t>2 </a:t>
            </a:r>
            <a:r>
              <a:rPr lang="fa-IR" sz="2400" b="1" dirty="0">
                <a:cs typeface="B Lotus" panose="00000400000000000000" pitchFamily="2" charset="-78"/>
              </a:rPr>
              <a:t>-اختلالات </a:t>
            </a:r>
            <a:r>
              <a:rPr lang="fa-IR" sz="2400" b="1" dirty="0" smtClean="0">
                <a:cs typeface="B Lotus" panose="00000400000000000000" pitchFamily="2" charset="-78"/>
              </a:rPr>
              <a:t>ادراکی-حرکتی</a:t>
            </a:r>
            <a:r>
              <a:rPr lang="fa-IR" sz="2400" dirty="0" smtClean="0">
                <a:cs typeface="B Lotus" panose="00000400000000000000" pitchFamily="2" charset="-78"/>
              </a:rPr>
              <a:t>: </a:t>
            </a:r>
            <a:r>
              <a:rPr lang="fa-IR" sz="2400" dirty="0">
                <a:cs typeface="B Lotus" panose="00000400000000000000" pitchFamily="2" charset="-78"/>
              </a:rPr>
              <a:t>مثلا اختلال در کپی کردن </a:t>
            </a:r>
            <a:r>
              <a:rPr lang="fa-IR" sz="2400" dirty="0" err="1">
                <a:cs typeface="B Lotus" panose="00000400000000000000" pitchFamily="2" charset="-78"/>
              </a:rPr>
              <a:t>محرکات</a:t>
            </a:r>
            <a:r>
              <a:rPr lang="fa-IR" sz="2400" dirty="0">
                <a:cs typeface="B Lotus" panose="00000400000000000000" pitchFamily="2" charset="-78"/>
              </a:rPr>
              <a:t> دیداری یا اختلال در تبدیل داده های </a:t>
            </a:r>
            <a:r>
              <a:rPr lang="fa-IR" sz="2400" dirty="0" smtClean="0">
                <a:cs typeface="B Lotus" panose="00000400000000000000" pitchFamily="2" charset="-78"/>
              </a:rPr>
              <a:t>شنیداری به </a:t>
            </a:r>
            <a:r>
              <a:rPr lang="fa-IR" sz="2400" dirty="0">
                <a:cs typeface="B Lotus" panose="00000400000000000000" pitchFamily="2" charset="-78"/>
              </a:rPr>
              <a:t>نوشتاری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3</a:t>
            </a:r>
            <a:r>
              <a:rPr lang="fa-IR" sz="2400" b="1" dirty="0">
                <a:cs typeface="B Lotus" panose="00000400000000000000" pitchFamily="2" charset="-78"/>
              </a:rPr>
              <a:t> -بی ثباتی </a:t>
            </a:r>
            <a:r>
              <a:rPr lang="fa-IR" sz="2400" b="1" dirty="0" err="1">
                <a:cs typeface="B Lotus" panose="00000400000000000000" pitchFamily="2" charset="-78"/>
              </a:rPr>
              <a:t>هیجانی</a:t>
            </a:r>
            <a:r>
              <a:rPr lang="fa-IR" sz="2400" dirty="0" err="1">
                <a:cs typeface="B Lotus" panose="00000400000000000000" pitchFamily="2" charset="-78"/>
              </a:rPr>
              <a:t>:نوسان</a:t>
            </a:r>
            <a:r>
              <a:rPr lang="fa-IR" sz="2400" dirty="0">
                <a:cs typeface="B Lotus" panose="00000400000000000000" pitchFamily="2" charset="-78"/>
              </a:rPr>
              <a:t> زیاد در خلق و خو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4 -نارسایی در جهت یابی عمومی و حرکات ناشیانه و خام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5</a:t>
            </a:r>
            <a:r>
              <a:rPr lang="fa-IR" sz="2400" b="1" dirty="0">
                <a:cs typeface="B Lotus" panose="00000400000000000000" pitchFamily="2" charset="-78"/>
              </a:rPr>
              <a:t> -اختلال در </a:t>
            </a:r>
            <a:r>
              <a:rPr lang="fa-IR" sz="2400" b="1" dirty="0" err="1">
                <a:cs typeface="B Lotus" panose="00000400000000000000" pitchFamily="2" charset="-78"/>
              </a:rPr>
              <a:t>توجه</a:t>
            </a:r>
            <a:r>
              <a:rPr lang="fa-IR" sz="2400" dirty="0" err="1">
                <a:cs typeface="B Lotus" panose="00000400000000000000" pitchFamily="2" charset="-78"/>
              </a:rPr>
              <a:t>:دشواری</a:t>
            </a:r>
            <a:r>
              <a:rPr lang="fa-IR" sz="2400" dirty="0">
                <a:cs typeface="B Lotus" panose="00000400000000000000" pitchFamily="2" charset="-78"/>
              </a:rPr>
              <a:t> در </a:t>
            </a:r>
            <a:r>
              <a:rPr lang="fa-IR" sz="2400" dirty="0" err="1">
                <a:cs typeface="B Lotus" panose="00000400000000000000" pitchFamily="2" charset="-78"/>
              </a:rPr>
              <a:t>نگهداشتن</a:t>
            </a:r>
            <a:r>
              <a:rPr lang="fa-IR" sz="2400" dirty="0">
                <a:cs typeface="B Lotus" panose="00000400000000000000" pitchFamily="2" charset="-78"/>
              </a:rPr>
              <a:t> توجه روی محرک ها یا تکالیف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6</a:t>
            </a:r>
            <a:r>
              <a:rPr lang="fa-IR" sz="2400" b="1" dirty="0">
                <a:cs typeface="B Lotus" panose="00000400000000000000" pitchFamily="2" charset="-78"/>
              </a:rPr>
              <a:t> -</a:t>
            </a:r>
            <a:r>
              <a:rPr lang="fa-IR" sz="2400" b="1" dirty="0" err="1">
                <a:cs typeface="B Lotus" panose="00000400000000000000" pitchFamily="2" charset="-78"/>
              </a:rPr>
              <a:t>تکانشی</a:t>
            </a:r>
            <a:r>
              <a:rPr lang="fa-IR" sz="2400" b="1" dirty="0">
                <a:cs typeface="B Lotus" panose="00000400000000000000" pitchFamily="2" charset="-78"/>
              </a:rPr>
              <a:t> </a:t>
            </a:r>
            <a:r>
              <a:rPr lang="fa-IR" sz="2400" b="1" dirty="0" err="1">
                <a:cs typeface="B Lotus" panose="00000400000000000000" pitchFamily="2" charset="-78"/>
              </a:rPr>
              <a:t>بودن</a:t>
            </a:r>
            <a:r>
              <a:rPr lang="fa-IR" sz="2400" dirty="0" err="1">
                <a:cs typeface="B Lotus" panose="00000400000000000000" pitchFamily="2" charset="-78"/>
              </a:rPr>
              <a:t>:رفتار</a:t>
            </a:r>
            <a:r>
              <a:rPr lang="fa-IR" sz="2400" dirty="0">
                <a:cs typeface="B Lotus" panose="00000400000000000000" pitchFamily="2" charset="-78"/>
              </a:rPr>
              <a:t> بدون فکر کردن به پیامد آن</a:t>
            </a:r>
            <a:endParaRPr lang="en-US" sz="2400" dirty="0"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138" y="5804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5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893895" cy="5096814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>
                <a:cs typeface="B Lotus" panose="00000400000000000000" pitchFamily="2" charset="-78"/>
              </a:rPr>
              <a:t>7 </a:t>
            </a:r>
            <a:r>
              <a:rPr lang="fa-IR" sz="2400" b="1" dirty="0" smtClean="0">
                <a:cs typeface="B Lotus" panose="00000400000000000000" pitchFamily="2" charset="-78"/>
              </a:rPr>
              <a:t>– اختلالات حافظه و </a:t>
            </a:r>
            <a:r>
              <a:rPr lang="fa-IR" sz="2400" b="1" dirty="0" err="1" smtClean="0">
                <a:cs typeface="B Lotus" panose="00000400000000000000" pitchFamily="2" charset="-78"/>
              </a:rPr>
              <a:t>تفکر</a:t>
            </a:r>
            <a:r>
              <a:rPr lang="fa-IR" sz="2400" dirty="0" err="1" smtClean="0">
                <a:cs typeface="B Lotus" panose="00000400000000000000" pitchFamily="2" charset="-78"/>
              </a:rPr>
              <a:t>:دشواری</a:t>
            </a:r>
            <a:r>
              <a:rPr lang="fa-IR" sz="2400" dirty="0" smtClean="0">
                <a:cs typeface="B Lotus" panose="00000400000000000000" pitchFamily="2" charset="-78"/>
              </a:rPr>
              <a:t> در یاد آوری اطلاعات و مشکل در درک مفاهیم انتزاعی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cs typeface="B Lotus" panose="00000400000000000000" pitchFamily="2" charset="-78"/>
              </a:rPr>
              <a:t>8 </a:t>
            </a:r>
            <a:r>
              <a:rPr lang="fa-IR" sz="2400" b="1" dirty="0">
                <a:cs typeface="B Lotus" panose="00000400000000000000" pitchFamily="2" charset="-78"/>
              </a:rPr>
              <a:t>-اختلالات یادگیری </a:t>
            </a:r>
            <a:r>
              <a:rPr lang="fa-IR" sz="2400" b="1" dirty="0" err="1">
                <a:cs typeface="B Lotus" panose="00000400000000000000" pitchFamily="2" charset="-78"/>
              </a:rPr>
              <a:t>ویژه</a:t>
            </a:r>
            <a:r>
              <a:rPr lang="fa-IR" sz="2400" dirty="0" err="1">
                <a:cs typeface="B Lotus" panose="00000400000000000000" pitchFamily="2" charset="-78"/>
              </a:rPr>
              <a:t>:دشواری</a:t>
            </a:r>
            <a:r>
              <a:rPr lang="fa-IR" sz="2400" dirty="0">
                <a:cs typeface="B Lotus" panose="00000400000000000000" pitchFamily="2" charset="-78"/>
              </a:rPr>
              <a:t> در مهارت های تحصیلی نظیر </a:t>
            </a:r>
            <a:r>
              <a:rPr lang="fa-IR" sz="2400" dirty="0" err="1">
                <a:cs typeface="B Lotus" panose="00000400000000000000" pitchFamily="2" charset="-78"/>
              </a:rPr>
              <a:t>خواندن،نوشتن</a:t>
            </a:r>
            <a:r>
              <a:rPr lang="fa-IR" sz="2400" dirty="0">
                <a:cs typeface="B Lotus" panose="00000400000000000000" pitchFamily="2" charset="-78"/>
              </a:rPr>
              <a:t> و حساب و هجی کردن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>
                <a:cs typeface="B Lotus" panose="00000400000000000000" pitchFamily="2" charset="-78"/>
              </a:rPr>
              <a:t>9 -اختلالات گفتار و </a:t>
            </a:r>
            <a:r>
              <a:rPr lang="fa-IR" sz="2400" b="1" dirty="0" err="1">
                <a:cs typeface="B Lotus" panose="00000400000000000000" pitchFamily="2" charset="-78"/>
              </a:rPr>
              <a:t>شنیدن</a:t>
            </a:r>
            <a:r>
              <a:rPr lang="fa-IR" sz="2400" dirty="0" err="1">
                <a:cs typeface="B Lotus" panose="00000400000000000000" pitchFamily="2" charset="-78"/>
              </a:rPr>
              <a:t>:دشواری</a:t>
            </a:r>
            <a:r>
              <a:rPr lang="fa-IR" sz="2400" dirty="0">
                <a:cs typeface="B Lotus" panose="00000400000000000000" pitchFamily="2" charset="-78"/>
              </a:rPr>
              <a:t> در فهم یا به خاطر سپردن زبان گفتاری و نقص در بیان منظور </a:t>
            </a:r>
            <a:r>
              <a:rPr lang="fa-IR" sz="2400" dirty="0" err="1">
                <a:cs typeface="B Lotus" panose="00000400000000000000" pitchFamily="2" charset="-78"/>
              </a:rPr>
              <a:t>بصورت</a:t>
            </a:r>
            <a:endParaRPr lang="fa-IR" sz="2400" dirty="0">
              <a:cs typeface="B Lotus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کلامی و به </a:t>
            </a:r>
            <a:r>
              <a:rPr lang="fa-IR" sz="2400" dirty="0" err="1">
                <a:cs typeface="B Lotus" panose="00000400000000000000" pitchFamily="2" charset="-78"/>
              </a:rPr>
              <a:t>کاربردن</a:t>
            </a:r>
            <a:r>
              <a:rPr lang="fa-IR" sz="2400" dirty="0">
                <a:cs typeface="B Lotus" panose="00000400000000000000" pitchFamily="2" charset="-78"/>
              </a:rPr>
              <a:t> واژگان و قواعد نحوی درست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>
                <a:cs typeface="B Lotus" panose="00000400000000000000" pitchFamily="2" charset="-78"/>
              </a:rPr>
              <a:t>10 -علائم عصب شناختی </a:t>
            </a:r>
            <a:r>
              <a:rPr lang="fa-IR" sz="2400" b="1" dirty="0" err="1">
                <a:cs typeface="B Lotus" panose="00000400000000000000" pitchFamily="2" charset="-78"/>
              </a:rPr>
              <a:t>مشکوک</a:t>
            </a:r>
            <a:r>
              <a:rPr lang="fa-IR" sz="2400" dirty="0" err="1">
                <a:cs typeface="B Lotus" panose="00000400000000000000" pitchFamily="2" charset="-78"/>
              </a:rPr>
              <a:t>:نشانه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err="1">
                <a:cs typeface="B Lotus" panose="00000400000000000000" pitchFamily="2" charset="-78"/>
              </a:rPr>
              <a:t>هایی</a:t>
            </a:r>
            <a:r>
              <a:rPr lang="fa-IR" sz="2400" dirty="0">
                <a:cs typeface="B Lotus" panose="00000400000000000000" pitchFamily="2" charset="-78"/>
              </a:rPr>
              <a:t> از قبیل </a:t>
            </a:r>
            <a:r>
              <a:rPr lang="en-US" sz="2400" dirty="0">
                <a:cs typeface="B Lotus" panose="00000400000000000000" pitchFamily="2" charset="-78"/>
              </a:rPr>
              <a:t>EEG </a:t>
            </a:r>
            <a:r>
              <a:rPr lang="fa-IR" sz="2400" dirty="0">
                <a:cs typeface="B Lotus" panose="00000400000000000000" pitchFamily="2" charset="-78"/>
              </a:rPr>
              <a:t>نامنظم</a:t>
            </a:r>
            <a:endParaRPr lang="en-US" sz="2400" dirty="0"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955" y="5782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53" y="2524259"/>
            <a:ext cx="11138595" cy="1828800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 smtClean="0">
                <a:cs typeface="B Lotus" panose="00000400000000000000" pitchFamily="2" charset="-78"/>
              </a:rPr>
              <a:t>تعریف </a:t>
            </a:r>
            <a:r>
              <a:rPr lang="fa-IR" sz="2400" b="1" dirty="0" err="1" smtClean="0">
                <a:cs typeface="B Lotus" panose="00000400000000000000" pitchFamily="2" charset="-78"/>
              </a:rPr>
              <a:t>کلمنتس</a:t>
            </a:r>
            <a:r>
              <a:rPr lang="fa-IR" sz="2400" b="1" dirty="0" smtClean="0">
                <a:cs typeface="B Lotus" panose="00000400000000000000" pitchFamily="2" charset="-78"/>
              </a:rPr>
              <a:t> از </a:t>
            </a:r>
            <a:r>
              <a:rPr lang="fa-IR" sz="2400" b="1" dirty="0">
                <a:cs typeface="B Lotus" panose="00000400000000000000" pitchFamily="2" charset="-78"/>
              </a:rPr>
              <a:t>کودکان </a:t>
            </a:r>
            <a:r>
              <a:rPr lang="en-US" sz="2400" b="1" dirty="0">
                <a:cs typeface="B Lotus" panose="00000400000000000000" pitchFamily="2" charset="-78"/>
              </a:rPr>
              <a:t>MBD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en-US" sz="2400" dirty="0">
                <a:cs typeface="B Lotus" panose="00000400000000000000" pitchFamily="2" charset="-78"/>
              </a:rPr>
              <a:t>MBD </a:t>
            </a:r>
            <a:r>
              <a:rPr lang="fa-IR" sz="2400" dirty="0">
                <a:cs typeface="B Lotus" panose="00000400000000000000" pitchFamily="2" charset="-78"/>
              </a:rPr>
              <a:t>اختلالی است که می تواند دامنگیر کودکان دارای هوش نزدیک به </a:t>
            </a:r>
            <a:r>
              <a:rPr lang="fa-IR" sz="2400" dirty="0" err="1">
                <a:cs typeface="B Lotus" panose="00000400000000000000" pitchFamily="2" charset="-78"/>
              </a:rPr>
              <a:t>متوسط،متوسط</a:t>
            </a:r>
            <a:r>
              <a:rPr lang="fa-IR" sz="2400" dirty="0">
                <a:cs typeface="B Lotus" panose="00000400000000000000" pitchFamily="2" charset="-78"/>
              </a:rPr>
              <a:t> و بالای متوسط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 err="1">
                <a:cs typeface="B Lotus" panose="00000400000000000000" pitchFamily="2" charset="-78"/>
              </a:rPr>
              <a:t>شودکه</a:t>
            </a:r>
            <a:r>
              <a:rPr lang="fa-IR" sz="2400" dirty="0">
                <a:cs typeface="B Lotus" panose="00000400000000000000" pitchFamily="2" charset="-78"/>
              </a:rPr>
              <a:t> حاصل آن اختلالات رفتاری از ملایم تا شدید </a:t>
            </a:r>
            <a:r>
              <a:rPr lang="fa-IR" sz="2400" dirty="0" err="1">
                <a:cs typeface="B Lotus" panose="00000400000000000000" pitchFamily="2" charset="-78"/>
              </a:rPr>
              <a:t>بوده،که</a:t>
            </a:r>
            <a:r>
              <a:rPr lang="fa-IR" sz="2400" dirty="0">
                <a:cs typeface="B Lotus" panose="00000400000000000000" pitchFamily="2" charset="-78"/>
              </a:rPr>
              <a:t> این اختلالات ناشی از </a:t>
            </a:r>
            <a:r>
              <a:rPr lang="fa-IR" sz="2400" dirty="0" err="1">
                <a:cs typeface="B Lotus" panose="00000400000000000000" pitchFamily="2" charset="-78"/>
              </a:rPr>
              <a:t>نابهنجاری</a:t>
            </a:r>
            <a:r>
              <a:rPr lang="fa-IR" sz="2400" dirty="0">
                <a:cs typeface="B Lotus" panose="00000400000000000000" pitchFamily="2" charset="-78"/>
              </a:rPr>
              <a:t> کارکرد دستگاه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عصبی مرکزی </a:t>
            </a:r>
            <a:r>
              <a:rPr lang="fa-IR" sz="2400" dirty="0" err="1">
                <a:cs typeface="B Lotus" panose="00000400000000000000" pitchFamily="2" charset="-78"/>
              </a:rPr>
              <a:t>است.این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err="1">
                <a:cs typeface="B Lotus" panose="00000400000000000000" pitchFamily="2" charset="-78"/>
              </a:rPr>
              <a:t>نابهنجاری</a:t>
            </a:r>
            <a:r>
              <a:rPr lang="fa-IR" sz="2400" dirty="0">
                <a:cs typeface="B Lotus" panose="00000400000000000000" pitchFamily="2" charset="-78"/>
              </a:rPr>
              <a:t> ها ممکن است خود را به صورت ترکیبات مختلفی از اختلال در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 err="1">
                <a:cs typeface="B Lotus" panose="00000400000000000000" pitchFamily="2" charset="-78"/>
              </a:rPr>
              <a:t>ادراک،مفهوم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err="1">
                <a:cs typeface="B Lotus" panose="00000400000000000000" pitchFamily="2" charset="-78"/>
              </a:rPr>
              <a:t>سازی،زبان،حافظه</a:t>
            </a:r>
            <a:r>
              <a:rPr lang="fa-IR" sz="2400" dirty="0">
                <a:cs typeface="B Lotus" panose="00000400000000000000" pitchFamily="2" charset="-78"/>
              </a:rPr>
              <a:t> و کنترل </a:t>
            </a:r>
            <a:r>
              <a:rPr lang="fa-IR" sz="2400" dirty="0" err="1">
                <a:cs typeface="B Lotus" panose="00000400000000000000" pitchFamily="2" charset="-78"/>
              </a:rPr>
              <a:t>توجه،تکانه</a:t>
            </a:r>
            <a:r>
              <a:rPr lang="fa-IR" sz="2400" dirty="0">
                <a:cs typeface="B Lotus" panose="00000400000000000000" pitchFamily="2" charset="-78"/>
              </a:rPr>
              <a:t> ها یا کارکرد های حرکتی نشان دهد این انحراف ها ممکن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است برخاسته </a:t>
            </a:r>
            <a:r>
              <a:rPr lang="fa-IR" sz="2400" dirty="0" err="1">
                <a:cs typeface="B Lotus" panose="00000400000000000000" pitchFamily="2" charset="-78"/>
              </a:rPr>
              <a:t>ازتغییرات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err="1">
                <a:cs typeface="B Lotus" panose="00000400000000000000" pitchFamily="2" charset="-78"/>
              </a:rPr>
              <a:t>ژنتیکی،بی</a:t>
            </a:r>
            <a:r>
              <a:rPr lang="fa-IR" sz="2400" dirty="0">
                <a:cs typeface="B Lotus" panose="00000400000000000000" pitchFamily="2" charset="-78"/>
              </a:rPr>
              <a:t> نظمی های زیست شیمیایی یا آسیب مغزی پیش از </a:t>
            </a:r>
            <a:r>
              <a:rPr lang="fa-IR" sz="2400" dirty="0" err="1">
                <a:cs typeface="B Lotus" panose="00000400000000000000" pitchFamily="2" charset="-78"/>
              </a:rPr>
              <a:t>تولد،یا</a:t>
            </a:r>
            <a:r>
              <a:rPr lang="fa-IR" sz="2400" dirty="0">
                <a:cs typeface="B Lotus" panose="00000400000000000000" pitchFamily="2" charset="-78"/>
              </a:rPr>
              <a:t> دیگر بیماری ها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یا صدمات ایجاد شده در طی سال </a:t>
            </a:r>
            <a:r>
              <a:rPr lang="fa-IR" sz="2400" dirty="0" err="1">
                <a:cs typeface="B Lotus" panose="00000400000000000000" pitchFamily="2" charset="-78"/>
              </a:rPr>
              <a:t>هایی</a:t>
            </a:r>
            <a:r>
              <a:rPr lang="fa-IR" sz="2400" dirty="0">
                <a:cs typeface="B Lotus" panose="00000400000000000000" pitchFamily="2" charset="-78"/>
              </a:rPr>
              <a:t> باشد که برای رشد دستگاه عصبی مرکزی حیاتی هستند و یا ناشی از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علل ناشناخته دیگری باشد.</a:t>
            </a:r>
            <a:endParaRPr lang="en-US" sz="2400" dirty="0"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453" y="5983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4400" dirty="0" smtClean="0">
                <a:cs typeface="B Titr" panose="00000700000000000000" pitchFamily="2" charset="-78"/>
              </a:rPr>
              <a:t>نام </a:t>
            </a:r>
            <a:r>
              <a:rPr lang="fa-IR" sz="4400" dirty="0" err="1" smtClean="0">
                <a:cs typeface="B Titr" panose="00000700000000000000" pitchFamily="2" charset="-78"/>
              </a:rPr>
              <a:t>درس:اختلالات</a:t>
            </a:r>
            <a:r>
              <a:rPr lang="fa-IR" sz="4400" dirty="0" smtClean="0">
                <a:cs typeface="B Titr" panose="00000700000000000000" pitchFamily="2" charset="-78"/>
              </a:rPr>
              <a:t> یادگیری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4400" dirty="0" err="1" smtClean="0">
                <a:cs typeface="B Titr" panose="00000700000000000000" pitchFamily="2" charset="-78"/>
              </a:rPr>
              <a:t>استاد:دکتر</a:t>
            </a:r>
            <a:r>
              <a:rPr lang="fa-IR" sz="4400" dirty="0" smtClean="0">
                <a:cs typeface="B Titr" panose="00000700000000000000" pitchFamily="2" charset="-78"/>
              </a:rPr>
              <a:t> مریم شمسی فر</a:t>
            </a:r>
            <a:endParaRPr lang="en-US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977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smtClean="0">
                <a:cs typeface="B Titr" panose="00000700000000000000" pitchFamily="2" charset="-78"/>
              </a:rPr>
              <a:t>تعریف اختلالات یادگیری: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400" dirty="0" smtClean="0">
                <a:cs typeface="B Lotus" panose="00000400000000000000" pitchFamily="2" charset="-78"/>
              </a:rPr>
              <a:t>در بحث تعریف واژگان فنی و ویژگی های اختلالات یادگیری 4 دوره سپری شده است: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400" dirty="0" smtClean="0">
                <a:cs typeface="B Lotus" panose="00000400000000000000" pitchFamily="2" charset="-78"/>
              </a:rPr>
              <a:t>1-دوره آسیب مغزی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400" dirty="0" smtClean="0">
                <a:cs typeface="B Lotus" panose="00000400000000000000" pitchFamily="2" charset="-78"/>
              </a:rPr>
              <a:t>2-اختلال کارکرد جزئی مغز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400" dirty="0" smtClean="0">
                <a:cs typeface="B Lotus" panose="00000400000000000000" pitchFamily="2" charset="-78"/>
              </a:rPr>
              <a:t>3-اختلالات یادگیری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400" dirty="0" smtClean="0">
                <a:cs typeface="B Lotus" panose="00000400000000000000" pitchFamily="2" charset="-78"/>
              </a:rPr>
              <a:t>4-دوره قانون عمومی 142-94 </a:t>
            </a:r>
            <a:r>
              <a:rPr lang="fa-IR" sz="2400" dirty="0" err="1" smtClean="0">
                <a:cs typeface="B Lotus" panose="00000400000000000000" pitchFamily="2" charset="-78"/>
              </a:rPr>
              <a:t>درآیین</a:t>
            </a:r>
            <a:r>
              <a:rPr lang="fa-IR" sz="2400" dirty="0" smtClean="0">
                <a:cs typeface="B Lotus" panose="00000400000000000000" pitchFamily="2" charset="-78"/>
              </a:rPr>
              <a:t> نامه فدرال آمریکا</a:t>
            </a:r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169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3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83" y="540912"/>
            <a:ext cx="10515600" cy="5687566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1) آسیب مغزی( </a:t>
            </a:r>
            <a:r>
              <a:rPr lang="fa-IR" sz="2400" b="1" dirty="0" err="1" smtClean="0">
                <a:cs typeface="B Titr" panose="00000700000000000000" pitchFamily="2" charset="-78"/>
              </a:rPr>
              <a:t>اشتراوس</a:t>
            </a: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و </a:t>
            </a:r>
            <a:r>
              <a:rPr lang="fa-IR" sz="2400" b="1" dirty="0" err="1" smtClean="0">
                <a:cs typeface="B Titr" panose="00000700000000000000" pitchFamily="2" charset="-78"/>
              </a:rPr>
              <a:t>ورنر</a:t>
            </a: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1940 - </a:t>
            </a:r>
            <a:r>
              <a:rPr lang="fa-IR" sz="2400" b="1" dirty="0" smtClean="0">
                <a:cs typeface="B Titr" panose="00000700000000000000" pitchFamily="2" charset="-78"/>
              </a:rPr>
              <a:t>1930 </a:t>
            </a:r>
            <a:r>
              <a:rPr lang="fa-IR" sz="2400" b="1" dirty="0">
                <a:cs typeface="B Titr" panose="00000700000000000000" pitchFamily="2" charset="-78"/>
              </a:rPr>
              <a:t>)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کودک آسیب دیده مغزی کودکی است که قبل یا در حین یا پس از تولد </a:t>
            </a:r>
            <a:r>
              <a:rPr lang="fa-IR" sz="2400" dirty="0" err="1">
                <a:cs typeface="B Lotus" panose="00000400000000000000" pitchFamily="2" charset="-78"/>
              </a:rPr>
              <a:t>آسیبی</a:t>
            </a:r>
            <a:r>
              <a:rPr lang="fa-IR" sz="2400" dirty="0">
                <a:cs typeface="B Lotus" panose="00000400000000000000" pitchFamily="2" charset="-78"/>
              </a:rPr>
              <a:t> به مغز او وارد شده است یا </a:t>
            </a:r>
            <a:r>
              <a:rPr lang="fa-IR" sz="2400" dirty="0" err="1" smtClean="0">
                <a:cs typeface="B Lotus" panose="00000400000000000000" pitchFamily="2" charset="-78"/>
              </a:rPr>
              <a:t>دچارعفونت</a:t>
            </a:r>
            <a:r>
              <a:rPr lang="fa-IR" sz="2400" dirty="0" smtClean="0">
                <a:cs typeface="B Lotus" panose="00000400000000000000" pitchFamily="2" charset="-78"/>
              </a:rPr>
              <a:t> </a:t>
            </a:r>
            <a:r>
              <a:rPr lang="fa-IR" sz="2400" dirty="0">
                <a:cs typeface="B Lotus" panose="00000400000000000000" pitchFamily="2" charset="-78"/>
              </a:rPr>
              <a:t>در مغز شده باشد در نتیجه چنین </a:t>
            </a:r>
            <a:r>
              <a:rPr lang="fa-IR" sz="2400" dirty="0" err="1">
                <a:cs typeface="B Lotus" panose="00000400000000000000" pitchFamily="2" charset="-78"/>
              </a:rPr>
              <a:t>آسیبی</a:t>
            </a:r>
            <a:r>
              <a:rPr lang="fa-IR" sz="2400" dirty="0">
                <a:cs typeface="B Lotus" panose="00000400000000000000" pitchFamily="2" charset="-78"/>
              </a:rPr>
              <a:t> ممکن است نارسایی در دستگاه عصبی-حرکتی ایجاد شود </a:t>
            </a:r>
            <a:r>
              <a:rPr lang="fa-IR" sz="2400" dirty="0" err="1" smtClean="0">
                <a:cs typeface="B Lotus" panose="00000400000000000000" pitchFamily="2" charset="-78"/>
              </a:rPr>
              <a:t>یانشود:به</a:t>
            </a:r>
            <a:r>
              <a:rPr lang="fa-IR" sz="2400" dirty="0" smtClean="0">
                <a:cs typeface="B Lotus" panose="00000400000000000000" pitchFamily="2" charset="-78"/>
              </a:rPr>
              <a:t> </a:t>
            </a:r>
            <a:r>
              <a:rPr lang="fa-IR" sz="2400" dirty="0">
                <a:cs typeface="B Lotus" panose="00000400000000000000" pitchFamily="2" charset="-78"/>
              </a:rPr>
              <a:t>هر حال چنین کودکی ممکن است </a:t>
            </a:r>
            <a:r>
              <a:rPr lang="fa-IR" sz="2400" dirty="0" err="1">
                <a:cs typeface="B Lotus" panose="00000400000000000000" pitchFamily="2" charset="-78"/>
              </a:rPr>
              <a:t>اختلالاتی</a:t>
            </a:r>
            <a:r>
              <a:rPr lang="fa-IR" sz="2400" dirty="0">
                <a:cs typeface="B Lotus" panose="00000400000000000000" pitchFamily="2" charset="-78"/>
              </a:rPr>
              <a:t> در </a:t>
            </a:r>
            <a:r>
              <a:rPr lang="fa-IR" sz="2400" dirty="0" err="1">
                <a:cs typeface="B Lotus" panose="00000400000000000000" pitchFamily="2" charset="-78"/>
              </a:rPr>
              <a:t>ادراک،تفکر</a:t>
            </a:r>
            <a:r>
              <a:rPr lang="fa-IR" sz="2400" dirty="0">
                <a:cs typeface="B Lotus" panose="00000400000000000000" pitchFamily="2" charset="-78"/>
              </a:rPr>
              <a:t> و رفتارهای هیجانی به ظهور </a:t>
            </a:r>
            <a:r>
              <a:rPr lang="fa-IR" sz="2400" dirty="0" err="1">
                <a:cs typeface="B Lotus" panose="00000400000000000000" pitchFamily="2" charset="-78"/>
              </a:rPr>
              <a:t>برساند،چه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smtClean="0">
                <a:cs typeface="B Lotus" panose="00000400000000000000" pitchFamily="2" charset="-78"/>
              </a:rPr>
              <a:t>به تنهایی </a:t>
            </a:r>
            <a:r>
              <a:rPr lang="fa-IR" sz="2400" dirty="0">
                <a:cs typeface="B Lotus" panose="00000400000000000000" pitchFamily="2" charset="-78"/>
              </a:rPr>
              <a:t>و چه به صورت ترکیبی این اختلالات را می توان با آزمون های خاصی نشان </a:t>
            </a:r>
            <a:r>
              <a:rPr lang="fa-IR" sz="2400" dirty="0" err="1">
                <a:cs typeface="B Lotus" panose="00000400000000000000" pitchFamily="2" charset="-78"/>
              </a:rPr>
              <a:t>داد.این</a:t>
            </a:r>
            <a:r>
              <a:rPr lang="fa-IR" sz="2400" dirty="0">
                <a:cs typeface="B Lotus" panose="00000400000000000000" pitchFamily="2" charset="-78"/>
              </a:rPr>
              <a:t> اختلالات </a:t>
            </a:r>
            <a:r>
              <a:rPr lang="fa-IR" sz="2400" dirty="0" smtClean="0">
                <a:cs typeface="B Lotus" panose="00000400000000000000" pitchFamily="2" charset="-78"/>
              </a:rPr>
              <a:t>مانع فرآیند </a:t>
            </a:r>
            <a:r>
              <a:rPr lang="fa-IR" sz="2400" dirty="0">
                <a:cs typeface="B Lotus" panose="00000400000000000000" pitchFamily="2" charset="-78"/>
              </a:rPr>
              <a:t>یادگیری شده یا آن را کند می کند روش های آموزش ویژه ای طراحی شده </a:t>
            </a:r>
            <a:r>
              <a:rPr lang="fa-IR" sz="2400" dirty="0" err="1">
                <a:cs typeface="B Lotus" panose="00000400000000000000" pitchFamily="2" charset="-78"/>
              </a:rPr>
              <a:t>اند</a:t>
            </a:r>
            <a:r>
              <a:rPr lang="fa-IR" sz="2400" dirty="0">
                <a:cs typeface="B Lotus" panose="00000400000000000000" pitchFamily="2" charset="-78"/>
              </a:rPr>
              <a:t> تا این </a:t>
            </a:r>
            <a:r>
              <a:rPr lang="fa-IR" sz="2400" dirty="0" err="1">
                <a:cs typeface="B Lotus" panose="00000400000000000000" pitchFamily="2" charset="-78"/>
              </a:rPr>
              <a:t>نقصهای</a:t>
            </a:r>
            <a:r>
              <a:rPr lang="fa-IR" sz="2400" dirty="0">
                <a:cs typeface="B Lotus" panose="00000400000000000000" pitchFamily="2" charset="-78"/>
              </a:rPr>
              <a:t> ویژه را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رفع کنند.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400" dirty="0" err="1">
                <a:cs typeface="B Lotus" panose="00000400000000000000" pitchFamily="2" charset="-78"/>
              </a:rPr>
              <a:t>اشتراوس</a:t>
            </a:r>
            <a:r>
              <a:rPr lang="fa-IR" sz="2400" dirty="0">
                <a:cs typeface="B Lotus" panose="00000400000000000000" pitchFamily="2" charset="-78"/>
              </a:rPr>
              <a:t> و </a:t>
            </a:r>
            <a:r>
              <a:rPr lang="fa-IR" sz="2400" dirty="0" err="1">
                <a:cs typeface="B Lotus" panose="00000400000000000000" pitchFamily="2" charset="-78"/>
              </a:rPr>
              <a:t>لتنین</a:t>
            </a:r>
            <a:r>
              <a:rPr lang="fa-IR" sz="2400" dirty="0">
                <a:cs typeface="B Lotus" panose="00000400000000000000" pitchFamily="2" charset="-78"/>
              </a:rPr>
              <a:t> اعتقاد دارند این آسیب های مغزی بیشتر حاصل عوامل برون زاد هستند تا عوامل درون زاد</a:t>
            </a:r>
            <a:endParaRPr lang="fa-IR" sz="2400" dirty="0" smtClean="0"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499" y="5923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0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04" y="167426"/>
            <a:ext cx="10515600" cy="584211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علل آسیب مغزی در این دوره به دو دسته درون زاد و برون زاد تقسیم می شوند: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cs typeface="B Lotus" panose="00000400000000000000" pitchFamily="2" charset="-78"/>
              </a:rPr>
              <a:t>الف)علل </a:t>
            </a:r>
            <a:r>
              <a:rPr lang="fa-IR" sz="2400" b="1" dirty="0">
                <a:cs typeface="B Lotus" panose="00000400000000000000" pitchFamily="2" charset="-78"/>
              </a:rPr>
              <a:t>درون </a:t>
            </a:r>
            <a:r>
              <a:rPr lang="fa-IR" sz="2400" b="1" dirty="0" err="1">
                <a:cs typeface="B Lotus" panose="00000400000000000000" pitchFamily="2" charset="-78"/>
              </a:rPr>
              <a:t>زاد</a:t>
            </a:r>
            <a:r>
              <a:rPr lang="fa-IR" sz="2400" dirty="0" err="1">
                <a:cs typeface="B Lotus" panose="00000400000000000000" pitchFamily="2" charset="-78"/>
              </a:rPr>
              <a:t>:علل</a:t>
            </a:r>
            <a:r>
              <a:rPr lang="fa-IR" sz="2400" dirty="0">
                <a:cs typeface="B Lotus" panose="00000400000000000000" pitchFamily="2" charset="-78"/>
              </a:rPr>
              <a:t> ارثی و ژنتیکی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cs typeface="B Lotus" panose="00000400000000000000" pitchFamily="2" charset="-78"/>
              </a:rPr>
              <a:t>ب)علل </a:t>
            </a:r>
            <a:r>
              <a:rPr lang="fa-IR" sz="2400" b="1" dirty="0">
                <a:cs typeface="B Lotus" panose="00000400000000000000" pitchFamily="2" charset="-78"/>
              </a:rPr>
              <a:t>برون </a:t>
            </a:r>
            <a:r>
              <a:rPr lang="fa-IR" sz="2400" b="1" dirty="0" err="1">
                <a:cs typeface="B Lotus" panose="00000400000000000000" pitchFamily="2" charset="-78"/>
              </a:rPr>
              <a:t>زاد</a:t>
            </a:r>
            <a:r>
              <a:rPr lang="fa-IR" sz="2400" dirty="0" err="1">
                <a:cs typeface="B Lotus" panose="00000400000000000000" pitchFamily="2" charset="-78"/>
              </a:rPr>
              <a:t>:خارج</a:t>
            </a:r>
            <a:r>
              <a:rPr lang="fa-IR" sz="2400" dirty="0">
                <a:cs typeface="B Lotus" panose="00000400000000000000" pitchFamily="2" charset="-78"/>
              </a:rPr>
              <a:t> از ساختار </a:t>
            </a:r>
            <a:r>
              <a:rPr lang="fa-IR" sz="2400" dirty="0" smtClean="0">
                <a:cs typeface="B Lotus" panose="00000400000000000000" pitchFamily="2" charset="-78"/>
              </a:rPr>
              <a:t>وراثت(نرسیدن </a:t>
            </a:r>
            <a:r>
              <a:rPr lang="fa-IR" sz="2400" dirty="0">
                <a:cs typeface="B Lotus" panose="00000400000000000000" pitchFamily="2" charset="-78"/>
              </a:rPr>
              <a:t>اکسیژن به مغز در جریان </a:t>
            </a:r>
            <a:r>
              <a:rPr lang="fa-IR" sz="2400" dirty="0" err="1">
                <a:cs typeface="B Lotus" panose="00000400000000000000" pitchFamily="2" charset="-78"/>
              </a:rPr>
              <a:t>تولد،تب</a:t>
            </a:r>
            <a:r>
              <a:rPr lang="fa-IR" sz="2400" dirty="0">
                <a:cs typeface="B Lotus" panose="00000400000000000000" pitchFamily="2" charset="-78"/>
              </a:rPr>
              <a:t> شدید و تشنج نوزادی یا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آسیب وارد شده به مغز به وسیله چیزهایی مثل </a:t>
            </a:r>
            <a:r>
              <a:rPr lang="fa-IR" sz="2400" dirty="0" err="1" smtClean="0">
                <a:cs typeface="B Lotus" panose="00000400000000000000" pitchFamily="2" charset="-78"/>
              </a:rPr>
              <a:t>فورسپس</a:t>
            </a:r>
            <a:r>
              <a:rPr lang="fa-IR" sz="2400" dirty="0" smtClean="0">
                <a:cs typeface="B Lotus" panose="00000400000000000000" pitchFamily="2" charset="-78"/>
              </a:rPr>
              <a:t>)</a:t>
            </a:r>
            <a:endParaRPr lang="fa-IR" sz="2400" dirty="0">
              <a:cs typeface="B Lotus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از نظر </a:t>
            </a:r>
            <a:r>
              <a:rPr lang="fa-IR" sz="2400" dirty="0" err="1">
                <a:cs typeface="B Lotus" panose="00000400000000000000" pitchFamily="2" charset="-78"/>
              </a:rPr>
              <a:t>اشتراوس</a:t>
            </a:r>
            <a:r>
              <a:rPr lang="fa-IR" sz="2400" dirty="0">
                <a:cs typeface="B Lotus" panose="00000400000000000000" pitchFamily="2" charset="-78"/>
              </a:rPr>
              <a:t> </a:t>
            </a:r>
            <a:r>
              <a:rPr lang="fa-IR" sz="2400" dirty="0" err="1">
                <a:cs typeface="B Lotus" panose="00000400000000000000" pitchFamily="2" charset="-78"/>
              </a:rPr>
              <a:t>ولتنین</a:t>
            </a:r>
            <a:r>
              <a:rPr lang="fa-IR" sz="2400" dirty="0">
                <a:cs typeface="B Lotus" panose="00000400000000000000" pitchFamily="2" charset="-78"/>
              </a:rPr>
              <a:t> عقب ماندگی درون زاد با عقب ماندگی برون زاد متفاوت است</a:t>
            </a:r>
            <a:endParaRPr lang="en-US" sz="24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685" y="555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685800"/>
            <a:ext cx="11202988" cy="5354392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هفت معیار </a:t>
            </a:r>
            <a:r>
              <a:rPr lang="fa-IR" sz="2400" dirty="0" err="1">
                <a:cs typeface="B Lotus" panose="00000400000000000000" pitchFamily="2" charset="-78"/>
              </a:rPr>
              <a:t>اشتراوس</a:t>
            </a:r>
            <a:r>
              <a:rPr lang="fa-IR" sz="2400" dirty="0">
                <a:cs typeface="B Lotus" panose="00000400000000000000" pitchFamily="2" charset="-78"/>
              </a:rPr>
              <a:t> و همکاران برای طبقه بندی کودک عقب مانده ذهنی برون </a:t>
            </a:r>
            <a:r>
              <a:rPr lang="fa-IR" sz="2400" dirty="0" smtClean="0">
                <a:cs typeface="B Lotus" panose="00000400000000000000" pitchFamily="2" charset="-78"/>
              </a:rPr>
              <a:t>زاد:( </a:t>
            </a:r>
            <a:r>
              <a:rPr lang="fa-IR" sz="2400" dirty="0">
                <a:cs typeface="B Lotus" panose="00000400000000000000" pitchFamily="2" charset="-78"/>
              </a:rPr>
              <a:t>4 </a:t>
            </a:r>
            <a:r>
              <a:rPr lang="fa-IR" sz="2400" dirty="0" err="1">
                <a:cs typeface="B Lotus" panose="00000400000000000000" pitchFamily="2" charset="-78"/>
              </a:rPr>
              <a:t>معیاررفتاری</a:t>
            </a:r>
            <a:r>
              <a:rPr lang="fa-IR" sz="2400" dirty="0">
                <a:cs typeface="B Lotus" panose="00000400000000000000" pitchFamily="2" charset="-78"/>
              </a:rPr>
              <a:t> و 3 </a:t>
            </a:r>
            <a:r>
              <a:rPr lang="fa-IR" sz="2400" dirty="0" err="1" smtClean="0">
                <a:cs typeface="B Lotus" panose="00000400000000000000" pitchFamily="2" charset="-78"/>
              </a:rPr>
              <a:t>معیارزیست</a:t>
            </a:r>
            <a:r>
              <a:rPr lang="fa-IR" sz="2400" dirty="0" smtClean="0">
                <a:cs typeface="B Lotus" panose="00000400000000000000" pitchFamily="2" charset="-78"/>
              </a:rPr>
              <a:t> شناختی)</a:t>
            </a:r>
            <a:endParaRPr lang="fa-IR" sz="2400" dirty="0">
              <a:cs typeface="B Lotus" panose="00000400000000000000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الف)معیارهای </a:t>
            </a:r>
            <a:r>
              <a:rPr lang="fa-IR" sz="2400" b="1" dirty="0">
                <a:cs typeface="B Titr" panose="00000700000000000000" pitchFamily="2" charset="-78"/>
              </a:rPr>
              <a:t>رفتاری: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1 -اختلالات </a:t>
            </a:r>
            <a:r>
              <a:rPr lang="fa-IR" sz="2400" dirty="0" err="1">
                <a:cs typeface="B Lotus" panose="00000400000000000000" pitchFamily="2" charset="-78"/>
              </a:rPr>
              <a:t>ادراکی:مثل</a:t>
            </a:r>
            <a:r>
              <a:rPr lang="fa-IR" sz="2400" dirty="0">
                <a:cs typeface="B Lotus" panose="00000400000000000000" pitchFamily="2" charset="-78"/>
              </a:rPr>
              <a:t> توجه افراطی به جزئیات و دشواری در تمیز شکل از زمینه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2 -</a:t>
            </a:r>
            <a:r>
              <a:rPr lang="fa-IR" sz="2400" dirty="0" err="1">
                <a:cs typeface="B Lotus" panose="00000400000000000000" pitchFamily="2" charset="-78"/>
              </a:rPr>
              <a:t>مداومت:دشواری</a:t>
            </a:r>
            <a:r>
              <a:rPr lang="fa-IR" sz="2400" dirty="0">
                <a:cs typeface="B Lotus" panose="00000400000000000000" pitchFamily="2" charset="-78"/>
              </a:rPr>
              <a:t> در تغییر دادن فعالیتی به فعالیت دیگر مثلا به طور مکرر یک تصویر را رنگ کند و نتواند از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آن دست بکشد و به رنگ کردن دیگری بپردازد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3 -اختلالات مفهومی یا </a:t>
            </a:r>
            <a:r>
              <a:rPr lang="fa-IR" sz="2400" dirty="0" err="1" smtClean="0">
                <a:cs typeface="B Lotus" panose="00000400000000000000" pitchFamily="2" charset="-78"/>
              </a:rPr>
              <a:t>تفکر:نقص</a:t>
            </a:r>
            <a:r>
              <a:rPr lang="fa-IR" sz="2400" dirty="0" smtClean="0">
                <a:cs typeface="B Lotus" panose="00000400000000000000" pitchFamily="2" charset="-78"/>
              </a:rPr>
              <a:t> در </a:t>
            </a:r>
            <a:r>
              <a:rPr lang="fa-IR" sz="2400" dirty="0">
                <a:cs typeface="B Lotus" panose="00000400000000000000" pitchFamily="2" charset="-78"/>
              </a:rPr>
              <a:t>سازمان دهی اطلاعات و تفکر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4 -اختلالات </a:t>
            </a:r>
            <a:r>
              <a:rPr lang="fa-IR" sz="2400" dirty="0" err="1">
                <a:cs typeface="B Lotus" panose="00000400000000000000" pitchFamily="2" charset="-78"/>
              </a:rPr>
              <a:t>رفتاری:رفتارهای</a:t>
            </a:r>
            <a:r>
              <a:rPr lang="fa-IR" sz="2400" dirty="0">
                <a:cs typeface="B Lotus" panose="00000400000000000000" pitchFamily="2" charset="-78"/>
              </a:rPr>
              <a:t> بازداری نشده و بدون </a:t>
            </a:r>
            <a:r>
              <a:rPr lang="fa-IR" sz="2400" dirty="0" err="1">
                <a:cs typeface="B Lotus" panose="00000400000000000000" pitchFamily="2" charset="-78"/>
              </a:rPr>
              <a:t>کنترل،الگوهای</a:t>
            </a:r>
            <a:r>
              <a:rPr lang="fa-IR" sz="2400" dirty="0">
                <a:cs typeface="B Lotus" panose="00000400000000000000" pitchFamily="2" charset="-78"/>
              </a:rPr>
              <a:t> رفتاری بیش </a:t>
            </a:r>
            <a:r>
              <a:rPr lang="fa-IR" sz="2400" dirty="0" err="1">
                <a:cs typeface="B Lotus" panose="00000400000000000000" pitchFamily="2" charset="-78"/>
              </a:rPr>
              <a:t>فعالی،نامعقول</a:t>
            </a:r>
            <a:r>
              <a:rPr lang="fa-IR" sz="2400" dirty="0">
                <a:cs typeface="B Lotus" panose="00000400000000000000" pitchFamily="2" charset="-78"/>
              </a:rPr>
              <a:t> و انفجاری</a:t>
            </a:r>
            <a:endParaRPr lang="en-US" sz="2400" dirty="0">
              <a:cs typeface="B Lotus" panose="00000400000000000000" pitchFamily="2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411" y="5735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575188"/>
            <a:ext cx="10515600" cy="5700445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ب)معیارهای </a:t>
            </a:r>
            <a:r>
              <a:rPr lang="fa-IR" sz="2400" b="1" dirty="0">
                <a:cs typeface="B Titr" panose="00000700000000000000" pitchFamily="2" charset="-78"/>
              </a:rPr>
              <a:t>زیست شناختی: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5 -علائم خفیف عصب </a:t>
            </a:r>
            <a:r>
              <a:rPr lang="fa-IR" sz="2400" dirty="0" err="1" smtClean="0">
                <a:cs typeface="B Lotus" panose="00000400000000000000" pitchFamily="2" charset="-78"/>
              </a:rPr>
              <a:t>شناختی:آشفتگی</a:t>
            </a:r>
            <a:r>
              <a:rPr lang="fa-IR" sz="2400" dirty="0" smtClean="0">
                <a:cs typeface="B Lotus" panose="00000400000000000000" pitchFamily="2" charset="-78"/>
              </a:rPr>
              <a:t> </a:t>
            </a:r>
            <a:r>
              <a:rPr lang="fa-IR" sz="2400" dirty="0">
                <a:cs typeface="B Lotus" panose="00000400000000000000" pitchFamily="2" charset="-78"/>
              </a:rPr>
              <a:t>در غلبه </a:t>
            </a:r>
            <a:r>
              <a:rPr lang="fa-IR" sz="2400" dirty="0" err="1">
                <a:cs typeface="B Lotus" panose="00000400000000000000" pitchFamily="2" charset="-78"/>
              </a:rPr>
              <a:t>طرفی،گام</a:t>
            </a:r>
            <a:r>
              <a:rPr lang="fa-IR" sz="2400" dirty="0">
                <a:cs typeface="B Lotus" panose="00000400000000000000" pitchFamily="2" charset="-78"/>
              </a:rPr>
              <a:t> برداشتن </a:t>
            </a:r>
            <a:r>
              <a:rPr lang="fa-IR" sz="2400" dirty="0" err="1">
                <a:cs typeface="B Lotus" panose="00000400000000000000" pitchFamily="2" charset="-78"/>
              </a:rPr>
              <a:t>ناشیانه،مشکل</a:t>
            </a:r>
            <a:r>
              <a:rPr lang="fa-IR" sz="2400" dirty="0">
                <a:cs typeface="B Lotus" panose="00000400000000000000" pitchFamily="2" charset="-78"/>
              </a:rPr>
              <a:t> در تکالیف حرکتی ظریف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6 -تاریخچه آسیب دیدگی عصب شناختی: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شواهدی در پیشینه پزشکی شامل آسیب دیدن دستگاه عصبی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7 -فقدان تاریخچه عقب ماندگی ذهنی: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Lotus" panose="00000400000000000000" pitchFamily="2" charset="-78"/>
              </a:rPr>
              <a:t>عدم حضور </a:t>
            </a:r>
            <a:r>
              <a:rPr lang="fa-IR" sz="2400" dirty="0" err="1">
                <a:cs typeface="B Lotus" panose="00000400000000000000" pitchFamily="2" charset="-78"/>
              </a:rPr>
              <a:t>نابهنجاری</a:t>
            </a:r>
            <a:r>
              <a:rPr lang="fa-IR" sz="2400" dirty="0">
                <a:cs typeface="B Lotus" panose="00000400000000000000" pitchFamily="2" charset="-78"/>
              </a:rPr>
              <a:t> های مغزی ژنتیکی یا درون زاد</a:t>
            </a:r>
            <a:endParaRPr lang="fa-IR" sz="2400" dirty="0" smtClean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228" y="5854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20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بعد از </a:t>
            </a:r>
            <a:r>
              <a:rPr lang="fa-IR" sz="2800" dirty="0" err="1">
                <a:cs typeface="B Lotus" panose="00000400000000000000" pitchFamily="2" charset="-78"/>
              </a:rPr>
              <a:t>اشتراوس</a:t>
            </a:r>
            <a:r>
              <a:rPr lang="fa-IR" sz="2800" dirty="0">
                <a:cs typeface="B Lotus" panose="00000400000000000000" pitchFamily="2" charset="-78"/>
              </a:rPr>
              <a:t> و همکارانش صاحبنظران حرفه ای مطالعه کودکان با همه سطوح بهره هوشی که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2800" dirty="0">
                <a:cs typeface="B Lotus" panose="00000400000000000000" pitchFamily="2" charset="-78"/>
              </a:rPr>
              <a:t>مشکلات یادگیری آنها اساسا مربوط به آسیب مغزی بود آغاز کردند. از بین این صاحبنظران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2800" dirty="0" err="1">
                <a:cs typeface="B Lotus" panose="00000400000000000000" pitchFamily="2" charset="-78"/>
              </a:rPr>
              <a:t>کروکشانک</a:t>
            </a:r>
            <a:r>
              <a:rPr lang="fa-IR" sz="2800" dirty="0">
                <a:cs typeface="B Lotus" panose="00000400000000000000" pitchFamily="2" charset="-78"/>
              </a:rPr>
              <a:t> و همکاران به این نتیجه دست یافتند که این کودکان اساسا به سازمان </a:t>
            </a:r>
            <a:r>
              <a:rPr lang="fa-IR" sz="2800" dirty="0" err="1">
                <a:cs typeface="B Lotus" panose="00000400000000000000" pitchFamily="2" charset="-78"/>
              </a:rPr>
              <a:t>یافتگی</a:t>
            </a:r>
            <a:endParaRPr lang="fa-IR" sz="2800" dirty="0">
              <a:cs typeface="B Lotus" panose="00000400000000000000" pitchFamily="2" charset="-78"/>
            </a:endParaRP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2800" dirty="0" err="1">
                <a:cs typeface="B Lotus" panose="00000400000000000000" pitchFamily="2" charset="-78"/>
              </a:rPr>
              <a:t>مطالب،کاهش</a:t>
            </a:r>
            <a:r>
              <a:rPr lang="fa-IR" sz="2800" dirty="0">
                <a:cs typeface="B Lotus" panose="00000400000000000000" pitchFamily="2" charset="-78"/>
              </a:rPr>
              <a:t> محرک </a:t>
            </a:r>
            <a:r>
              <a:rPr lang="fa-IR" sz="2800" dirty="0" smtClean="0">
                <a:cs typeface="B Lotus" panose="00000400000000000000" pitchFamily="2" charset="-78"/>
              </a:rPr>
              <a:t>ها(عوامل </a:t>
            </a:r>
            <a:r>
              <a:rPr lang="fa-IR" sz="2800" dirty="0">
                <a:cs typeface="B Lotus" panose="00000400000000000000" pitchFamily="2" charset="-78"/>
              </a:rPr>
              <a:t>حواس </a:t>
            </a:r>
            <a:r>
              <a:rPr lang="fa-IR" sz="2800" dirty="0" err="1" smtClean="0">
                <a:cs typeface="B Lotus" panose="00000400000000000000" pitchFamily="2" charset="-78"/>
              </a:rPr>
              <a:t>پرتی</a:t>
            </a:r>
            <a:r>
              <a:rPr lang="fa-IR" sz="2800" dirty="0" smtClean="0">
                <a:cs typeface="B Lotus" panose="00000400000000000000" pitchFamily="2" charset="-78"/>
              </a:rPr>
              <a:t>) </a:t>
            </a:r>
            <a:r>
              <a:rPr lang="fa-IR" sz="2800" dirty="0">
                <a:cs typeface="B Lotus" panose="00000400000000000000" pitchFamily="2" charset="-78"/>
              </a:rPr>
              <a:t>و فعالیت های ادراکی-حرکتی نیاز </a:t>
            </a:r>
            <a:r>
              <a:rPr lang="fa-IR" sz="2800" dirty="0" smtClean="0">
                <a:cs typeface="B Lotus" panose="00000400000000000000" pitchFamily="2" charset="-78"/>
              </a:rPr>
              <a:t>دارند.</a:t>
            </a:r>
            <a:endParaRPr lang="en-US" sz="28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5699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2" y="309093"/>
            <a:ext cx="10515600" cy="5584535"/>
          </a:xfrm>
        </p:spPr>
        <p:txBody>
          <a:bodyPr>
            <a:normAutofit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sz="2800" dirty="0" err="1">
                <a:cs typeface="B Lotus" panose="00000400000000000000" pitchFamily="2" charset="-78"/>
              </a:rPr>
              <a:t>استیونس</a:t>
            </a:r>
            <a:r>
              <a:rPr lang="fa-IR" sz="2800" dirty="0">
                <a:cs typeface="B Lotus" panose="00000400000000000000" pitchFamily="2" charset="-78"/>
              </a:rPr>
              <a:t> و </a:t>
            </a:r>
            <a:r>
              <a:rPr lang="fa-IR" sz="2800" dirty="0" err="1">
                <a:cs typeface="B Lotus" panose="00000400000000000000" pitchFamily="2" charset="-78"/>
              </a:rPr>
              <a:t>بیرچ</a:t>
            </a:r>
            <a:r>
              <a:rPr lang="fa-IR" sz="2800" dirty="0">
                <a:cs typeface="B Lotus" panose="00000400000000000000" pitchFamily="2" charset="-78"/>
              </a:rPr>
              <a:t> چهار انتقاد را به اصطلاح آسیب مغزی وارد کردند: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الف)این </a:t>
            </a:r>
            <a:r>
              <a:rPr lang="fa-IR" sz="2800" dirty="0">
                <a:cs typeface="B Lotus" panose="00000400000000000000" pitchFamily="2" charset="-78"/>
              </a:rPr>
              <a:t>اصطلاح علت محور است و به جنبه های رفتاری وضعیت مربوط </a:t>
            </a:r>
            <a:r>
              <a:rPr lang="fa-IR" sz="2800" dirty="0" err="1">
                <a:cs typeface="B Lotus" panose="00000400000000000000" pitchFamily="2" charset="-78"/>
              </a:rPr>
              <a:t>نمی</a:t>
            </a:r>
            <a:r>
              <a:rPr lang="fa-IR" sz="2800" dirty="0">
                <a:cs typeface="B Lotus" panose="00000400000000000000" pitchFamily="2" charset="-78"/>
              </a:rPr>
              <a:t> شود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ب)با </a:t>
            </a:r>
            <a:r>
              <a:rPr lang="fa-IR" sz="2800" dirty="0">
                <a:cs typeface="B Lotus" panose="00000400000000000000" pitchFamily="2" charset="-78"/>
              </a:rPr>
              <a:t>وضعیت </a:t>
            </a:r>
            <a:r>
              <a:rPr lang="fa-IR" sz="2800" dirty="0" err="1">
                <a:cs typeface="B Lotus" panose="00000400000000000000" pitchFamily="2" charset="-78"/>
              </a:rPr>
              <a:t>هایی</a:t>
            </a:r>
            <a:r>
              <a:rPr lang="fa-IR" sz="2800" dirty="0">
                <a:cs typeface="B Lotus" panose="00000400000000000000" pitchFamily="2" charset="-78"/>
              </a:rPr>
              <a:t> مثل فلج مغزی و صرع تداعی می شود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ج)برای </a:t>
            </a:r>
            <a:r>
              <a:rPr lang="fa-IR" sz="2800" dirty="0">
                <a:cs typeface="B Lotus" panose="00000400000000000000" pitchFamily="2" charset="-78"/>
              </a:rPr>
              <a:t>برنامه ریزی آموزشی مناسب مفید است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د)بیش </a:t>
            </a:r>
            <a:r>
              <a:rPr lang="fa-IR" sz="2800" dirty="0">
                <a:cs typeface="B Lotus" panose="00000400000000000000" pitchFamily="2" charset="-78"/>
              </a:rPr>
              <a:t>از حد گسترده است و منجر به بیش ساده انگاری می شود</a:t>
            </a:r>
            <a:endParaRPr lang="en-US" sz="28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352" y="5893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256</TotalTime>
  <Words>961</Words>
  <Application>Microsoft Office PowerPoint</Application>
  <PresentationFormat>Widescreen</PresentationFormat>
  <Paragraphs>67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 Lotus</vt:lpstr>
      <vt:lpstr>B Titr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</dc:creator>
  <cp:lastModifiedBy>Hamed</cp:lastModifiedBy>
  <cp:revision>38</cp:revision>
  <dcterms:created xsi:type="dcterms:W3CDTF">2020-04-15T12:45:15Z</dcterms:created>
  <dcterms:modified xsi:type="dcterms:W3CDTF">2020-04-18T06:16:58Z</dcterms:modified>
</cp:coreProperties>
</file>