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cs typeface="B Zar" panose="00000400000000000000" pitchFamily="2" charset="-78"/>
              </a:rPr>
              <a:t>بسم الله الرحمن الرحیم</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7811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Lotus" panose="00000700000000000000" pitchFamily="2" charset="-78"/>
              </a:rPr>
              <a:t>عوامل تاثیر گذار بر رشد جسمانی اولیه</a:t>
            </a:r>
            <a:endParaRPr lang="en-US" sz="4000" dirty="0">
              <a:cs typeface="B Lotus" panose="00000700000000000000" pitchFamily="2" charset="-78"/>
            </a:endParaRPr>
          </a:p>
        </p:txBody>
      </p:sp>
      <p:sp>
        <p:nvSpPr>
          <p:cNvPr id="3" name="Content Placeholder 2"/>
          <p:cNvSpPr>
            <a:spLocks noGrp="1"/>
          </p:cNvSpPr>
          <p:nvPr>
            <p:ph idx="1"/>
          </p:nvPr>
        </p:nvSpPr>
        <p:spPr/>
        <p:txBody>
          <a:bodyPr/>
          <a:lstStyle/>
          <a:p>
            <a:pPr algn="just" rtl="1"/>
            <a:r>
              <a:rPr lang="fa-IR" dirty="0" smtClean="0">
                <a:cs typeface="B Lotus" panose="00000700000000000000" pitchFamily="2" charset="-78"/>
              </a:rPr>
              <a:t>رشد جسمانی، مانند دیگر جنبه های رشد، از تاثیر متقابل مستمر و پیچیده بین عوامل ژنتیکی و محیطی ناشی می شود:</a:t>
            </a:r>
            <a:endParaRPr lang="fa-IR" dirty="0">
              <a:cs typeface="B Lotus" panose="00000700000000000000" pitchFamily="2" charset="-78"/>
            </a:endParaRPr>
          </a:p>
          <a:p>
            <a:pPr algn="just" rtl="1"/>
            <a:r>
              <a:rPr lang="fa-IR" dirty="0" smtClean="0">
                <a:cs typeface="B Lotus" panose="00000700000000000000" pitchFamily="2" charset="-78"/>
              </a:rPr>
              <a:t>وراثت</a:t>
            </a:r>
          </a:p>
          <a:p>
            <a:pPr algn="just" rtl="1"/>
            <a:r>
              <a:rPr lang="fa-IR" dirty="0" smtClean="0">
                <a:cs typeface="B Lotus" panose="00000700000000000000" pitchFamily="2" charset="-78"/>
              </a:rPr>
              <a:t>تغذیه</a:t>
            </a:r>
          </a:p>
          <a:p>
            <a:pPr algn="just" rtl="1"/>
            <a:r>
              <a:rPr lang="fa-IR" dirty="0" smtClean="0">
                <a:cs typeface="B Lotus" panose="00000700000000000000" pitchFamily="2" charset="-78"/>
              </a:rPr>
              <a:t>سلامت هیجانی</a:t>
            </a:r>
            <a:endParaRPr lang="en-US" dirty="0">
              <a:cs typeface="B Lotus" panose="00000700000000000000" pitchFamily="2" charset="-78"/>
            </a:endParaRPr>
          </a:p>
        </p:txBody>
      </p:sp>
    </p:spTree>
    <p:extLst>
      <p:ext uri="{BB962C8B-B14F-4D97-AF65-F5344CB8AC3E}">
        <p14:creationId xmlns:p14="http://schemas.microsoft.com/office/powerpoint/2010/main" val="1950202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anose="00000700000000000000" pitchFamily="2" charset="-78"/>
              </a:rPr>
              <a:t>سوء تغذیه</a:t>
            </a:r>
            <a:endParaRPr lang="en-US" dirty="0">
              <a:cs typeface="B Lotus" panose="00000700000000000000" pitchFamily="2" charset="-78"/>
            </a:endParaRPr>
          </a:p>
        </p:txBody>
      </p:sp>
      <p:sp>
        <p:nvSpPr>
          <p:cNvPr id="3" name="Content Placeholder 2"/>
          <p:cNvSpPr>
            <a:spLocks noGrp="1"/>
          </p:cNvSpPr>
          <p:nvPr>
            <p:ph idx="1"/>
          </p:nvPr>
        </p:nvSpPr>
        <p:spPr/>
        <p:txBody>
          <a:bodyPr/>
          <a:lstStyle/>
          <a:p>
            <a:pPr algn="just" rtl="1"/>
            <a:r>
              <a:rPr lang="fa-IR" dirty="0" smtClean="0">
                <a:solidFill>
                  <a:srgbClr val="FF0000"/>
                </a:solidFill>
                <a:cs typeface="B Lotus" panose="00000700000000000000" pitchFamily="2" charset="-78"/>
              </a:rPr>
              <a:t>ماراسموس</a:t>
            </a:r>
            <a:r>
              <a:rPr lang="fa-IR" dirty="0" smtClean="0">
                <a:cs typeface="B Lotus" panose="00000700000000000000" pitchFamily="2" charset="-78"/>
              </a:rPr>
              <a:t> نوعی حالت بیرمقی بدن است که رژیم غذایی فاقد مواد غذایی ضروری آن را ایجاد می کند؛ این بیماری معمولاً در سال اول زندگی که مادر بچه به قدری دچار سوء تغذیه شده که نمی تواند شیر کافی تولید کند وشیرخشک ناکافی است پدیدار می شود.</a:t>
            </a:r>
          </a:p>
          <a:p>
            <a:pPr algn="just" rtl="1"/>
            <a:r>
              <a:rPr lang="fa-IR" dirty="0" smtClean="0">
                <a:solidFill>
                  <a:srgbClr val="FF0000"/>
                </a:solidFill>
                <a:cs typeface="B Lotus" panose="00000700000000000000" pitchFamily="2" charset="-78"/>
              </a:rPr>
              <a:t>کواشیورکور </a:t>
            </a:r>
            <a:r>
              <a:rPr lang="fa-IR" dirty="0" smtClean="0">
                <a:solidFill>
                  <a:schemeClr val="tx1"/>
                </a:solidFill>
                <a:cs typeface="B Lotus" panose="00000700000000000000" pitchFamily="2" charset="-78"/>
              </a:rPr>
              <a:t>نوعی بیماری است که غذای نامتعادل با پروتئین بسیار کم آن را ایجاد می کند. این بیماری معمولاً بعد از شیر گرفتن بین 1 تا  سالگی نمایان می شود.</a:t>
            </a:r>
            <a:endParaRPr lang="en-US" dirty="0">
              <a:solidFill>
                <a:schemeClr val="tx1"/>
              </a:solidFill>
              <a:cs typeface="B Lotus" panose="00000700000000000000" pitchFamily="2" charset="-78"/>
            </a:endParaRPr>
          </a:p>
        </p:txBody>
      </p:sp>
      <p:pic>
        <p:nvPicPr>
          <p:cNvPr id="5" name="Picture 4"/>
          <p:cNvPicPr>
            <a:picLocks noChangeAspect="1"/>
          </p:cNvPicPr>
          <p:nvPr/>
        </p:nvPicPr>
        <p:blipFill>
          <a:blip r:embed="rId2"/>
          <a:stretch>
            <a:fillRect/>
          </a:stretch>
        </p:blipFill>
        <p:spPr>
          <a:xfrm>
            <a:off x="638579" y="4414493"/>
            <a:ext cx="2457450" cy="1857375"/>
          </a:xfrm>
          <a:prstGeom prst="rect">
            <a:avLst/>
          </a:prstGeom>
        </p:spPr>
      </p:pic>
      <p:pic>
        <p:nvPicPr>
          <p:cNvPr id="1028" name="Picture 4" descr="ماراسموس - ویکیجو | دانشنامه آزاد پارس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04" y="489397"/>
            <a:ext cx="1905000" cy="191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315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anose="00000700000000000000" pitchFamily="2" charset="-78"/>
              </a:rPr>
              <a:t>سلامت هیجانی</a:t>
            </a:r>
            <a:endParaRPr lang="en-US" dirty="0">
              <a:cs typeface="B Lotus" panose="00000700000000000000" pitchFamily="2" charset="-78"/>
            </a:endParaRPr>
          </a:p>
        </p:txBody>
      </p:sp>
      <p:sp>
        <p:nvSpPr>
          <p:cNvPr id="3" name="Content Placeholder 2"/>
          <p:cNvSpPr>
            <a:spLocks noGrp="1"/>
          </p:cNvSpPr>
          <p:nvPr>
            <p:ph idx="1"/>
          </p:nvPr>
        </p:nvSpPr>
        <p:spPr/>
        <p:txBody>
          <a:bodyPr/>
          <a:lstStyle/>
          <a:p>
            <a:pPr algn="r" rtl="1"/>
            <a:r>
              <a:rPr lang="fa-IR" dirty="0" smtClean="0">
                <a:cs typeface="B Lotus" panose="00000700000000000000" pitchFamily="2" charset="-78"/>
              </a:rPr>
              <a:t>امکان دارد که محبت و تحریک را برای رشد جسمانی سالم ضروری ندانیم ولی آنها به اندازه غذا حیاتی هستند.</a:t>
            </a:r>
          </a:p>
          <a:p>
            <a:pPr algn="r" rtl="1"/>
            <a:r>
              <a:rPr lang="fa-IR" dirty="0" smtClean="0">
                <a:cs typeface="B Lotus" panose="00000700000000000000" pitchFamily="2" charset="-78"/>
              </a:rPr>
              <a:t>ناتوانی در رشد غیر ارگانیک، نوعی اختلال رشد ناشی از فقدان محبت والدین، معمولاً در 18 ماهگی نمایان می شود. تمام علایم ماراسموس را دارد؛ بی رمقی، گوشه گیری و بی تفاوتی. اما هیچ علت ارگانیک (زیستی) برای ناتوانی بدن در رشد کردن یافت نمی شود.</a:t>
            </a:r>
            <a:endParaRPr lang="en-US" dirty="0">
              <a:cs typeface="B Lotus" panose="00000700000000000000" pitchFamily="2" charset="-78"/>
            </a:endParaRPr>
          </a:p>
        </p:txBody>
      </p:sp>
    </p:spTree>
    <p:extLst>
      <p:ext uri="{BB962C8B-B14F-4D97-AF65-F5344CB8AC3E}">
        <p14:creationId xmlns:p14="http://schemas.microsoft.com/office/powerpoint/2010/main" val="4281441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anose="00000700000000000000" pitchFamily="2" charset="-78"/>
              </a:rPr>
              <a:t>توانایی های یادگیری</a:t>
            </a:r>
            <a:endParaRPr lang="en-US" dirty="0">
              <a:cs typeface="B Lotus" panose="00000700000000000000" pitchFamily="2" charset="-78"/>
            </a:endParaRPr>
          </a:p>
        </p:txBody>
      </p:sp>
      <p:sp>
        <p:nvSpPr>
          <p:cNvPr id="3" name="Content Placeholder 2"/>
          <p:cNvSpPr>
            <a:spLocks noGrp="1"/>
          </p:cNvSpPr>
          <p:nvPr>
            <p:ph idx="1"/>
          </p:nvPr>
        </p:nvSpPr>
        <p:spPr/>
        <p:txBody>
          <a:bodyPr/>
          <a:lstStyle/>
          <a:p>
            <a:pPr algn="r" rtl="1"/>
            <a:r>
              <a:rPr lang="fa-IR" dirty="0" smtClean="0">
                <a:cs typeface="B Lotus" panose="00000700000000000000" pitchFamily="2" charset="-78"/>
              </a:rPr>
              <a:t>یادگیری به تغییرات در رفتار در اثر تجربه اشاره دارد.</a:t>
            </a:r>
          </a:p>
          <a:p>
            <a:pPr algn="r" rtl="1"/>
            <a:r>
              <a:rPr lang="fa-IR" dirty="0" smtClean="0">
                <a:cs typeface="B Lotus" panose="00000700000000000000" pitchFamily="2" charset="-78"/>
              </a:rPr>
              <a:t>بچه ها با توانایی های یادگیری فطری به دنیا می آیند که به آنها امکان می دهد تا بلافاصله از تجربه، بهره مند شوند.</a:t>
            </a:r>
          </a:p>
          <a:p>
            <a:pPr algn="r" rtl="1"/>
            <a:r>
              <a:rPr lang="fa-IR" dirty="0" smtClean="0">
                <a:cs typeface="B Lotus" panose="00000700000000000000" pitchFamily="2" charset="-78"/>
              </a:rPr>
              <a:t>نوباوگان از توانایی دو نوع یادگیری اساسی برخوردارند:</a:t>
            </a:r>
          </a:p>
          <a:p>
            <a:pPr algn="r" rtl="1"/>
            <a:r>
              <a:rPr lang="fa-IR" dirty="0" smtClean="0">
                <a:cs typeface="B Lotus" panose="00000700000000000000" pitchFamily="2" charset="-78"/>
              </a:rPr>
              <a:t>1- شرطی سازی کلاسیک</a:t>
            </a:r>
          </a:p>
          <a:p>
            <a:pPr algn="r" rtl="1"/>
            <a:r>
              <a:rPr lang="fa-IR" dirty="0" smtClean="0">
                <a:cs typeface="B Lotus" panose="00000700000000000000" pitchFamily="2" charset="-78"/>
              </a:rPr>
              <a:t> 2- شرطی سازی کنشگر</a:t>
            </a:r>
          </a:p>
          <a:p>
            <a:pPr algn="r" rtl="1"/>
            <a:endParaRPr lang="en-US" dirty="0">
              <a:cs typeface="B Lotus" panose="00000700000000000000" pitchFamily="2" charset="-78"/>
            </a:endParaRPr>
          </a:p>
        </p:txBody>
      </p:sp>
    </p:spTree>
    <p:extLst>
      <p:ext uri="{BB962C8B-B14F-4D97-AF65-F5344CB8AC3E}">
        <p14:creationId xmlns:p14="http://schemas.microsoft.com/office/powerpoint/2010/main" val="1086197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Lotus" panose="00000700000000000000" pitchFamily="2" charset="-78"/>
              </a:rPr>
              <a:t>شرطی سازی کلاسیک</a:t>
            </a:r>
            <a:endParaRPr lang="en-US" sz="4000" dirty="0">
              <a:cs typeface="B Lotus" panose="00000700000000000000" pitchFamily="2" charset="-78"/>
            </a:endParaRPr>
          </a:p>
        </p:txBody>
      </p:sp>
      <p:sp>
        <p:nvSpPr>
          <p:cNvPr id="3" name="Content Placeholder 2"/>
          <p:cNvSpPr>
            <a:spLocks noGrp="1"/>
          </p:cNvSpPr>
          <p:nvPr>
            <p:ph idx="1"/>
          </p:nvPr>
        </p:nvSpPr>
        <p:spPr/>
        <p:txBody>
          <a:bodyPr/>
          <a:lstStyle/>
          <a:p>
            <a:pPr algn="r" rtl="1"/>
            <a:r>
              <a:rPr lang="fa-IR" dirty="0" smtClean="0">
                <a:cs typeface="B Lotus" panose="00000700000000000000" pitchFamily="2" charset="-78"/>
              </a:rPr>
              <a:t>بازتاب های اولیه نوزاد شرطی سازی کلاسیک را در نوباوگان امکانپذیر می سازند.</a:t>
            </a:r>
          </a:p>
          <a:p>
            <a:pPr algn="r" rtl="1"/>
            <a:r>
              <a:rPr lang="fa-IR" dirty="0" smtClean="0">
                <a:cs typeface="B Lotus" panose="00000700000000000000" pitchFamily="2" charset="-78"/>
              </a:rPr>
              <a:t>در این نوع یادگیری، محرکی خنثی با محرکی که به پاسخ بازتابی می انجامد، همایند می شود. بعد از اینکه دستگاه عصبی بچه بین این دو محرک ارتباط برقرار کرد، محرک خنثی به تنهایی رفتار را ایجاد خواهد کرد.</a:t>
            </a:r>
          </a:p>
          <a:p>
            <a:pPr algn="r" rtl="1"/>
            <a:r>
              <a:rPr lang="fa-IR" dirty="0" smtClean="0">
                <a:cs typeface="B Lotus" panose="00000700000000000000" pitchFamily="2" charset="-78"/>
              </a:rPr>
              <a:t>شرطی سازی کلاسیک به نوباوگان کمک می کند تا تشخیص دهند کدام رویدادها در زندگی روزمره معمولاً با هم روی می دهند، بنابراین می توانند پیش بینی کنند که بعداً چه اتفاقی قرار است روی دهد.</a:t>
            </a:r>
            <a:endParaRPr lang="en-US" dirty="0">
              <a:cs typeface="B Lotus" panose="00000700000000000000" pitchFamily="2" charset="-78"/>
            </a:endParaRPr>
          </a:p>
        </p:txBody>
      </p:sp>
    </p:spTree>
    <p:extLst>
      <p:ext uri="{BB962C8B-B14F-4D97-AF65-F5344CB8AC3E}">
        <p14:creationId xmlns:p14="http://schemas.microsoft.com/office/powerpoint/2010/main" val="199262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a:cs typeface="B Lotus" panose="00000700000000000000" pitchFamily="2" charset="-78"/>
              </a:rPr>
              <a:t>شرطی سازی کلاسیک</a:t>
            </a:r>
            <a:endParaRPr lang="en-US" sz="4000" dirty="0"/>
          </a:p>
        </p:txBody>
      </p:sp>
      <p:sp>
        <p:nvSpPr>
          <p:cNvPr id="3" name="Content Placeholder 2"/>
          <p:cNvSpPr>
            <a:spLocks noGrp="1"/>
          </p:cNvSpPr>
          <p:nvPr>
            <p:ph idx="1"/>
          </p:nvPr>
        </p:nvSpPr>
        <p:spPr/>
        <p:txBody>
          <a:bodyPr>
            <a:normAutofit lnSpcReduction="10000"/>
          </a:bodyPr>
          <a:lstStyle/>
          <a:p>
            <a:pPr algn="r" rtl="1"/>
            <a:r>
              <a:rPr lang="fa-IR" dirty="0" smtClean="0">
                <a:cs typeface="B Lotus" panose="00000700000000000000" pitchFamily="2" charset="-78"/>
              </a:rPr>
              <a:t>شرطی سازی کلاسیک طی مراحل زیر اتفاق می افتد:</a:t>
            </a:r>
          </a:p>
          <a:p>
            <a:pPr algn="r" rtl="1"/>
            <a:r>
              <a:rPr lang="fa-IR" dirty="0" smtClean="0">
                <a:cs typeface="B Lotus" panose="00000700000000000000" pitchFamily="2" charset="-78"/>
              </a:rPr>
              <a:t>1- قبل از اینکه یادگیری صورت گیرد، محرک غیر شرطی باید پیوسته یک بازتاب یا پاسخ غیر شرطی را ایجاد کند.</a:t>
            </a:r>
          </a:p>
          <a:p>
            <a:pPr algn="r" rtl="1"/>
            <a:r>
              <a:rPr lang="fa-IR" dirty="0" smtClean="0">
                <a:cs typeface="B Lotus" panose="00000700000000000000" pitchFamily="2" charset="-78"/>
              </a:rPr>
              <a:t>2- برای اینکه یادگیری ایجاد شود: محرکی خنثی که موجب بازتاب نمی شود درست قبل از، یا تقریباً همزمان با محرک غیر شرطی ارائه می شود.</a:t>
            </a:r>
          </a:p>
          <a:p>
            <a:pPr algn="r" rtl="1"/>
            <a:r>
              <a:rPr lang="fa-IR" dirty="0" smtClean="0">
                <a:cs typeface="B Lotus" panose="00000700000000000000" pitchFamily="2" charset="-78"/>
              </a:rPr>
              <a:t>3- اگر یادگیری صورت گرفته باشد، محرک خنثی به تنهایی پاسخی مشابه با پاسخ بازتابی را ایجاد می کند. این محرک خنثی از آن پس محرک شرطی و پاسخی که فراخوانی می کند پاسخ شرطی نامیده می شود.</a:t>
            </a:r>
            <a:endParaRPr lang="en-US" dirty="0">
              <a:cs typeface="B Lotus" panose="00000700000000000000" pitchFamily="2" charset="-78"/>
            </a:endParaRPr>
          </a:p>
        </p:txBody>
      </p:sp>
    </p:spTree>
    <p:extLst>
      <p:ext uri="{BB962C8B-B14F-4D97-AF65-F5344CB8AC3E}">
        <p14:creationId xmlns:p14="http://schemas.microsoft.com/office/powerpoint/2010/main" val="418964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Lotus" panose="00000700000000000000" pitchFamily="2" charset="-78"/>
              </a:rPr>
              <a:t>شرطی سازی کلاسیک</a:t>
            </a:r>
            <a:endParaRPr lang="en-US" dirty="0"/>
          </a:p>
        </p:txBody>
      </p:sp>
      <p:sp>
        <p:nvSpPr>
          <p:cNvPr id="3" name="Content Placeholder 2"/>
          <p:cNvSpPr>
            <a:spLocks noGrp="1"/>
          </p:cNvSpPr>
          <p:nvPr>
            <p:ph idx="1"/>
          </p:nvPr>
        </p:nvSpPr>
        <p:spPr/>
        <p:txBody>
          <a:bodyPr/>
          <a:lstStyle/>
          <a:p>
            <a:pPr algn="r" rtl="1"/>
            <a:r>
              <a:rPr lang="fa-IR" dirty="0" smtClean="0">
                <a:solidFill>
                  <a:srgbClr val="FF0000"/>
                </a:solidFill>
                <a:cs typeface="B Lotus" panose="00000700000000000000" pitchFamily="2" charset="-78"/>
              </a:rPr>
              <a:t>خاموشی: </a:t>
            </a:r>
            <a:r>
              <a:rPr lang="fa-IR" dirty="0" smtClean="0">
                <a:cs typeface="B Lotus" panose="00000700000000000000" pitchFamily="2" charset="-78"/>
              </a:rPr>
              <a:t>اگر محرک شرطی بارها به تنهایی بدون همایند شدن با محرک غیر شرطی ارایه شود، پاسخ شرطی دیگر روی نمی دهد.</a:t>
            </a:r>
          </a:p>
          <a:p>
            <a:pPr algn="r" rtl="1"/>
            <a:r>
              <a:rPr lang="fa-IR" smtClean="0">
                <a:cs typeface="B Lotus" panose="00000700000000000000" pitchFamily="2" charset="-78"/>
              </a:rPr>
              <a:t>در صورتی که تداعی یا ارتباط بین دو محرک ارزش بقا داشته باشد، نوباوگان بسار راحت به صورت کلاسیک شرطی می شوند.</a:t>
            </a:r>
            <a:endParaRPr lang="en-US" dirty="0">
              <a:cs typeface="B Lotus" panose="00000700000000000000" pitchFamily="2" charset="-78"/>
            </a:endParaRPr>
          </a:p>
        </p:txBody>
      </p:sp>
    </p:spTree>
    <p:extLst>
      <p:ext uri="{BB962C8B-B14F-4D97-AF65-F5344CB8AC3E}">
        <p14:creationId xmlns:p14="http://schemas.microsoft.com/office/powerpoint/2010/main" val="4230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9251" y="1146220"/>
            <a:ext cx="9647346" cy="4729648"/>
          </a:xfrm>
        </p:spPr>
        <p:txBody>
          <a:bodyPr>
            <a:normAutofit/>
          </a:bodyPr>
          <a:lstStyle/>
          <a:p>
            <a:pPr algn="ctr" rtl="1"/>
            <a:endParaRPr lang="fa-IR" sz="4400" dirty="0" smtClean="0">
              <a:cs typeface="B Lotus" panose="00000700000000000000" pitchFamily="2" charset="-78"/>
            </a:endParaRPr>
          </a:p>
          <a:p>
            <a:pPr algn="ctr" rtl="1"/>
            <a:endParaRPr lang="fa-IR" sz="4400" dirty="0">
              <a:cs typeface="B Lotus" panose="00000700000000000000" pitchFamily="2" charset="-78"/>
            </a:endParaRPr>
          </a:p>
          <a:p>
            <a:pPr marL="0" indent="0" algn="ctr" rtl="1">
              <a:buNone/>
            </a:pPr>
            <a:r>
              <a:rPr lang="fa-IR" sz="4400" dirty="0" smtClean="0">
                <a:cs typeface="B Lotus" panose="00000700000000000000" pitchFamily="2" charset="-78"/>
              </a:rPr>
              <a:t>رشد جسمانی در نوباوگی و نوپایی</a:t>
            </a:r>
            <a:endParaRPr lang="en-US" sz="4400" dirty="0">
              <a:cs typeface="B Lotus" panose="00000700000000000000" pitchFamily="2" charset="-78"/>
            </a:endParaRPr>
          </a:p>
        </p:txBody>
      </p:sp>
    </p:spTree>
    <p:extLst>
      <p:ext uri="{BB962C8B-B14F-4D97-AF65-F5344CB8AC3E}">
        <p14:creationId xmlns:p14="http://schemas.microsoft.com/office/powerpoint/2010/main" val="2659420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cs typeface="B Lotus" panose="00000700000000000000" pitchFamily="2" charset="-78"/>
              </a:rPr>
              <a:t>تغییرات در اندازه بدن و ساختار عضله-چربی</a:t>
            </a:r>
            <a:endParaRPr lang="en-US" sz="3600" dirty="0">
              <a:cs typeface="B Lotus"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200" dirty="0" smtClean="0">
                <a:cs typeface="B Lotus" panose="00000700000000000000" pitchFamily="2" charset="-78"/>
              </a:rPr>
              <a:t>در پایان سال اول قد یک بچه معمولی تقریباٌ 80 سانتی متر است یعنی پنجاه درصد یسشتر از زمان تولد؛ در2 سالگی تقریبا 75 درصد بزرگتراست (90 سانتیمتر)</a:t>
            </a:r>
          </a:p>
          <a:p>
            <a:pPr algn="r" rtl="1"/>
            <a:r>
              <a:rPr lang="fa-IR" sz="2200" dirty="0" smtClean="0">
                <a:cs typeface="B Lotus" panose="00000700000000000000" pitchFamily="2" charset="-78"/>
              </a:rPr>
              <a:t>در 5 ماهگی وزن هنگام تولد دو برابر می شود (تقریباً 6/5 کیلوگرم)، در یک سالگی سه برابر می شود (تقریباً 10 کیلوگرم) و در دو سالگی به چهار برابر می رسد (تقریباً 13/5 کیلوگرم).</a:t>
            </a:r>
          </a:p>
          <a:p>
            <a:pPr algn="r" rtl="1"/>
            <a:r>
              <a:rPr lang="fa-IR" sz="2200" dirty="0" smtClean="0">
                <a:cs typeface="B Lotus" panose="00000700000000000000" pitchFamily="2" charset="-78"/>
              </a:rPr>
              <a:t> نوباوگان و کودکان نوپا به جای اینکه وزن یکنواخت کسب کنند، به صورت جهش های کوچک رشد می کنند.</a:t>
            </a:r>
          </a:p>
          <a:p>
            <a:pPr algn="r" rtl="1"/>
            <a:endParaRPr lang="fa-IR" sz="2200" dirty="0" smtClean="0">
              <a:cs typeface="B Lotus" panose="00000700000000000000" pitchFamily="2" charset="-78"/>
            </a:endParaRPr>
          </a:p>
          <a:p>
            <a:pPr algn="r" rtl="1"/>
            <a:endParaRPr lang="en-US" sz="2200" dirty="0">
              <a:cs typeface="B Lotus" panose="00000700000000000000" pitchFamily="2" charset="-78"/>
            </a:endParaRPr>
          </a:p>
        </p:txBody>
      </p:sp>
    </p:spTree>
    <p:extLst>
      <p:ext uri="{BB962C8B-B14F-4D97-AF65-F5344CB8AC3E}">
        <p14:creationId xmlns:p14="http://schemas.microsoft.com/office/powerpoint/2010/main" val="3848361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cs typeface="B Lotus" panose="00000700000000000000" pitchFamily="2" charset="-78"/>
              </a:rPr>
              <a:t>تغییرات در اندازه بدن و ساختار عضله-چربی</a:t>
            </a:r>
            <a:endParaRPr lang="en-US" sz="3600" dirty="0"/>
          </a:p>
        </p:txBody>
      </p:sp>
      <p:sp>
        <p:nvSpPr>
          <p:cNvPr id="3" name="Content Placeholder 2"/>
          <p:cNvSpPr>
            <a:spLocks noGrp="1"/>
          </p:cNvSpPr>
          <p:nvPr>
            <p:ph idx="1"/>
          </p:nvPr>
        </p:nvSpPr>
        <p:spPr/>
        <p:txBody>
          <a:bodyPr>
            <a:normAutofit lnSpcReduction="10000"/>
          </a:bodyPr>
          <a:lstStyle/>
          <a:p>
            <a:pPr algn="just" rtl="1"/>
            <a:r>
              <a:rPr lang="fa-IR" dirty="0">
                <a:cs typeface="B Lotus" panose="00000700000000000000" pitchFamily="2" charset="-78"/>
              </a:rPr>
              <a:t>یکی از واضح ترین تغییرات در ظاهر کودکان، تغییر شکل آنها به بچه های گرد و گوشتالو در اواسط سال اول است. این افزایش اولیه چربی بچه است که در حدود 9 ماهگی به اوج می رسد، و به بچه کوچک کمک می کند تا دمای ثابت بدن را حفظ کند</a:t>
            </a:r>
            <a:r>
              <a:rPr lang="fa-IR" dirty="0" smtClean="0">
                <a:cs typeface="B Lotus" panose="00000700000000000000" pitchFamily="2" charset="-78"/>
              </a:rPr>
              <a:t>.</a:t>
            </a:r>
          </a:p>
          <a:p>
            <a:pPr algn="just" rtl="1"/>
            <a:r>
              <a:rPr lang="fa-IR" dirty="0" smtClean="0">
                <a:cs typeface="B Lotus" panose="00000700000000000000" pitchFamily="2" charset="-78"/>
              </a:rPr>
              <a:t>در سال دوم زندگی اغلب کودکان نوپا لاغر می شوند، و این روند تا اواسط کودکی ادامه می یابد.</a:t>
            </a:r>
          </a:p>
          <a:p>
            <a:pPr algn="just" rtl="1"/>
            <a:r>
              <a:rPr lang="fa-IR" dirty="0" smtClean="0">
                <a:cs typeface="B Lotus" panose="00000700000000000000" pitchFamily="2" charset="-78"/>
              </a:rPr>
              <a:t>در مقابل بافت عضلانی در طول نوباوگی خیلی آهسته افزایش می یابد. و تا نوجوانی به اوج نمی رسد.</a:t>
            </a:r>
          </a:p>
          <a:p>
            <a:pPr algn="just" rtl="1"/>
            <a:r>
              <a:rPr lang="fa-IR" dirty="0" smtClean="0">
                <a:cs typeface="B Lotus" panose="00000700000000000000" pitchFamily="2" charset="-78"/>
              </a:rPr>
              <a:t>قدرت و هماهنگی عضلانی بچه ها محدود است.</a:t>
            </a:r>
            <a:endParaRPr lang="fa-IR" dirty="0">
              <a:cs typeface="B Lotus" panose="00000700000000000000" pitchFamily="2" charset="-78"/>
            </a:endParaRPr>
          </a:p>
          <a:p>
            <a:pPr algn="just" rtl="1"/>
            <a:endParaRPr lang="en-US" dirty="0"/>
          </a:p>
        </p:txBody>
      </p:sp>
    </p:spTree>
    <p:extLst>
      <p:ext uri="{BB962C8B-B14F-4D97-AF65-F5344CB8AC3E}">
        <p14:creationId xmlns:p14="http://schemas.microsoft.com/office/powerpoint/2010/main" val="2104514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anose="00000700000000000000" pitchFamily="2" charset="-78"/>
              </a:rPr>
              <a:t>تفاوت های فردی و گروهی در رشد</a:t>
            </a:r>
            <a:endParaRPr lang="en-US" dirty="0">
              <a:cs typeface="B Lotus" panose="00000700000000000000" pitchFamily="2" charset="-78"/>
            </a:endParaRPr>
          </a:p>
        </p:txBody>
      </p:sp>
      <p:sp>
        <p:nvSpPr>
          <p:cNvPr id="3" name="Content Placeholder 2"/>
          <p:cNvSpPr>
            <a:spLocks noGrp="1"/>
          </p:cNvSpPr>
          <p:nvPr>
            <p:ph idx="1"/>
          </p:nvPr>
        </p:nvSpPr>
        <p:spPr/>
        <p:txBody>
          <a:bodyPr/>
          <a:lstStyle/>
          <a:p>
            <a:pPr algn="just" rtl="1"/>
            <a:r>
              <a:rPr lang="fa-IR" dirty="0" smtClean="0">
                <a:cs typeface="B Lotus" panose="00000700000000000000" pitchFamily="2" charset="-78"/>
              </a:rPr>
              <a:t>کودکان مانند تمام جنبه های رشد از نظر اندازه بدن و ساختار عضله –چربی تفاوت دارند.</a:t>
            </a:r>
          </a:p>
          <a:p>
            <a:pPr algn="just" rtl="1"/>
            <a:r>
              <a:rPr lang="fa-IR" dirty="0" smtClean="0">
                <a:cs typeface="B Lotus" panose="00000700000000000000" pitchFamily="2" charset="-78"/>
              </a:rPr>
              <a:t>در نوباوگی، دخترها اندکی کوتاهتر و سبک تر از پسرها هستند ونسبت چربی به عضله آنها بیشتر است.</a:t>
            </a:r>
          </a:p>
          <a:p>
            <a:pPr algn="just" rtl="1"/>
            <a:r>
              <a:rPr lang="fa-IR" dirty="0" smtClean="0">
                <a:cs typeface="B Lotus" panose="00000700000000000000" pitchFamily="2" charset="-78"/>
              </a:rPr>
              <a:t>تفاوت های جنسیتی در طول اوایل و اواسط کودکی ادامه می یابند و در نوجوانی به مقدار زیاد برجسته می شوند.</a:t>
            </a:r>
          </a:p>
          <a:p>
            <a:pPr algn="just" rtl="1"/>
            <a:r>
              <a:rPr lang="fa-IR" dirty="0" smtClean="0">
                <a:cs typeface="B Lotus" panose="00000700000000000000" pitchFamily="2" charset="-78"/>
              </a:rPr>
              <a:t>تفاوتهای قومی در اندازه بدن نیز آشکار هستند.</a:t>
            </a:r>
            <a:endParaRPr lang="en-US" dirty="0">
              <a:cs typeface="B Lotus" panose="00000700000000000000" pitchFamily="2" charset="-78"/>
            </a:endParaRPr>
          </a:p>
        </p:txBody>
      </p:sp>
    </p:spTree>
    <p:extLst>
      <p:ext uri="{BB962C8B-B14F-4D97-AF65-F5344CB8AC3E}">
        <p14:creationId xmlns:p14="http://schemas.microsoft.com/office/powerpoint/2010/main" val="3601921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Lotus" panose="00000700000000000000" pitchFamily="2" charset="-78"/>
              </a:rPr>
              <a:t>تفاوت های فردی و گروهی در رشد</a:t>
            </a:r>
            <a:endParaRPr lang="en-US" dirty="0"/>
          </a:p>
        </p:txBody>
      </p:sp>
      <p:sp>
        <p:nvSpPr>
          <p:cNvPr id="3" name="Content Placeholder 2"/>
          <p:cNvSpPr>
            <a:spLocks noGrp="1"/>
          </p:cNvSpPr>
          <p:nvPr>
            <p:ph idx="1"/>
          </p:nvPr>
        </p:nvSpPr>
        <p:spPr/>
        <p:txBody>
          <a:bodyPr>
            <a:normAutofit fontScale="92500" lnSpcReduction="20000"/>
          </a:bodyPr>
          <a:lstStyle/>
          <a:p>
            <a:pPr algn="just" rtl="1"/>
            <a:r>
              <a:rPr lang="fa-IR" dirty="0" smtClean="0">
                <a:cs typeface="B Lotus" panose="00000700000000000000" pitchFamily="2" charset="-78"/>
              </a:rPr>
              <a:t>کودکان هم سن از نظر سرعت رشد جسمانی نیز تفاوت دارند؛ برخی سریع تر از دیگران رشد می کنند.</a:t>
            </a:r>
          </a:p>
          <a:p>
            <a:pPr algn="just" rtl="1"/>
            <a:r>
              <a:rPr lang="fa-IR" dirty="0" smtClean="0">
                <a:cs typeface="B Lotus" panose="00000700000000000000" pitchFamily="2" charset="-78"/>
              </a:rPr>
              <a:t>اندازه فعلی بدن به ما نمی گوید که رشد جسمانی کودک با چه سرعتی پیش خواهد رفت.</a:t>
            </a:r>
          </a:p>
          <a:p>
            <a:pPr algn="just" rtl="1"/>
            <a:r>
              <a:rPr lang="fa-IR" dirty="0" smtClean="0">
                <a:cs typeface="B Lotus" panose="00000700000000000000" pitchFamily="2" charset="-78"/>
              </a:rPr>
              <a:t>بهترین راه براب برآورد کردن پختگی جسمانی کودک، استفاده از سن استخوان بندی، مقیاسی برای رشد استخوان است.</a:t>
            </a:r>
          </a:p>
          <a:p>
            <a:pPr algn="just" rtl="1"/>
            <a:r>
              <a:rPr lang="fa-IR" dirty="0" smtClean="0">
                <a:cs typeface="B Lotus" panose="00000700000000000000" pitchFamily="2" charset="-78"/>
              </a:rPr>
              <a:t>هنگام تولد، جنسیت ها تقریباً 4 تا 6 هفته ای اختلاف دارند، و این اختلاف در نوباوگی و کودکی زیاد می شود. و این واقعیت را توجیه می کند که دخترها چند سال قبل از پسرها به اندازه کامل بدن خود می رسند.</a:t>
            </a:r>
          </a:p>
          <a:p>
            <a:pPr algn="just" rtl="1"/>
            <a:r>
              <a:rPr lang="fa-IR" dirty="0" smtClean="0">
                <a:cs typeface="B Lotus" panose="00000700000000000000" pitchFamily="2" charset="-78"/>
              </a:rPr>
              <a:t>این پختگی جسمانی باعث می شودتا دخترها در برابر تاثیرات محیطی زیان بخش مقاوم تر از پسرها باشند</a:t>
            </a:r>
            <a:endParaRPr lang="en-US" dirty="0">
              <a:cs typeface="B Lotus" panose="00000700000000000000" pitchFamily="2" charset="-78"/>
            </a:endParaRPr>
          </a:p>
        </p:txBody>
      </p:sp>
    </p:spTree>
    <p:extLst>
      <p:ext uri="{BB962C8B-B14F-4D97-AF65-F5344CB8AC3E}">
        <p14:creationId xmlns:p14="http://schemas.microsoft.com/office/powerpoint/2010/main" val="2664038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Lotus" panose="00000700000000000000" pitchFamily="2" charset="-78"/>
              </a:rPr>
              <a:t>تغییرات در تناسب بدن</a:t>
            </a:r>
            <a:endParaRPr lang="en-US" sz="4000" dirty="0">
              <a:cs typeface="B Lotus" panose="00000700000000000000" pitchFamily="2" charset="-78"/>
            </a:endParaRPr>
          </a:p>
        </p:txBody>
      </p:sp>
      <p:sp>
        <p:nvSpPr>
          <p:cNvPr id="3" name="Content Placeholder 2"/>
          <p:cNvSpPr>
            <a:spLocks noGrp="1"/>
          </p:cNvSpPr>
          <p:nvPr>
            <p:ph idx="1"/>
          </p:nvPr>
        </p:nvSpPr>
        <p:spPr/>
        <p:txBody>
          <a:bodyPr/>
          <a:lstStyle/>
          <a:p>
            <a:pPr algn="just" rtl="1"/>
            <a:r>
              <a:rPr lang="fa-IR" dirty="0" smtClean="0">
                <a:cs typeface="B Lotus" panose="00000700000000000000" pitchFamily="2" charset="-78"/>
              </a:rPr>
              <a:t>هنگامی که اندازه کلی کودک افزایش پیدا می کند قسمت های مختلف بدن با سرعت متفاوتی رشد پیدا می کنند.</a:t>
            </a:r>
          </a:p>
          <a:p>
            <a:pPr algn="r" rtl="1"/>
            <a:r>
              <a:rPr lang="fa-IR" dirty="0" smtClean="0">
                <a:cs typeface="B Lotus" panose="00000700000000000000" pitchFamily="2" charset="-78"/>
              </a:rPr>
              <a:t>دو الگوی رشد این تغییرات را توصیف می کنند:</a:t>
            </a:r>
          </a:p>
          <a:p>
            <a:pPr algn="r" rtl="1"/>
            <a:r>
              <a:rPr lang="fa-IR" dirty="0" smtClean="0">
                <a:cs typeface="B Lotus" panose="00000700000000000000" pitchFamily="2" charset="-78"/>
              </a:rPr>
              <a:t>گرایش سری –پایی</a:t>
            </a:r>
          </a:p>
          <a:p>
            <a:pPr algn="r" rtl="1"/>
            <a:r>
              <a:rPr lang="fa-IR" dirty="0" smtClean="0">
                <a:cs typeface="B Lotus" panose="00000700000000000000" pitchFamily="2" charset="-78"/>
              </a:rPr>
              <a:t>گرایش مرکزی پیرامونی</a:t>
            </a:r>
            <a:endParaRPr lang="en-US" dirty="0">
              <a:cs typeface="B Lotus" panose="00000700000000000000" pitchFamily="2" charset="-78"/>
            </a:endParaRPr>
          </a:p>
        </p:txBody>
      </p:sp>
    </p:spTree>
    <p:extLst>
      <p:ext uri="{BB962C8B-B14F-4D97-AF65-F5344CB8AC3E}">
        <p14:creationId xmlns:p14="http://schemas.microsoft.com/office/powerpoint/2010/main" val="4127392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Lotus" panose="00000700000000000000" pitchFamily="2" charset="-78"/>
              </a:rPr>
              <a:t>دوره های حساس در رشد مغز</a:t>
            </a:r>
            <a:endParaRPr lang="en-US" sz="4000" dirty="0">
              <a:cs typeface="B Lotus" panose="00000700000000000000" pitchFamily="2" charset="-78"/>
            </a:endParaRPr>
          </a:p>
        </p:txBody>
      </p:sp>
      <p:sp>
        <p:nvSpPr>
          <p:cNvPr id="3" name="Content Placeholder 2"/>
          <p:cNvSpPr>
            <a:spLocks noGrp="1"/>
          </p:cNvSpPr>
          <p:nvPr>
            <p:ph idx="1"/>
          </p:nvPr>
        </p:nvSpPr>
        <p:spPr/>
        <p:txBody>
          <a:bodyPr>
            <a:normAutofit/>
          </a:bodyPr>
          <a:lstStyle/>
          <a:p>
            <a:pPr algn="just" rtl="1"/>
            <a:r>
              <a:rPr lang="fa-IR" sz="2200" dirty="0" smtClean="0">
                <a:cs typeface="B Lotus" panose="00000700000000000000" pitchFamily="2" charset="-78"/>
              </a:rPr>
              <a:t>تحریک مغز در مدتی که به سرعت رشد می کند ضروری است. </a:t>
            </a:r>
            <a:endParaRPr lang="fa-IR" sz="2200" dirty="0">
              <a:cs typeface="B Lotus" panose="00000700000000000000" pitchFamily="2" charset="-78"/>
            </a:endParaRPr>
          </a:p>
          <a:p>
            <a:pPr algn="just" rtl="1"/>
            <a:r>
              <a:rPr lang="fa-IR" sz="2200" dirty="0" smtClean="0">
                <a:cs typeface="B Lotus" panose="00000700000000000000" pitchFamily="2" charset="-78"/>
              </a:rPr>
              <a:t>تحقیقات حیوانی تایید می کنند که محرومیت حسی اولیه و شدید، به صدمه مغزی دایمی و از دست دادن وظایف منجر می شود.</a:t>
            </a:r>
          </a:p>
          <a:p>
            <a:pPr algn="just" rtl="1"/>
            <a:r>
              <a:rPr lang="fa-IR" sz="2200" dirty="0" smtClean="0">
                <a:cs typeface="B Lotus" panose="00000700000000000000" pitchFamily="2" charset="-78"/>
              </a:rPr>
              <a:t>در واقع کیفیت کلی محیط اولیه بر رشد کلی مغز تاثیر می گذارد. </a:t>
            </a:r>
            <a:endParaRPr lang="en-US" sz="2200" dirty="0">
              <a:cs typeface="B Lotus" panose="00000700000000000000" pitchFamily="2" charset="-78"/>
            </a:endParaRPr>
          </a:p>
        </p:txBody>
      </p:sp>
    </p:spTree>
    <p:extLst>
      <p:ext uri="{BB962C8B-B14F-4D97-AF65-F5344CB8AC3E}">
        <p14:creationId xmlns:p14="http://schemas.microsoft.com/office/powerpoint/2010/main" val="2449030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Lotus" panose="00000700000000000000" pitchFamily="2" charset="-78"/>
              </a:rPr>
              <a:t>تحریک مناسب</a:t>
            </a:r>
            <a:endParaRPr lang="en-US" sz="4000" dirty="0">
              <a:cs typeface="B Lotus" panose="00000700000000000000" pitchFamily="2" charset="-78"/>
            </a:endParaRPr>
          </a:p>
        </p:txBody>
      </p:sp>
      <p:sp>
        <p:nvSpPr>
          <p:cNvPr id="3" name="Content Placeholder 2"/>
          <p:cNvSpPr>
            <a:spLocks noGrp="1"/>
          </p:cNvSpPr>
          <p:nvPr>
            <p:ph idx="1"/>
          </p:nvPr>
        </p:nvSpPr>
        <p:spPr/>
        <p:txBody>
          <a:bodyPr>
            <a:normAutofit/>
          </a:bodyPr>
          <a:lstStyle/>
          <a:p>
            <a:pPr algn="just" rtl="1"/>
            <a:r>
              <a:rPr lang="fa-IR" sz="2200" dirty="0" smtClean="0">
                <a:cs typeface="B Lotus" panose="00000700000000000000" pitchFamily="2" charset="-78"/>
              </a:rPr>
              <a:t>علاوه بر محیط های محروم، محیط هایی که با انتظارات فراتر از توانایی های جاری کودک بر آنها فشار می آورند نیز توانایی مغز را تحلیل می برند.</a:t>
            </a:r>
          </a:p>
          <a:p>
            <a:pPr algn="just" rtl="1"/>
            <a:r>
              <a:rPr lang="fa-IR" sz="2200" dirty="0" smtClean="0">
                <a:cs typeface="B Lotus" panose="00000700000000000000" pitchFamily="2" charset="-78"/>
              </a:rPr>
              <a:t>چگونه می توانیم تحریک مناسب را در طول سال های اولیه مشخص کنیم؟</a:t>
            </a:r>
          </a:p>
          <a:p>
            <a:pPr algn="just" rtl="1"/>
            <a:r>
              <a:rPr lang="fa-IR" sz="2200" dirty="0" smtClean="0">
                <a:cs typeface="B Lotus" panose="00000700000000000000" pitchFamily="2" charset="-78"/>
              </a:rPr>
              <a:t>پژوهشگران برای پاسخ دادن به این سوال 2 نوع رشد مغز را از هم متمایز می کنند:</a:t>
            </a:r>
          </a:p>
          <a:p>
            <a:pPr algn="just" rtl="1"/>
            <a:r>
              <a:rPr lang="fa-IR" sz="2200" dirty="0" smtClean="0">
                <a:cs typeface="B Lotus" panose="00000700000000000000" pitchFamily="2" charset="-78"/>
              </a:rPr>
              <a:t>1- رشد مغز منتظر تجربه</a:t>
            </a:r>
          </a:p>
          <a:p>
            <a:pPr algn="just" rtl="1"/>
            <a:r>
              <a:rPr lang="fa-IR" sz="2200" dirty="0" smtClean="0">
                <a:cs typeface="B Lotus" panose="00000700000000000000" pitchFamily="2" charset="-78"/>
              </a:rPr>
              <a:t>2- رشد مغز وابسته به تجربه</a:t>
            </a:r>
            <a:endParaRPr lang="en-US" sz="2200" dirty="0">
              <a:cs typeface="B Lotus" panose="00000700000000000000" pitchFamily="2" charset="-78"/>
            </a:endParaRPr>
          </a:p>
        </p:txBody>
      </p:sp>
    </p:spTree>
    <p:extLst>
      <p:ext uri="{BB962C8B-B14F-4D97-AF65-F5344CB8AC3E}">
        <p14:creationId xmlns:p14="http://schemas.microsoft.com/office/powerpoint/2010/main" val="1213959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518</TotalTime>
  <Words>1118</Words>
  <Application>Microsoft Office PowerPoint</Application>
  <PresentationFormat>Widescreen</PresentationFormat>
  <Paragraphs>68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 Lotus</vt:lpstr>
      <vt:lpstr>B Zar</vt:lpstr>
      <vt:lpstr>Garamond</vt:lpstr>
      <vt:lpstr>Organic</vt:lpstr>
      <vt:lpstr>بسم الله الرحمن الرحیم</vt:lpstr>
      <vt:lpstr>PowerPoint Presentation</vt:lpstr>
      <vt:lpstr>تغییرات در اندازه بدن و ساختار عضله-چربی</vt:lpstr>
      <vt:lpstr>تغییرات در اندازه بدن و ساختار عضله-چربی</vt:lpstr>
      <vt:lpstr>تفاوت های فردی و گروهی در رشد</vt:lpstr>
      <vt:lpstr>تفاوت های فردی و گروهی در رشد</vt:lpstr>
      <vt:lpstr>تغییرات در تناسب بدن</vt:lpstr>
      <vt:lpstr>دوره های حساس در رشد مغز</vt:lpstr>
      <vt:lpstr>تحریک مناسب</vt:lpstr>
      <vt:lpstr>عوامل تاثیر گذار بر رشد جسمانی اولیه</vt:lpstr>
      <vt:lpstr>سوء تغذیه</vt:lpstr>
      <vt:lpstr>سلامت هیجانی</vt:lpstr>
      <vt:lpstr>توانایی های یادگیری</vt:lpstr>
      <vt:lpstr>شرطی سازی کلاسیک</vt:lpstr>
      <vt:lpstr>شرطی سازی کلاسیک</vt:lpstr>
      <vt:lpstr>شرطی سازی کلاسیک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negin</dc:creator>
  <cp:lastModifiedBy>negin</cp:lastModifiedBy>
  <cp:revision>43</cp:revision>
  <dcterms:created xsi:type="dcterms:W3CDTF">2020-04-12T08:58:03Z</dcterms:created>
  <dcterms:modified xsi:type="dcterms:W3CDTF">2020-04-16T08:11:55Z</dcterms:modified>
</cp:coreProperties>
</file>