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319" r:id="rId2"/>
    <p:sldId id="418" r:id="rId3"/>
    <p:sldId id="419" r:id="rId4"/>
    <p:sldId id="420" r:id="rId5"/>
    <p:sldId id="421" r:id="rId6"/>
    <p:sldId id="422" r:id="rId7"/>
    <p:sldId id="423" r:id="rId8"/>
    <p:sldId id="424" r:id="rId9"/>
    <p:sldId id="425" r:id="rId10"/>
    <p:sldId id="426" r:id="rId11"/>
    <p:sldId id="34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EC43A9F-31AD-4DB6-9BBE-1C9637270A8A}" type="datetimeFigureOut">
              <a:rPr lang="en-US" smtClean="0"/>
              <a:pPr/>
              <a:t>4/16/2020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670F0E3-A016-419C-8EA1-E9BE39765FE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C43A9F-31AD-4DB6-9BBE-1C9637270A8A}"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C43A9F-31AD-4DB6-9BBE-1C9637270A8A}"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rtl="1">
              <a:defRPr>
                <a:cs typeface="B Titr" pitchFamily="2" charset="-78"/>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lvl1pPr algn="just" rtl="1">
              <a:defRPr/>
            </a:lvl1pPr>
            <a:lvl2pPr algn="just" rtl="1">
              <a:defRPr/>
            </a:lvl2pPr>
            <a:lvl3pPr algn="just" rtl="1">
              <a:defRPr/>
            </a:lvl3pPr>
            <a:lvl4pPr algn="just" rtl="1">
              <a:defRPr/>
            </a:lvl4pPr>
            <a:lvl5pPr algn="just" rtl="1">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C43A9F-31AD-4DB6-9BBE-1C9637270A8A}"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ctr" rtl="1">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lgn="ctr" rtl="1">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EC43A9F-31AD-4DB6-9BBE-1C9637270A8A}"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0F0E3-A016-419C-8EA1-E9BE39765FE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lgn="ctr" rtl="1">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lgn="r" rtl="1">
              <a:defRPr sz="2600"/>
            </a:lvl1pPr>
            <a:lvl2pPr algn="r" rtl="1">
              <a:defRPr sz="2400"/>
            </a:lvl2pPr>
            <a:lvl3pPr algn="r" rtl="1">
              <a:defRPr sz="2000"/>
            </a:lvl3pPr>
            <a:lvl4pPr algn="r" rtl="1">
              <a:defRPr sz="1800"/>
            </a:lvl4pPr>
            <a:lvl5pPr algn="r" rtl="1">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lgn="r" rtl="1">
              <a:defRPr sz="2600"/>
            </a:lvl1pPr>
            <a:lvl2pPr algn="r" rtl="1">
              <a:defRPr sz="2400"/>
            </a:lvl2pPr>
            <a:lvl3pPr algn="r" rtl="1">
              <a:defRPr sz="2000"/>
            </a:lvl3pPr>
            <a:lvl4pPr algn="r" rtl="1">
              <a:defRPr sz="1800"/>
            </a:lvl4pPr>
            <a:lvl5pPr algn="r" rtl="1">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EC43A9F-31AD-4DB6-9BBE-1C9637270A8A}" type="datetimeFigureOut">
              <a:rPr lang="en-US" smtClean="0"/>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lgn="r" rtl="1">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EC43A9F-31AD-4DB6-9BBE-1C9637270A8A}" type="datetimeFigureOut">
              <a:rPr lang="en-US" smtClean="0"/>
              <a:pPr/>
              <a:t>4/16/2020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r" rtl="1">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EC43A9F-31AD-4DB6-9BBE-1C9637270A8A}" type="datetimeFigureOut">
              <a:rPr lang="en-US" smtClean="0"/>
              <a:pPr/>
              <a:t>4/16/2020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C43A9F-31AD-4DB6-9BBE-1C9637270A8A}" type="datetimeFigureOut">
              <a:rPr lang="en-US" smtClean="0"/>
              <a:pPr/>
              <a:t>4/16/2020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EC43A9F-31AD-4DB6-9BBE-1C9637270A8A}" type="datetimeFigureOut">
              <a:rPr lang="en-US" smtClean="0"/>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EC43A9F-31AD-4DB6-9BBE-1C9637270A8A}" type="datetimeFigureOut">
              <a:rPr lang="en-US" smtClean="0"/>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670F0E3-A016-419C-8EA1-E9BE39765FE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C43A9F-31AD-4DB6-9BBE-1C9637270A8A}" type="datetimeFigureOut">
              <a:rPr lang="en-US" smtClean="0"/>
              <a:pPr/>
              <a:t>4/16/2020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670F0E3-A016-419C-8EA1-E9BE39765FE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571612"/>
            <a:ext cx="8305800" cy="1500198"/>
          </a:xfrm>
        </p:spPr>
        <p:style>
          <a:lnRef idx="1">
            <a:schemeClr val="accent6"/>
          </a:lnRef>
          <a:fillRef idx="3">
            <a:schemeClr val="accent6"/>
          </a:fillRef>
          <a:effectRef idx="2">
            <a:schemeClr val="accent6"/>
          </a:effectRef>
          <a:fontRef idx="minor">
            <a:schemeClr val="lt1"/>
          </a:fontRef>
        </p:style>
        <p:txBody>
          <a:bodyPr>
            <a:normAutofit/>
          </a:bodyPr>
          <a:lstStyle/>
          <a:p>
            <a:pPr algn="ctr" rtl="1"/>
            <a:r>
              <a:rPr lang="fa-IR" sz="6000" b="1" dirty="0" smtClean="0">
                <a:solidFill>
                  <a:schemeClr val="accent1"/>
                </a:solidFill>
              </a:rPr>
              <a:t>به نام آنکه جان را فکرت آموخت</a:t>
            </a:r>
            <a:endParaRPr lang="en-US" sz="6000" b="1" dirty="0">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4"/>
          <p:cNvSpPr>
            <a:spLocks noChangeArrowheads="1"/>
          </p:cNvSpPr>
          <p:nvPr/>
        </p:nvSpPr>
        <p:spPr bwMode="auto">
          <a:xfrm>
            <a:off x="2901950" y="731838"/>
            <a:ext cx="5588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000" b="1" dirty="0">
                <a:solidFill>
                  <a:srgbClr val="FF0000"/>
                </a:solidFill>
                <a:cs typeface="Zar" pitchFamily="2" charset="-78"/>
              </a:rPr>
              <a:t>مزايا و محدوديت‌هاي مشاهده</a:t>
            </a:r>
            <a:endParaRPr lang="en-US" sz="4000" b="1" dirty="0">
              <a:solidFill>
                <a:srgbClr val="FF0000"/>
              </a:solidFill>
              <a:cs typeface="Zar" pitchFamily="2" charset="-78"/>
            </a:endParaRPr>
          </a:p>
        </p:txBody>
      </p:sp>
      <p:sp>
        <p:nvSpPr>
          <p:cNvPr id="141315" name="Rectangle 5"/>
          <p:cNvSpPr>
            <a:spLocks noChangeArrowheads="1"/>
          </p:cNvSpPr>
          <p:nvPr/>
        </p:nvSpPr>
        <p:spPr bwMode="auto">
          <a:xfrm>
            <a:off x="569913" y="1665288"/>
            <a:ext cx="7920037"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fa-IR" sz="3000" b="1" u="sng" dirty="0">
                <a:solidFill>
                  <a:srgbClr val="00FF00"/>
                </a:solidFill>
                <a:cs typeface="Mitra" pitchFamily="2" charset="-78"/>
              </a:rPr>
              <a:t>1</a:t>
            </a:r>
            <a:r>
              <a:rPr lang="fa-IR" sz="3000" b="1" dirty="0">
                <a:solidFill>
                  <a:srgbClr val="00FF00"/>
                </a:solidFill>
                <a:cs typeface="Mitra" pitchFamily="2" charset="-78"/>
              </a:rPr>
              <a:t>)مزايا:</a:t>
            </a:r>
            <a:endParaRPr lang="en-US" sz="3000" b="1" dirty="0">
              <a:solidFill>
                <a:srgbClr val="00FF00"/>
              </a:solidFill>
              <a:cs typeface="Mitra" pitchFamily="2" charset="-78"/>
            </a:endParaRPr>
          </a:p>
          <a:p>
            <a:pPr algn="r"/>
            <a:r>
              <a:rPr lang="fa-IR" sz="3000" b="1" dirty="0">
                <a:cs typeface="Mitra" pitchFamily="2" charset="-78"/>
              </a:rPr>
              <a:t>مشاهده رفتار غير کلامي</a:t>
            </a:r>
            <a:r>
              <a:rPr lang="en-US" sz="3000" dirty="0">
                <a:cs typeface="Mitra" pitchFamily="2" charset="-78"/>
              </a:rPr>
              <a:t> </a:t>
            </a:r>
            <a:endParaRPr lang="fa-IR" sz="3000" dirty="0">
              <a:cs typeface="Mitra" pitchFamily="2" charset="-78"/>
            </a:endParaRPr>
          </a:p>
          <a:p>
            <a:pPr algn="r"/>
            <a:r>
              <a:rPr lang="fa-IR" sz="3000" b="1" dirty="0">
                <a:cs typeface="Mitra" pitchFamily="2" charset="-78"/>
              </a:rPr>
              <a:t>محيط طبيعي</a:t>
            </a:r>
            <a:r>
              <a:rPr lang="en-US" sz="3000" dirty="0">
                <a:cs typeface="Mitra" pitchFamily="2" charset="-78"/>
              </a:rPr>
              <a:t> </a:t>
            </a:r>
            <a:endParaRPr lang="fa-IR" sz="3000" dirty="0">
              <a:cs typeface="Mitra" pitchFamily="2" charset="-78"/>
            </a:endParaRPr>
          </a:p>
          <a:p>
            <a:pPr algn="r"/>
            <a:r>
              <a:rPr lang="fa-IR" sz="3000" b="1" dirty="0">
                <a:cs typeface="Mitra" pitchFamily="2" charset="-78"/>
              </a:rPr>
              <a:t>مشاهده وقايع در بلند مدت</a:t>
            </a:r>
            <a:endParaRPr lang="fa-IR" sz="3000" dirty="0">
              <a:cs typeface="Mitra" pitchFamily="2" charset="-78"/>
            </a:endParaRPr>
          </a:p>
          <a:p>
            <a:pPr algn="r"/>
            <a:r>
              <a:rPr lang="fa-IR" sz="3000" b="1" dirty="0">
                <a:solidFill>
                  <a:srgbClr val="00FF00"/>
                </a:solidFill>
                <a:cs typeface="Mitra" pitchFamily="2" charset="-78"/>
              </a:rPr>
              <a:t>2) محدوديت‌هاي مشاهده</a:t>
            </a:r>
            <a:r>
              <a:rPr lang="en-US" sz="3000" dirty="0">
                <a:solidFill>
                  <a:srgbClr val="00FF00"/>
                </a:solidFill>
                <a:cs typeface="Mitra" pitchFamily="2" charset="-78"/>
              </a:rPr>
              <a:t> </a:t>
            </a:r>
            <a:endParaRPr lang="fa-IR" sz="3000" dirty="0">
              <a:solidFill>
                <a:srgbClr val="00FF00"/>
              </a:solidFill>
              <a:cs typeface="Mitra" pitchFamily="2" charset="-78"/>
            </a:endParaRPr>
          </a:p>
          <a:p>
            <a:pPr algn="r"/>
            <a:r>
              <a:rPr lang="fa-IR" sz="3000" b="1" dirty="0">
                <a:cs typeface="Mitra" pitchFamily="2" charset="-78"/>
              </a:rPr>
              <a:t>- فقدان کنترل عوامل خارجي</a:t>
            </a:r>
            <a:r>
              <a:rPr lang="fa-IR" sz="3000" dirty="0">
                <a:cs typeface="Mitra" pitchFamily="2" charset="-78"/>
              </a:rPr>
              <a:t> </a:t>
            </a:r>
          </a:p>
          <a:p>
            <a:pPr algn="r"/>
            <a:r>
              <a:rPr lang="fa-IR" sz="3000" b="1" dirty="0">
                <a:cs typeface="Mitra" pitchFamily="2" charset="-78"/>
              </a:rPr>
              <a:t>- مشکل کمي کردن مشاهدات</a:t>
            </a:r>
          </a:p>
          <a:p>
            <a:pPr algn="r"/>
            <a:r>
              <a:rPr lang="fa-IR" sz="3000" b="1" dirty="0" smtClean="0">
                <a:cs typeface="Mitra" pitchFamily="2" charset="-78"/>
              </a:rPr>
              <a:t>-کوچکي </a:t>
            </a:r>
            <a:r>
              <a:rPr lang="fa-IR" sz="3000" b="1" dirty="0">
                <a:cs typeface="Mitra" pitchFamily="2" charset="-78"/>
              </a:rPr>
              <a:t>اندازه نمونه</a:t>
            </a:r>
            <a:r>
              <a:rPr lang="en-US" sz="3000" dirty="0">
                <a:cs typeface="Mitra" pitchFamily="2" charset="-78"/>
              </a:rPr>
              <a:t> </a:t>
            </a:r>
            <a:endParaRPr lang="fa-IR" sz="3000" dirty="0">
              <a:cs typeface="Mitra" pitchFamily="2" charset="-78"/>
            </a:endParaRPr>
          </a:p>
          <a:p>
            <a:pPr algn="r"/>
            <a:r>
              <a:rPr lang="fa-IR" sz="3000" b="1" dirty="0">
                <a:cs typeface="Mitra" pitchFamily="2" charset="-78"/>
              </a:rPr>
              <a:t>–  مشکل يادداشت برداري و کسب موافقت براي مشاهده</a:t>
            </a:r>
            <a:r>
              <a:rPr lang="en-US" sz="3000" dirty="0">
                <a:cs typeface="Mitra" pitchFamily="2" charset="-78"/>
              </a:rPr>
              <a:t> </a:t>
            </a:r>
            <a:endParaRPr lang="fa-IR" sz="3000" dirty="0">
              <a:cs typeface="Mitra" pitchFamily="2" charset="-78"/>
            </a:endParaRPr>
          </a:p>
          <a:p>
            <a:pPr algn="r"/>
            <a:r>
              <a:rPr lang="fa-IR" sz="3000" b="1" dirty="0" smtClean="0">
                <a:cs typeface="Mitra" pitchFamily="2" charset="-78"/>
              </a:rPr>
              <a:t>-تعميم </a:t>
            </a:r>
            <a:r>
              <a:rPr lang="fa-IR" sz="3000" b="1" dirty="0">
                <a:cs typeface="Mitra" pitchFamily="2" charset="-78"/>
              </a:rPr>
              <a:t>نتايج</a:t>
            </a:r>
            <a:r>
              <a:rPr lang="en-US" sz="3000" dirty="0">
                <a:cs typeface="Mitra" pitchFamily="2" charset="-78"/>
              </a:rPr>
              <a:t> </a:t>
            </a:r>
            <a:endParaRPr lang="fa-IR" sz="3000" dirty="0">
              <a:latin typeface="Garamond" pitchFamily="18" charset="0"/>
              <a:cs typeface="Mitra" pitchFamily="2" charset="-78"/>
            </a:endParaRPr>
          </a:p>
        </p:txBody>
      </p:sp>
      <p:sp>
        <p:nvSpPr>
          <p:cNvPr id="141316"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2173055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3208" y="642918"/>
            <a:ext cx="6000792" cy="1500198"/>
          </a:xfrm>
          <a:solidFill>
            <a:srgbClr val="FFFF00"/>
          </a:solidFill>
        </p:spPr>
        <p:txBody>
          <a:bodyPr>
            <a:noAutofit/>
          </a:bodyPr>
          <a:lstStyle/>
          <a:p>
            <a:r>
              <a:rPr lang="fa-IR" sz="8800" dirty="0" smtClean="0"/>
              <a:t>خدا قوّت!</a:t>
            </a:r>
            <a:endParaRPr lang="en-US" sz="8800" dirty="0"/>
          </a:p>
        </p:txBody>
      </p:sp>
      <p:pic>
        <p:nvPicPr>
          <p:cNvPr id="4" name="Content Placeholder 3" descr="کلاس1.png"/>
          <p:cNvPicPr>
            <a:picLocks noGrp="1" noChangeAspect="1"/>
          </p:cNvPicPr>
          <p:nvPr>
            <p:ph idx="1"/>
          </p:nvPr>
        </p:nvPicPr>
        <p:blipFill>
          <a:blip r:embed="rId2" cstate="print"/>
          <a:stretch>
            <a:fillRect/>
          </a:stretch>
        </p:blipFill>
        <p:spPr>
          <a:xfrm>
            <a:off x="1214414" y="2258934"/>
            <a:ext cx="6143667" cy="4125675"/>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857232"/>
            <a:ext cx="7851648" cy="1928826"/>
          </a:xfrm>
          <a:solidFill>
            <a:srgbClr val="FFFF00"/>
          </a:solidFill>
        </p:spPr>
        <p:txBody>
          <a:bodyPr>
            <a:noAutofit/>
          </a:bodyPr>
          <a:lstStyle/>
          <a:p>
            <a:pPr algn="ctr" rtl="1"/>
            <a:r>
              <a:rPr lang="fa-IR" sz="5400" dirty="0">
                <a:solidFill>
                  <a:srgbClr val="FF0000"/>
                </a:solidFill>
                <a:effectLst>
                  <a:outerShdw blurRad="38100" dist="38100" dir="2700000" algn="tl">
                    <a:srgbClr val="000000">
                      <a:alpha val="43137"/>
                    </a:srgbClr>
                  </a:outerShdw>
                </a:effectLst>
                <a:cs typeface="B Titr" pitchFamily="2" charset="-78"/>
              </a:rPr>
              <a:t/>
            </a:r>
            <a:br>
              <a:rPr lang="fa-IR" sz="5400" dirty="0">
                <a:solidFill>
                  <a:srgbClr val="FF0000"/>
                </a:solidFill>
                <a:effectLst>
                  <a:outerShdw blurRad="38100" dist="38100" dir="2700000" algn="tl">
                    <a:srgbClr val="000000">
                      <a:alpha val="43137"/>
                    </a:srgbClr>
                  </a:outerShdw>
                </a:effectLst>
                <a:cs typeface="B Titr" pitchFamily="2" charset="-78"/>
              </a:rPr>
            </a:br>
            <a:r>
              <a:rPr lang="en-US" sz="5400" dirty="0" smtClean="0">
                <a:solidFill>
                  <a:srgbClr val="FF0000"/>
                </a:solidFill>
                <a:effectLst>
                  <a:outerShdw blurRad="38100" dist="38100" dir="2700000" algn="tl">
                    <a:srgbClr val="000000">
                      <a:alpha val="43137"/>
                    </a:srgbClr>
                  </a:outerShdw>
                </a:effectLst>
                <a:cs typeface="B Titr" pitchFamily="2" charset="-78"/>
              </a:rPr>
              <a:t/>
            </a:r>
            <a:br>
              <a:rPr lang="en-US" sz="5400" dirty="0" smtClean="0">
                <a:solidFill>
                  <a:srgbClr val="FF0000"/>
                </a:solidFill>
                <a:effectLst>
                  <a:outerShdw blurRad="38100" dist="38100" dir="2700000" algn="tl">
                    <a:srgbClr val="000000">
                      <a:alpha val="43137"/>
                    </a:srgbClr>
                  </a:outerShdw>
                </a:effectLst>
                <a:cs typeface="B Titr" pitchFamily="2" charset="-78"/>
              </a:rPr>
            </a:br>
            <a:r>
              <a:rPr lang="en-US" sz="5400" dirty="0" smtClean="0">
                <a:solidFill>
                  <a:srgbClr val="FF0000"/>
                </a:solidFill>
                <a:effectLst>
                  <a:outerShdw blurRad="38100" dist="38100" dir="2700000" algn="tl">
                    <a:srgbClr val="000000">
                      <a:alpha val="43137"/>
                    </a:srgbClr>
                  </a:outerShdw>
                </a:effectLst>
                <a:cs typeface="B Titr" pitchFamily="2" charset="-78"/>
              </a:rPr>
              <a:t/>
            </a:r>
            <a:br>
              <a:rPr lang="en-US" sz="5400" dirty="0" smtClean="0">
                <a:solidFill>
                  <a:srgbClr val="FF0000"/>
                </a:solidFill>
                <a:effectLst>
                  <a:outerShdw blurRad="38100" dist="38100" dir="2700000" algn="tl">
                    <a:srgbClr val="000000">
                      <a:alpha val="43137"/>
                    </a:srgbClr>
                  </a:outerShdw>
                </a:effectLst>
                <a:cs typeface="B Titr" pitchFamily="2" charset="-78"/>
              </a:rPr>
            </a:br>
            <a:r>
              <a:rPr lang="en-US" sz="5400" dirty="0" smtClean="0">
                <a:solidFill>
                  <a:srgbClr val="FF0000"/>
                </a:solidFill>
                <a:effectLst>
                  <a:outerShdw blurRad="38100" dist="38100" dir="2700000" algn="tl">
                    <a:srgbClr val="000000">
                      <a:alpha val="43137"/>
                    </a:srgbClr>
                  </a:outerShdw>
                </a:effectLst>
                <a:cs typeface="B Titr" pitchFamily="2" charset="-78"/>
              </a:rPr>
              <a:t> </a:t>
            </a:r>
            <a:r>
              <a:rPr lang="fa-IR" sz="5400" dirty="0" smtClean="0">
                <a:solidFill>
                  <a:srgbClr val="FF0000"/>
                </a:solidFill>
                <a:effectLst>
                  <a:outerShdw blurRad="38100" dist="38100" dir="2700000" algn="tl">
                    <a:srgbClr val="000000">
                      <a:alpha val="43137"/>
                    </a:srgbClr>
                  </a:outerShdw>
                </a:effectLst>
                <a:cs typeface="B Titr" pitchFamily="2" charset="-78"/>
              </a:rPr>
              <a:t>مشاهده</a:t>
            </a:r>
            <a:r>
              <a:rPr lang="fa-IR" sz="5400" dirty="0" smtClean="0">
                <a:solidFill>
                  <a:srgbClr val="FF0000"/>
                </a:solidFill>
                <a:effectLst>
                  <a:outerShdw blurRad="38100" dist="38100" dir="2700000" algn="tl">
                    <a:srgbClr val="000000">
                      <a:alpha val="43137"/>
                    </a:srgbClr>
                  </a:outerShdw>
                </a:effectLst>
                <a:cs typeface="B Titr" pitchFamily="2" charset="-78"/>
              </a:rPr>
              <a:t/>
            </a:r>
            <a:br>
              <a:rPr lang="fa-IR" sz="5400" dirty="0" smtClean="0">
                <a:solidFill>
                  <a:srgbClr val="FF0000"/>
                </a:solidFill>
                <a:effectLst>
                  <a:outerShdw blurRad="38100" dist="38100" dir="2700000" algn="tl">
                    <a:srgbClr val="000000">
                      <a:alpha val="43137"/>
                    </a:srgbClr>
                  </a:outerShdw>
                </a:effectLst>
                <a:cs typeface="B Titr" pitchFamily="2" charset="-78"/>
              </a:rPr>
            </a:br>
            <a:endParaRPr lang="en-US" sz="5400" dirty="0">
              <a:solidFill>
                <a:srgbClr val="FF0000"/>
              </a:solidFill>
              <a:effectLst>
                <a:outerShdw blurRad="38100" dist="38100" dir="2700000" algn="tl">
                  <a:srgbClr val="000000">
                    <a:alpha val="43137"/>
                  </a:srgbClr>
                </a:outerShdw>
              </a:effectLst>
              <a:cs typeface="B Titr" pitchFamily="2" charset="-78"/>
            </a:endParaRPr>
          </a:p>
        </p:txBody>
      </p:sp>
      <p:sp>
        <p:nvSpPr>
          <p:cNvPr id="3" name="Subtitle 2"/>
          <p:cNvSpPr>
            <a:spLocks noGrp="1"/>
          </p:cNvSpPr>
          <p:nvPr>
            <p:ph type="subTitle" idx="1"/>
          </p:nvPr>
        </p:nvSpPr>
        <p:spPr>
          <a:xfrm>
            <a:off x="214282" y="3789040"/>
            <a:ext cx="8643998" cy="2783232"/>
          </a:xfrm>
        </p:spPr>
        <p:style>
          <a:lnRef idx="1">
            <a:schemeClr val="accent6"/>
          </a:lnRef>
          <a:fillRef idx="3">
            <a:schemeClr val="accent6"/>
          </a:fillRef>
          <a:effectRef idx="2">
            <a:schemeClr val="accent6"/>
          </a:effectRef>
          <a:fontRef idx="minor">
            <a:schemeClr val="lt1"/>
          </a:fontRef>
        </p:style>
        <p:txBody>
          <a:bodyPr>
            <a:noAutofit/>
          </a:bodyPr>
          <a:lstStyle/>
          <a:p>
            <a:pPr algn="ctr" rtl="1"/>
            <a:r>
              <a:rPr lang="fa-IR" sz="2800" b="1" dirty="0" smtClean="0">
                <a:solidFill>
                  <a:sysClr val="windowText" lastClr="000000"/>
                </a:solidFill>
                <a:cs typeface="B Lotus" pitchFamily="2" charset="-78"/>
              </a:rPr>
              <a:t>مربوط به درس روش تحقیق </a:t>
            </a:r>
            <a:r>
              <a:rPr lang="fa-IR" sz="2800" b="1" smtClean="0">
                <a:solidFill>
                  <a:sysClr val="windowText" lastClr="000000"/>
                </a:solidFill>
                <a:cs typeface="B Lotus" pitchFamily="2" charset="-78"/>
              </a:rPr>
              <a:t>و آمار و پژوهش و توسعه حرفه ای2 </a:t>
            </a:r>
            <a:endParaRPr lang="fa-IR" sz="2800" b="1" dirty="0" smtClean="0">
              <a:solidFill>
                <a:sysClr val="windowText" lastClr="000000"/>
              </a:solidFill>
              <a:cs typeface="B Lotus" pitchFamily="2" charset="-78"/>
            </a:endParaRPr>
          </a:p>
          <a:p>
            <a:pPr algn="ctr" rtl="1"/>
            <a:r>
              <a:rPr lang="fa-IR" sz="2800" b="1" dirty="0" smtClean="0">
                <a:solidFill>
                  <a:sysClr val="windowText" lastClr="000000"/>
                </a:solidFill>
                <a:cs typeface="B Lotus" pitchFamily="2" charset="-78"/>
              </a:rPr>
              <a:t>مدرّس:   دکتر سعید رومانی</a:t>
            </a:r>
            <a:endParaRPr lang="fa-IR" sz="2800" b="1" dirty="0">
              <a:solidFill>
                <a:sysClr val="windowText" lastClr="000000"/>
              </a:solidFill>
              <a:cs typeface="B Lotus" pitchFamily="2" charset="-78"/>
            </a:endParaRPr>
          </a:p>
          <a:p>
            <a:pPr algn="ctr"/>
            <a:endParaRPr lang="fa-IR" sz="2800" b="1" dirty="0">
              <a:solidFill>
                <a:sysClr val="windowText" lastClr="000000"/>
              </a:solidFill>
              <a:cs typeface="B Lotus" pitchFamily="2" charset="-78"/>
            </a:endParaRPr>
          </a:p>
          <a:p>
            <a:pPr algn="ctr"/>
            <a:r>
              <a:rPr lang="fa-IR" sz="2800" b="1" dirty="0" smtClean="0">
                <a:solidFill>
                  <a:sysClr val="windowText" lastClr="000000"/>
                </a:solidFill>
                <a:cs typeface="B Lotus" pitchFamily="2" charset="-78"/>
              </a:rPr>
              <a:t>دانشگاه فرهنگیان پردیس علامه طباطبایی لرستان </a:t>
            </a:r>
            <a:endParaRPr lang="en-US" sz="2800" b="1" dirty="0">
              <a:solidFill>
                <a:sysClr val="windowText" lastClr="000000"/>
              </a:solidFill>
              <a:cs typeface="B Lotus" pitchFamily="2" charset="-78"/>
            </a:endParaRPr>
          </a:p>
        </p:txBody>
      </p:sp>
    </p:spTree>
    <p:extLst>
      <p:ext uri="{BB962C8B-B14F-4D97-AF65-F5344CB8AC3E}">
        <p14:creationId xmlns:p14="http://schemas.microsoft.com/office/powerpoint/2010/main" val="12197584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heel(1)">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heel(1)">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heel(1)">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heel(1)">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Text Box 4"/>
          <p:cNvSpPr txBox="1">
            <a:spLocks noChangeArrowheads="1"/>
          </p:cNvSpPr>
          <p:nvPr/>
        </p:nvSpPr>
        <p:spPr bwMode="auto">
          <a:xfrm>
            <a:off x="3351213" y="2784475"/>
            <a:ext cx="3527425"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charset="0"/>
                <a:cs typeface="Arial" charset="0"/>
              </a:defRPr>
            </a:lvl1pPr>
            <a:lvl2pPr marL="742950" indent="-285750" eaLnBrk="0" hangingPunct="0">
              <a:defRPr sz="2000">
                <a:solidFill>
                  <a:schemeClr val="tx1"/>
                </a:solidFill>
                <a:latin typeface="Arial" charset="0"/>
                <a:cs typeface="Arial" charset="0"/>
              </a:defRPr>
            </a:lvl2pPr>
            <a:lvl3pPr marL="1143000" indent="-228600" eaLnBrk="0" hangingPunct="0">
              <a:defRPr sz="2000">
                <a:solidFill>
                  <a:schemeClr val="tx1"/>
                </a:solidFill>
                <a:latin typeface="Arial" charset="0"/>
                <a:cs typeface="Arial" charset="0"/>
              </a:defRPr>
            </a:lvl3pPr>
            <a:lvl4pPr marL="1600200" indent="-228600" eaLnBrk="0" hangingPunct="0">
              <a:defRPr sz="2000">
                <a:solidFill>
                  <a:schemeClr val="tx1"/>
                </a:solidFill>
                <a:latin typeface="Arial" charset="0"/>
                <a:cs typeface="Arial" charset="0"/>
              </a:defRPr>
            </a:lvl4pPr>
            <a:lvl5pPr marL="2057400" indent="-228600" eaLnBrk="0" hangingPunct="0">
              <a:defRPr sz="2000">
                <a:solidFill>
                  <a:schemeClr val="tx1"/>
                </a:solidFill>
                <a:latin typeface="Arial" charset="0"/>
                <a:cs typeface="Arial" charset="0"/>
              </a:defRPr>
            </a:lvl5pPr>
            <a:lvl6pPr marL="2514600" indent="-228600" algn="r" rtl="1" eaLnBrk="0" fontAlgn="base" hangingPunct="0">
              <a:spcBef>
                <a:spcPct val="0"/>
              </a:spcBef>
              <a:spcAft>
                <a:spcPct val="0"/>
              </a:spcAft>
              <a:defRPr sz="2000">
                <a:solidFill>
                  <a:schemeClr val="tx1"/>
                </a:solidFill>
                <a:latin typeface="Arial" charset="0"/>
                <a:cs typeface="Arial" charset="0"/>
              </a:defRPr>
            </a:lvl6pPr>
            <a:lvl7pPr marL="2971800" indent="-228600" algn="r" rtl="1" eaLnBrk="0" fontAlgn="base" hangingPunct="0">
              <a:spcBef>
                <a:spcPct val="0"/>
              </a:spcBef>
              <a:spcAft>
                <a:spcPct val="0"/>
              </a:spcAft>
              <a:defRPr sz="2000">
                <a:solidFill>
                  <a:schemeClr val="tx1"/>
                </a:solidFill>
                <a:latin typeface="Arial" charset="0"/>
                <a:cs typeface="Arial" charset="0"/>
              </a:defRPr>
            </a:lvl7pPr>
            <a:lvl8pPr marL="3429000" indent="-228600" algn="r" rtl="1" eaLnBrk="0" fontAlgn="base" hangingPunct="0">
              <a:spcBef>
                <a:spcPct val="0"/>
              </a:spcBef>
              <a:spcAft>
                <a:spcPct val="0"/>
              </a:spcAft>
              <a:defRPr sz="2000">
                <a:solidFill>
                  <a:schemeClr val="tx1"/>
                </a:solidFill>
                <a:latin typeface="Arial" charset="0"/>
                <a:cs typeface="Arial" charset="0"/>
              </a:defRPr>
            </a:lvl8pPr>
            <a:lvl9pPr marL="3886200" indent="-228600" algn="r" rtl="1" eaLnBrk="0" fontAlgn="base" hangingPunct="0">
              <a:spcBef>
                <a:spcPct val="0"/>
              </a:spcBef>
              <a:spcAft>
                <a:spcPct val="0"/>
              </a:spcAft>
              <a:defRPr sz="2000">
                <a:solidFill>
                  <a:schemeClr val="tx1"/>
                </a:solidFill>
                <a:latin typeface="Arial" charset="0"/>
                <a:cs typeface="Arial" charset="0"/>
              </a:defRPr>
            </a:lvl9pPr>
          </a:lstStyle>
          <a:p>
            <a:pPr algn="ctr" rtl="0" eaLnBrk="1" hangingPunct="1"/>
            <a:r>
              <a:rPr lang="fa-IR" sz="10000" b="1">
                <a:solidFill>
                  <a:srgbClr val="FF3300"/>
                </a:solidFill>
                <a:latin typeface="Tahoma" pitchFamily="34" charset="0"/>
                <a:cs typeface="Mitra" pitchFamily="2" charset="-78"/>
              </a:rPr>
              <a:t>مشاهده</a:t>
            </a:r>
            <a:endParaRPr lang="en-US" sz="10000" b="1">
              <a:solidFill>
                <a:srgbClr val="FF3300"/>
              </a:solidFill>
              <a:latin typeface="Tahoma" pitchFamily="34" charset="0"/>
              <a:cs typeface="Mitra" pitchFamily="2" charset="-78"/>
            </a:endParaRPr>
          </a:p>
        </p:txBody>
      </p:sp>
      <p:sp>
        <p:nvSpPr>
          <p:cNvPr id="134147" name="Text Box 5"/>
          <p:cNvSpPr txBox="1">
            <a:spLocks noChangeArrowheads="1"/>
          </p:cNvSpPr>
          <p:nvPr/>
        </p:nvSpPr>
        <p:spPr bwMode="auto">
          <a:xfrm>
            <a:off x="2339975" y="4583113"/>
            <a:ext cx="5562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cs typeface="Arial" charset="0"/>
              </a:defRPr>
            </a:lvl1pPr>
            <a:lvl2pPr marL="742950" indent="-285750" eaLnBrk="0" hangingPunct="0">
              <a:defRPr sz="2000">
                <a:solidFill>
                  <a:schemeClr val="tx1"/>
                </a:solidFill>
                <a:latin typeface="Arial" charset="0"/>
                <a:cs typeface="Arial" charset="0"/>
              </a:defRPr>
            </a:lvl2pPr>
            <a:lvl3pPr marL="1143000" indent="-228600" eaLnBrk="0" hangingPunct="0">
              <a:defRPr sz="2000">
                <a:solidFill>
                  <a:schemeClr val="tx1"/>
                </a:solidFill>
                <a:latin typeface="Arial" charset="0"/>
                <a:cs typeface="Arial" charset="0"/>
              </a:defRPr>
            </a:lvl3pPr>
            <a:lvl4pPr marL="1600200" indent="-228600" eaLnBrk="0" hangingPunct="0">
              <a:defRPr sz="2000">
                <a:solidFill>
                  <a:schemeClr val="tx1"/>
                </a:solidFill>
                <a:latin typeface="Arial" charset="0"/>
                <a:cs typeface="Arial" charset="0"/>
              </a:defRPr>
            </a:lvl4pPr>
            <a:lvl5pPr marL="2057400" indent="-228600" eaLnBrk="0" hangingPunct="0">
              <a:defRPr sz="2000">
                <a:solidFill>
                  <a:schemeClr val="tx1"/>
                </a:solidFill>
                <a:latin typeface="Arial" charset="0"/>
                <a:cs typeface="Arial" charset="0"/>
              </a:defRPr>
            </a:lvl5pPr>
            <a:lvl6pPr marL="2514600" indent="-228600" algn="r" rtl="1" eaLnBrk="0" fontAlgn="base" hangingPunct="0">
              <a:spcBef>
                <a:spcPct val="0"/>
              </a:spcBef>
              <a:spcAft>
                <a:spcPct val="0"/>
              </a:spcAft>
              <a:defRPr sz="2000">
                <a:solidFill>
                  <a:schemeClr val="tx1"/>
                </a:solidFill>
                <a:latin typeface="Arial" charset="0"/>
                <a:cs typeface="Arial" charset="0"/>
              </a:defRPr>
            </a:lvl6pPr>
            <a:lvl7pPr marL="2971800" indent="-228600" algn="r" rtl="1" eaLnBrk="0" fontAlgn="base" hangingPunct="0">
              <a:spcBef>
                <a:spcPct val="0"/>
              </a:spcBef>
              <a:spcAft>
                <a:spcPct val="0"/>
              </a:spcAft>
              <a:defRPr sz="2000">
                <a:solidFill>
                  <a:schemeClr val="tx1"/>
                </a:solidFill>
                <a:latin typeface="Arial" charset="0"/>
                <a:cs typeface="Arial" charset="0"/>
              </a:defRPr>
            </a:lvl7pPr>
            <a:lvl8pPr marL="3429000" indent="-228600" algn="r" rtl="1" eaLnBrk="0" fontAlgn="base" hangingPunct="0">
              <a:spcBef>
                <a:spcPct val="0"/>
              </a:spcBef>
              <a:spcAft>
                <a:spcPct val="0"/>
              </a:spcAft>
              <a:defRPr sz="2000">
                <a:solidFill>
                  <a:schemeClr val="tx1"/>
                </a:solidFill>
                <a:latin typeface="Arial" charset="0"/>
                <a:cs typeface="Arial" charset="0"/>
              </a:defRPr>
            </a:lvl8pPr>
            <a:lvl9pPr marL="3886200" indent="-228600" algn="r" rtl="1" eaLnBrk="0" fontAlgn="base" hangingPunct="0">
              <a:spcBef>
                <a:spcPct val="0"/>
              </a:spcBef>
              <a:spcAft>
                <a:spcPct val="0"/>
              </a:spcAft>
              <a:defRPr sz="2000">
                <a:solidFill>
                  <a:schemeClr val="tx1"/>
                </a:solidFill>
                <a:latin typeface="Arial" charset="0"/>
                <a:cs typeface="Arial" charset="0"/>
              </a:defRPr>
            </a:lvl9pPr>
          </a:lstStyle>
          <a:p>
            <a:pPr algn="ctr" rtl="0" eaLnBrk="1" hangingPunct="1"/>
            <a:r>
              <a:rPr lang="en-US" sz="6000" b="1" i="1">
                <a:solidFill>
                  <a:srgbClr val="006600"/>
                </a:solidFill>
                <a:latin typeface="Times New Roman" pitchFamily="18" charset="0"/>
                <a:cs typeface="Times New Roman" pitchFamily="18" charset="0"/>
              </a:rPr>
              <a:t>Observation</a:t>
            </a:r>
          </a:p>
        </p:txBody>
      </p:sp>
    </p:spTree>
    <p:extLst>
      <p:ext uri="{BB962C8B-B14F-4D97-AF65-F5344CB8AC3E}">
        <p14:creationId xmlns:p14="http://schemas.microsoft.com/office/powerpoint/2010/main" val="40727175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Rectangle 4"/>
          <p:cNvSpPr>
            <a:spLocks noChangeArrowheads="1"/>
          </p:cNvSpPr>
          <p:nvPr/>
        </p:nvSpPr>
        <p:spPr bwMode="auto">
          <a:xfrm>
            <a:off x="5040313" y="558800"/>
            <a:ext cx="33210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spcBef>
                <a:spcPct val="20000"/>
              </a:spcBef>
              <a:buClr>
                <a:schemeClr val="folHlink"/>
              </a:buClr>
              <a:buSzPct val="60000"/>
              <a:buFont typeface="Wingdings" pitchFamily="2" charset="2"/>
              <a:buNone/>
            </a:pPr>
            <a:r>
              <a:rPr lang="fa-IR" sz="4500" b="1" dirty="0">
                <a:solidFill>
                  <a:srgbClr val="FF0000"/>
                </a:solidFill>
                <a:cs typeface="Zar" pitchFamily="2" charset="-78"/>
              </a:rPr>
              <a:t>تعـريف مشاهده</a:t>
            </a:r>
            <a:endParaRPr lang="en-US" sz="4500" b="1" dirty="0">
              <a:solidFill>
                <a:srgbClr val="FF0000"/>
              </a:solidFill>
              <a:cs typeface="Zar" pitchFamily="2" charset="-78"/>
            </a:endParaRPr>
          </a:p>
        </p:txBody>
      </p:sp>
      <p:sp>
        <p:nvSpPr>
          <p:cNvPr id="135171" name="Rectangle 5"/>
          <p:cNvSpPr>
            <a:spLocks noChangeArrowheads="1"/>
          </p:cNvSpPr>
          <p:nvPr/>
        </p:nvSpPr>
        <p:spPr bwMode="auto">
          <a:xfrm>
            <a:off x="800100" y="1309688"/>
            <a:ext cx="7561263"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20000"/>
              </a:lnSpc>
            </a:pPr>
            <a:r>
              <a:rPr lang="fa-IR" sz="3000" b="1" dirty="0">
                <a:cs typeface="Mitra" pitchFamily="2" charset="-78"/>
              </a:rPr>
              <a:t>يکي از ابزار جمع آوري داده‌ها  مشاهده است. مشاهده عبارتست است از شناسايي، نامگذاري، مقايسه، توصيف و ثبت انچه روي ميدهد.</a:t>
            </a:r>
          </a:p>
          <a:p>
            <a:pPr algn="r">
              <a:lnSpc>
                <a:spcPct val="120000"/>
              </a:lnSpc>
            </a:pPr>
            <a:r>
              <a:rPr lang="fa-IR" sz="3000" b="1" dirty="0">
                <a:cs typeface="Mitra" pitchFamily="2" charset="-78"/>
              </a:rPr>
              <a:t>روش مشاهده، ابزار اساسي براي جمع‌آوري اطلاعات درباره رفتار غير کلامي است. مشاهده معمولابه جمع‌آوري اطلاعات از طريق ملاحظه صحيح و يادداشت برداري ازپديده‌ها، آنطور که در طبيعت و روابط علت و معلولي يا روابط متقابل</a:t>
            </a:r>
            <a:r>
              <a:rPr lang="fa-IR" sz="3000" b="1" dirty="0">
                <a:solidFill>
                  <a:srgbClr val="FFFFFF"/>
                </a:solidFill>
                <a:cs typeface="Mitra" pitchFamily="2" charset="-78"/>
              </a:rPr>
              <a:t> </a:t>
            </a:r>
            <a:r>
              <a:rPr lang="en-US" sz="3000" b="1" dirty="0">
                <a:solidFill>
                  <a:srgbClr val="FFFFFF"/>
                </a:solidFill>
                <a:cs typeface="Mitra" pitchFamily="2" charset="-78"/>
              </a:rPr>
              <a:t>.</a:t>
            </a:r>
          </a:p>
        </p:txBody>
      </p:sp>
      <p:sp>
        <p:nvSpPr>
          <p:cNvPr id="135172"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5948590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194" name="Rectangle 4"/>
          <p:cNvSpPr>
            <a:spLocks noChangeArrowheads="1"/>
          </p:cNvSpPr>
          <p:nvPr/>
        </p:nvSpPr>
        <p:spPr bwMode="auto">
          <a:xfrm>
            <a:off x="930275" y="795338"/>
            <a:ext cx="7308850"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ctr">
              <a:spcBef>
                <a:spcPct val="20000"/>
              </a:spcBef>
              <a:buClr>
                <a:schemeClr val="folHlink"/>
              </a:buClr>
              <a:buSzPct val="60000"/>
              <a:buFont typeface="Wingdings" pitchFamily="2" charset="2"/>
              <a:buNone/>
            </a:pPr>
            <a:r>
              <a:rPr lang="fa-IR" sz="4500" b="1" dirty="0">
                <a:cs typeface="Zar" pitchFamily="2" charset="-78"/>
              </a:rPr>
              <a:t>براي يک مشاهده خوب محقق بايد به سه پرسش زير پاسخ دهد:</a:t>
            </a:r>
            <a:endParaRPr lang="en-US" sz="4500" b="1" dirty="0">
              <a:cs typeface="Zar" pitchFamily="2" charset="-78"/>
            </a:endParaRPr>
          </a:p>
        </p:txBody>
      </p:sp>
      <p:sp>
        <p:nvSpPr>
          <p:cNvPr id="136195"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27367" name="AutoShape 7"/>
          <p:cNvSpPr>
            <a:spLocks noChangeArrowheads="1"/>
          </p:cNvSpPr>
          <p:nvPr/>
        </p:nvSpPr>
        <p:spPr bwMode="auto">
          <a:xfrm>
            <a:off x="2165350" y="2760663"/>
            <a:ext cx="4899025" cy="936625"/>
          </a:xfrm>
          <a:prstGeom prst="roundRect">
            <a:avLst>
              <a:gd name="adj" fmla="val 16667"/>
            </a:avLst>
          </a:prstGeom>
          <a:gradFill rotWithShape="1">
            <a:gsLst>
              <a:gs pos="0">
                <a:schemeClr val="folHlink"/>
              </a:gs>
              <a:gs pos="50000">
                <a:schemeClr val="folHlink">
                  <a:gamma/>
                  <a:tint val="19216"/>
                  <a:invGamma/>
                </a:schemeClr>
              </a:gs>
              <a:gs pos="100000">
                <a:schemeClr val="folHlink"/>
              </a:gs>
            </a:gsLst>
            <a:lin ang="5400000" scaled="1"/>
          </a:gradFill>
          <a:ln w="9525" algn="ctr">
            <a:noFill/>
            <a:round/>
            <a:headEnd/>
            <a:tailEnd/>
          </a:ln>
          <a:effectLst>
            <a:prstShdw prst="shdw17" dist="17961" dir="2700000">
              <a:schemeClr val="folHlink">
                <a:gamma/>
                <a:shade val="60000"/>
                <a:invGamma/>
              </a:schemeClr>
            </a:prstShdw>
          </a:effectLst>
        </p:spPr>
        <p:txBody>
          <a:bodyPr wrap="none" anchor="ctr"/>
          <a:lstStyle/>
          <a:p>
            <a:pPr algn="ctr">
              <a:defRPr/>
            </a:pPr>
            <a:r>
              <a:rPr lang="fa-IR" sz="3500" b="1">
                <a:solidFill>
                  <a:srgbClr val="FF3300"/>
                </a:solidFill>
                <a:cs typeface="Mitra" pitchFamily="2" charset="-78"/>
              </a:rPr>
              <a:t>چه چيزي را مشاهده کند؟</a:t>
            </a:r>
            <a:endParaRPr lang="en-US" sz="3500">
              <a:solidFill>
                <a:srgbClr val="FF3300"/>
              </a:solidFill>
              <a:cs typeface="Mitra" pitchFamily="2" charset="-78"/>
            </a:endParaRPr>
          </a:p>
        </p:txBody>
      </p:sp>
      <p:sp>
        <p:nvSpPr>
          <p:cNvPr id="527368" name="AutoShape 8"/>
          <p:cNvSpPr>
            <a:spLocks noChangeArrowheads="1"/>
          </p:cNvSpPr>
          <p:nvPr/>
        </p:nvSpPr>
        <p:spPr bwMode="auto">
          <a:xfrm>
            <a:off x="2165350" y="3840163"/>
            <a:ext cx="4899025" cy="936625"/>
          </a:xfrm>
          <a:prstGeom prst="roundRect">
            <a:avLst>
              <a:gd name="adj" fmla="val 16667"/>
            </a:avLst>
          </a:prstGeom>
          <a:gradFill rotWithShape="1">
            <a:gsLst>
              <a:gs pos="0">
                <a:schemeClr val="folHlink"/>
              </a:gs>
              <a:gs pos="50000">
                <a:schemeClr val="folHlink">
                  <a:gamma/>
                  <a:tint val="19216"/>
                  <a:invGamma/>
                </a:schemeClr>
              </a:gs>
              <a:gs pos="100000">
                <a:schemeClr val="folHlink"/>
              </a:gs>
            </a:gsLst>
            <a:lin ang="5400000" scaled="1"/>
          </a:gradFill>
          <a:ln w="9525" algn="ctr">
            <a:noFill/>
            <a:round/>
            <a:headEnd/>
            <a:tailEnd/>
          </a:ln>
          <a:effectLst>
            <a:prstShdw prst="shdw17" dist="17961" dir="2700000">
              <a:schemeClr val="folHlink">
                <a:gamma/>
                <a:shade val="60000"/>
                <a:invGamma/>
              </a:schemeClr>
            </a:prstShdw>
          </a:effectLst>
        </p:spPr>
        <p:txBody>
          <a:bodyPr wrap="none" anchor="ctr"/>
          <a:lstStyle/>
          <a:p>
            <a:pPr algn="ctr">
              <a:defRPr/>
            </a:pPr>
            <a:r>
              <a:rPr lang="fa-IR" sz="3500" b="1">
                <a:solidFill>
                  <a:srgbClr val="FF3300"/>
                </a:solidFill>
                <a:cs typeface="Mitra" pitchFamily="2" charset="-78"/>
              </a:rPr>
              <a:t>چه زماني و کجا مشاهده کند؟</a:t>
            </a:r>
            <a:endParaRPr lang="en-US" sz="3500">
              <a:solidFill>
                <a:srgbClr val="FF3300"/>
              </a:solidFill>
              <a:cs typeface="Mitra" pitchFamily="2" charset="-78"/>
            </a:endParaRPr>
          </a:p>
        </p:txBody>
      </p:sp>
      <p:sp>
        <p:nvSpPr>
          <p:cNvPr id="527369" name="AutoShape 9"/>
          <p:cNvSpPr>
            <a:spLocks noChangeArrowheads="1"/>
          </p:cNvSpPr>
          <p:nvPr/>
        </p:nvSpPr>
        <p:spPr bwMode="auto">
          <a:xfrm>
            <a:off x="2165350" y="4910138"/>
            <a:ext cx="4899025" cy="936625"/>
          </a:xfrm>
          <a:prstGeom prst="roundRect">
            <a:avLst>
              <a:gd name="adj" fmla="val 16667"/>
            </a:avLst>
          </a:prstGeom>
          <a:gradFill rotWithShape="1">
            <a:gsLst>
              <a:gs pos="0">
                <a:schemeClr val="folHlink"/>
              </a:gs>
              <a:gs pos="50000">
                <a:schemeClr val="folHlink">
                  <a:gamma/>
                  <a:tint val="19216"/>
                  <a:invGamma/>
                </a:schemeClr>
              </a:gs>
              <a:gs pos="100000">
                <a:schemeClr val="folHlink"/>
              </a:gs>
            </a:gsLst>
            <a:lin ang="5400000" scaled="1"/>
          </a:gradFill>
          <a:ln w="9525" algn="ctr">
            <a:noFill/>
            <a:round/>
            <a:headEnd/>
            <a:tailEnd/>
          </a:ln>
          <a:effectLst>
            <a:prstShdw prst="shdw17" dist="17961" dir="2700000">
              <a:schemeClr val="folHlink">
                <a:gamma/>
                <a:shade val="60000"/>
                <a:invGamma/>
              </a:schemeClr>
            </a:prstShdw>
          </a:effectLst>
        </p:spPr>
        <p:txBody>
          <a:bodyPr wrap="none" anchor="ctr"/>
          <a:lstStyle/>
          <a:p>
            <a:pPr algn="ctr">
              <a:defRPr/>
            </a:pPr>
            <a:r>
              <a:rPr lang="fa-IR" sz="3500" b="1">
                <a:solidFill>
                  <a:srgbClr val="FF3300"/>
                </a:solidFill>
                <a:cs typeface="Mitra" pitchFamily="2" charset="-78"/>
              </a:rPr>
              <a:t>چگونه مشاهده کند؟</a:t>
            </a:r>
            <a:endParaRPr lang="en-US" sz="3500">
              <a:solidFill>
                <a:srgbClr val="FF3300"/>
              </a:solidFill>
              <a:cs typeface="Mitra" pitchFamily="2" charset="-78"/>
            </a:endParaRPr>
          </a:p>
        </p:txBody>
      </p:sp>
    </p:spTree>
    <p:extLst>
      <p:ext uri="{BB962C8B-B14F-4D97-AF65-F5344CB8AC3E}">
        <p14:creationId xmlns:p14="http://schemas.microsoft.com/office/powerpoint/2010/main" val="9314094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4"/>
          <p:cNvSpPr>
            <a:spLocks noChangeArrowheads="1"/>
          </p:cNvSpPr>
          <p:nvPr/>
        </p:nvSpPr>
        <p:spPr bwMode="auto">
          <a:xfrm>
            <a:off x="3006725" y="1038225"/>
            <a:ext cx="53721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000" b="1" dirty="0">
                <a:cs typeface="Zar" pitchFamily="2" charset="-78"/>
              </a:rPr>
              <a:t>1) </a:t>
            </a:r>
            <a:r>
              <a:rPr lang="fa-IR" sz="4000" b="1" dirty="0">
                <a:solidFill>
                  <a:srgbClr val="FF0000"/>
                </a:solidFill>
                <a:cs typeface="Zar" pitchFamily="2" charset="-78"/>
              </a:rPr>
              <a:t>چه چيزي را مشاهده کند؟</a:t>
            </a:r>
            <a:endParaRPr lang="en-US" sz="4000" b="1" dirty="0">
              <a:solidFill>
                <a:srgbClr val="FF0000"/>
              </a:solidFill>
              <a:cs typeface="Zar" pitchFamily="2" charset="-78"/>
            </a:endParaRPr>
          </a:p>
        </p:txBody>
      </p:sp>
      <p:sp>
        <p:nvSpPr>
          <p:cNvPr id="137219" name="Rectangle 5"/>
          <p:cNvSpPr>
            <a:spLocks noChangeArrowheads="1"/>
          </p:cNvSpPr>
          <p:nvPr/>
        </p:nvSpPr>
        <p:spPr bwMode="auto">
          <a:xfrm>
            <a:off x="720725" y="2068513"/>
            <a:ext cx="76581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50000"/>
              </a:lnSpc>
              <a:spcBef>
                <a:spcPct val="20000"/>
              </a:spcBef>
              <a:buClr>
                <a:schemeClr val="hlink"/>
              </a:buClr>
              <a:buSzPct val="70000"/>
              <a:buFont typeface="Wingdings" pitchFamily="2" charset="2"/>
              <a:buNone/>
            </a:pPr>
            <a:r>
              <a:rPr lang="fa-IR" sz="3000" b="1" dirty="0">
                <a:cs typeface="Mitra" pitchFamily="2" charset="-78"/>
              </a:rPr>
              <a:t>تعريف داده هاي مناسب: يک محقق براي آزمون فرضيه هايش به کدام داده ها نياز دارد؟ به داده هايي که با شاخصها تعيين شده اند. نيز مشاهده بايد شاخص هاي فرضيه هاي مکمل را نيز در بر بگيرد.</a:t>
            </a:r>
            <a:r>
              <a:rPr lang="fa-IR" sz="3000" b="1" dirty="0">
                <a:solidFill>
                  <a:srgbClr val="FFFFFF"/>
                </a:solidFill>
                <a:cs typeface="Mitra" pitchFamily="2" charset="-78"/>
              </a:rPr>
              <a:t> </a:t>
            </a:r>
            <a:endParaRPr lang="en-US" sz="3000" b="1" dirty="0">
              <a:cs typeface="Mitra" pitchFamily="2" charset="-78"/>
            </a:endParaRPr>
          </a:p>
        </p:txBody>
      </p:sp>
      <p:sp>
        <p:nvSpPr>
          <p:cNvPr id="137220"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6525294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2" name="Rectangle 4"/>
          <p:cNvSpPr>
            <a:spLocks noChangeArrowheads="1"/>
          </p:cNvSpPr>
          <p:nvPr/>
        </p:nvSpPr>
        <p:spPr bwMode="auto">
          <a:xfrm>
            <a:off x="2508250" y="620713"/>
            <a:ext cx="61277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000" b="1" dirty="0">
                <a:solidFill>
                  <a:srgbClr val="FF0000"/>
                </a:solidFill>
                <a:cs typeface="Zar" pitchFamily="2" charset="-78"/>
              </a:rPr>
              <a:t>2) کجا و چه زماني مشاهده کند ؟</a:t>
            </a:r>
            <a:endParaRPr lang="en-US" sz="4000" b="1" dirty="0">
              <a:solidFill>
                <a:srgbClr val="FF0000"/>
              </a:solidFill>
              <a:cs typeface="Zar" pitchFamily="2" charset="-78"/>
            </a:endParaRPr>
          </a:p>
        </p:txBody>
      </p:sp>
      <p:sp>
        <p:nvSpPr>
          <p:cNvPr id="138243" name="Rectangle 5"/>
          <p:cNvSpPr>
            <a:spLocks noChangeArrowheads="1"/>
          </p:cNvSpPr>
          <p:nvPr/>
        </p:nvSpPr>
        <p:spPr bwMode="auto">
          <a:xfrm>
            <a:off x="468313" y="1460500"/>
            <a:ext cx="8208962" cy="496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spcBef>
                <a:spcPct val="20000"/>
              </a:spcBef>
            </a:pPr>
            <a:r>
              <a:rPr lang="fa-IR" sz="2500" b="1" u="sng" dirty="0">
                <a:solidFill>
                  <a:srgbClr val="00FF00"/>
                </a:solidFill>
                <a:cs typeface="Mitra" pitchFamily="2" charset="-78"/>
              </a:rPr>
              <a:t>ميدان تحقيق:</a:t>
            </a:r>
            <a:r>
              <a:rPr lang="fa-IR" sz="2500" b="1" dirty="0">
                <a:solidFill>
                  <a:srgbClr val="FFFFFF"/>
                </a:solidFill>
                <a:cs typeface="Mitra" pitchFamily="2" charset="-78"/>
              </a:rPr>
              <a:t> </a:t>
            </a:r>
            <a:r>
              <a:rPr lang="fa-IR" sz="2500" b="1" dirty="0">
                <a:cs typeface="Mitra" pitchFamily="2" charset="-78"/>
              </a:rPr>
              <a:t>حدود ميدان تحقيق تجربي بايد در فضاي جغرافيايي و اجتماعي تعيين شود. از اين لحاظ دو وضعيت ممکن است پيش بيايد:</a:t>
            </a:r>
            <a:endParaRPr lang="fa-IR" sz="2500" b="1" u="sng" dirty="0">
              <a:cs typeface="Mitra" pitchFamily="2" charset="-78"/>
            </a:endParaRPr>
          </a:p>
          <a:p>
            <a:pPr algn="r">
              <a:spcBef>
                <a:spcPct val="20000"/>
              </a:spcBef>
            </a:pPr>
            <a:r>
              <a:rPr lang="fa-IR" sz="2500" b="1" u="sng" dirty="0">
                <a:solidFill>
                  <a:schemeClr val="accent4">
                    <a:lumMod val="40000"/>
                    <a:lumOff val="60000"/>
                  </a:schemeClr>
                </a:solidFill>
                <a:cs typeface="Mitra" pitchFamily="2" charset="-78"/>
              </a:rPr>
              <a:t>وضعيت اول:</a:t>
            </a:r>
            <a:r>
              <a:rPr lang="fa-IR" sz="2500" b="1" dirty="0">
                <a:solidFill>
                  <a:schemeClr val="accent4">
                    <a:lumMod val="40000"/>
                    <a:lumOff val="60000"/>
                  </a:schemeClr>
                </a:solidFill>
                <a:cs typeface="Mitra" pitchFamily="2" charset="-78"/>
              </a:rPr>
              <a:t> </a:t>
            </a:r>
            <a:r>
              <a:rPr lang="fa-IR" sz="2500" b="1" dirty="0">
                <a:cs typeface="Mitra" pitchFamily="2" charset="-78"/>
              </a:rPr>
              <a:t>موضوع تحقيق يک پديده يا رويداد منفرد است، مثلاً شبکه ارتباطات در يک بخش </a:t>
            </a:r>
            <a:r>
              <a:rPr lang="fa-IR" sz="2500" b="1" dirty="0" smtClean="0">
                <a:cs typeface="Mitra" pitchFamily="2" charset="-78"/>
              </a:rPr>
              <a:t>دانشگاه . </a:t>
            </a:r>
            <a:r>
              <a:rPr lang="fa-IR" sz="2500" b="1" dirty="0">
                <a:cs typeface="Mitra" pitchFamily="2" charset="-78"/>
              </a:rPr>
              <a:t>در اين حالت موضوع تحقيق خودش ميدان را تعيين مي کند .</a:t>
            </a:r>
            <a:endParaRPr lang="fa-IR" sz="2500" b="1" u="sng" dirty="0">
              <a:cs typeface="Mitra" pitchFamily="2" charset="-78"/>
            </a:endParaRPr>
          </a:p>
          <a:p>
            <a:pPr algn="r">
              <a:spcBef>
                <a:spcPct val="20000"/>
              </a:spcBef>
            </a:pPr>
            <a:r>
              <a:rPr lang="fa-IR" sz="2500" b="1" u="sng" dirty="0">
                <a:solidFill>
                  <a:schemeClr val="accent4">
                    <a:lumMod val="40000"/>
                    <a:lumOff val="60000"/>
                  </a:schemeClr>
                </a:solidFill>
                <a:cs typeface="Mitra" pitchFamily="2" charset="-78"/>
              </a:rPr>
              <a:t>وضعيت دوم:</a:t>
            </a:r>
            <a:r>
              <a:rPr lang="fa-IR" sz="2500" b="1" dirty="0">
                <a:solidFill>
                  <a:schemeClr val="accent4">
                    <a:lumMod val="40000"/>
                    <a:lumOff val="60000"/>
                  </a:schemeClr>
                </a:solidFill>
                <a:cs typeface="Mitra" pitchFamily="2" charset="-78"/>
              </a:rPr>
              <a:t> </a:t>
            </a:r>
            <a:r>
              <a:rPr lang="fa-IR" sz="2500" b="1" dirty="0">
                <a:cs typeface="Mitra" pitchFamily="2" charset="-78"/>
              </a:rPr>
              <a:t>وضعيتي که توجه محقق نه به پديده هاي منفرد بلکه به فرايندهاي اجتماعي منعطف است که در </a:t>
            </a:r>
            <a:r>
              <a:rPr lang="fa-IR" sz="2500" b="1" dirty="0" smtClean="0">
                <a:cs typeface="Mitra" pitchFamily="2" charset="-78"/>
              </a:rPr>
              <a:t>اين حالت </a:t>
            </a:r>
            <a:r>
              <a:rPr lang="fa-IR" sz="2500" b="1" dirty="0">
                <a:cs typeface="Mitra" pitchFamily="2" charset="-78"/>
              </a:rPr>
              <a:t>لازم است انتخابهايي بعمل آيد که معيارهاي انتخاب:</a:t>
            </a:r>
          </a:p>
          <a:p>
            <a:pPr lvl="2" algn="r">
              <a:spcBef>
                <a:spcPct val="20000"/>
              </a:spcBef>
            </a:pPr>
            <a:r>
              <a:rPr lang="fa-IR" sz="2500" b="1" dirty="0">
                <a:cs typeface="Mitra" pitchFamily="2" charset="-78"/>
              </a:rPr>
              <a:t>1)فرضيه هاي تحقيق و دلالت هاي راه گشاي آنها</a:t>
            </a:r>
          </a:p>
          <a:p>
            <a:pPr lvl="2" algn="r">
              <a:spcBef>
                <a:spcPct val="20000"/>
              </a:spcBef>
            </a:pPr>
            <a:r>
              <a:rPr lang="fa-IR" sz="2500" b="1" dirty="0">
                <a:cs typeface="Mitra" pitchFamily="2" charset="-78"/>
              </a:rPr>
              <a:t>2)فرصت زماني و منابعي که محقق در اختيار دارد:تماسها </a:t>
            </a:r>
            <a:r>
              <a:rPr lang="fa-IR" sz="2500" b="1" dirty="0" smtClean="0">
                <a:cs typeface="Mitra" pitchFamily="2" charset="-78"/>
              </a:rPr>
              <a:t>و اطلاعاتي </a:t>
            </a:r>
            <a:r>
              <a:rPr lang="fa-IR" sz="2500" b="1" dirty="0">
                <a:cs typeface="Mitra" pitchFamily="2" charset="-78"/>
              </a:rPr>
              <a:t>که مي تواند بطور معقولي روي آنها حساب کند </a:t>
            </a:r>
            <a:r>
              <a:rPr lang="fa-IR" sz="2500" b="1" dirty="0" smtClean="0">
                <a:solidFill>
                  <a:srgbClr val="FFFFFF"/>
                </a:solidFill>
                <a:cs typeface="Mitra" pitchFamily="2" charset="-78"/>
              </a:rPr>
              <a:t>توانايي </a:t>
            </a:r>
            <a:r>
              <a:rPr lang="fa-IR" sz="2500" b="1" dirty="0">
                <a:solidFill>
                  <a:srgbClr val="FFFFFF"/>
                </a:solidFill>
                <a:cs typeface="Mitra" pitchFamily="2" charset="-78"/>
              </a:rPr>
              <a:t>محقق در زبانهاي خارجي.</a:t>
            </a:r>
            <a:endParaRPr lang="en-US" sz="2500" b="1" dirty="0">
              <a:solidFill>
                <a:srgbClr val="FFFFFF"/>
              </a:solidFill>
              <a:cs typeface="Mitra" pitchFamily="2" charset="-78"/>
            </a:endParaRPr>
          </a:p>
        </p:txBody>
      </p:sp>
      <p:sp>
        <p:nvSpPr>
          <p:cNvPr id="138244"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4040604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6" name="Rectangle 4"/>
          <p:cNvSpPr>
            <a:spLocks noChangeArrowheads="1"/>
          </p:cNvSpPr>
          <p:nvPr/>
        </p:nvSpPr>
        <p:spPr bwMode="auto">
          <a:xfrm>
            <a:off x="998538" y="836613"/>
            <a:ext cx="7040562"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lgn="ctr"/>
            <a:r>
              <a:rPr lang="fa-IR" sz="4000" b="1" dirty="0">
                <a:solidFill>
                  <a:srgbClr val="FF0000"/>
                </a:solidFill>
                <a:cs typeface="Zar" pitchFamily="2" charset="-78"/>
              </a:rPr>
              <a:t>3)چگونه مشاهده کند؟</a:t>
            </a:r>
            <a:br>
              <a:rPr lang="fa-IR" sz="4000" b="1" dirty="0">
                <a:solidFill>
                  <a:srgbClr val="FF0000"/>
                </a:solidFill>
                <a:cs typeface="Zar" pitchFamily="2" charset="-78"/>
              </a:rPr>
            </a:br>
            <a:r>
              <a:rPr lang="fa-IR" sz="4000" b="1" dirty="0">
                <a:solidFill>
                  <a:srgbClr val="FF0000"/>
                </a:solidFill>
                <a:cs typeface="Zar" pitchFamily="2" charset="-78"/>
              </a:rPr>
              <a:t>ابزارهاي مشاهده و گردآوري داده‌ها :</a:t>
            </a:r>
            <a:endParaRPr lang="en-US" sz="4000" b="1" dirty="0">
              <a:solidFill>
                <a:srgbClr val="FF0000"/>
              </a:solidFill>
              <a:cs typeface="Zar" pitchFamily="2" charset="-78"/>
            </a:endParaRPr>
          </a:p>
        </p:txBody>
      </p:sp>
      <p:sp>
        <p:nvSpPr>
          <p:cNvPr id="139267"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9268" name="AutoShape 7"/>
          <p:cNvSpPr>
            <a:spLocks noChangeArrowheads="1"/>
          </p:cNvSpPr>
          <p:nvPr/>
        </p:nvSpPr>
        <p:spPr bwMode="auto">
          <a:xfrm>
            <a:off x="684213" y="2636838"/>
            <a:ext cx="7632700" cy="3455987"/>
          </a:xfrm>
          <a:prstGeom prst="roundRect">
            <a:avLst>
              <a:gd name="adj" fmla="val 0"/>
            </a:avLst>
          </a:prstGeom>
          <a:solidFill>
            <a:schemeClr val="hlink"/>
          </a:solidFill>
          <a:ln w="9525" algn="ctr">
            <a:solidFill>
              <a:schemeClr val="tx1"/>
            </a:solidFill>
            <a:round/>
            <a:headEnd/>
            <a:tailEnd/>
          </a:ln>
        </p:spPr>
        <p:txBody>
          <a:bodyPr wrap="none" anchor="ctr"/>
          <a:lstStyle/>
          <a:p>
            <a:endParaRPr lang="en-US"/>
          </a:p>
        </p:txBody>
      </p:sp>
      <p:sp>
        <p:nvSpPr>
          <p:cNvPr id="139269" name="Rectangle 8"/>
          <p:cNvSpPr>
            <a:spLocks noChangeArrowheads="1"/>
          </p:cNvSpPr>
          <p:nvPr/>
        </p:nvSpPr>
        <p:spPr bwMode="auto">
          <a:xfrm>
            <a:off x="827088" y="2997200"/>
            <a:ext cx="7129462" cy="265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50000"/>
              </a:lnSpc>
            </a:pPr>
            <a:r>
              <a:rPr lang="fa-IR" sz="2800" b="1" dirty="0">
                <a:solidFill>
                  <a:schemeClr val="bg2"/>
                </a:solidFill>
                <a:cs typeface="Mitra" pitchFamily="2" charset="-78"/>
              </a:rPr>
              <a:t>1) مشاهده بدون مشارکت (غير فعال) يا مشاهده مستقيم</a:t>
            </a:r>
          </a:p>
          <a:p>
            <a:pPr algn="r">
              <a:lnSpc>
                <a:spcPct val="150000"/>
              </a:lnSpc>
            </a:pPr>
            <a:r>
              <a:rPr lang="fa-IR" sz="2800" b="1" dirty="0">
                <a:solidFill>
                  <a:schemeClr val="bg2"/>
                </a:solidFill>
                <a:cs typeface="Mitra" pitchFamily="2" charset="-78"/>
              </a:rPr>
              <a:t>2) مشاهده توام با مشارکت (فعال) يا مشاهده غيرمستقيم</a:t>
            </a:r>
          </a:p>
          <a:p>
            <a:pPr algn="r">
              <a:lnSpc>
                <a:spcPct val="150000"/>
              </a:lnSpc>
            </a:pPr>
            <a:r>
              <a:rPr lang="fa-IR" sz="2800" b="1" dirty="0">
                <a:solidFill>
                  <a:schemeClr val="bg2"/>
                </a:solidFill>
                <a:cs typeface="Mitra" pitchFamily="2" charset="-78"/>
              </a:rPr>
              <a:t>3) مشاهده هدايت شده و اتفاقي</a:t>
            </a:r>
          </a:p>
          <a:p>
            <a:pPr algn="r">
              <a:lnSpc>
                <a:spcPct val="150000"/>
              </a:lnSpc>
            </a:pPr>
            <a:r>
              <a:rPr lang="fa-IR" sz="2800" b="1" dirty="0">
                <a:solidFill>
                  <a:schemeClr val="bg2"/>
                </a:solidFill>
                <a:cs typeface="Mitra" pitchFamily="2" charset="-78"/>
              </a:rPr>
              <a:t>4) روشهاي برون فکني</a:t>
            </a:r>
            <a:endParaRPr lang="en-US" sz="2800" b="1" dirty="0">
              <a:solidFill>
                <a:schemeClr val="bg2"/>
              </a:solidFill>
              <a:cs typeface="Mitra" pitchFamily="2" charset="-78"/>
            </a:endParaRPr>
          </a:p>
        </p:txBody>
      </p:sp>
    </p:spTree>
    <p:extLst>
      <p:ext uri="{BB962C8B-B14F-4D97-AF65-F5344CB8AC3E}">
        <p14:creationId xmlns:p14="http://schemas.microsoft.com/office/powerpoint/2010/main" val="6269961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90" name="Rectangle 4"/>
          <p:cNvSpPr>
            <a:spLocks noChangeArrowheads="1"/>
          </p:cNvSpPr>
          <p:nvPr/>
        </p:nvSpPr>
        <p:spPr bwMode="auto">
          <a:xfrm>
            <a:off x="4418013" y="674688"/>
            <a:ext cx="3303587"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انـواع مشـاهده</a:t>
            </a:r>
            <a:endParaRPr lang="en-US" sz="4500" b="1" dirty="0">
              <a:solidFill>
                <a:srgbClr val="FF0000"/>
              </a:solidFill>
              <a:cs typeface="Zar" pitchFamily="2" charset="-78"/>
            </a:endParaRPr>
          </a:p>
        </p:txBody>
      </p:sp>
      <p:sp>
        <p:nvSpPr>
          <p:cNvPr id="140291" name="Rectangle 5"/>
          <p:cNvSpPr>
            <a:spLocks noChangeArrowheads="1"/>
          </p:cNvSpPr>
          <p:nvPr/>
        </p:nvSpPr>
        <p:spPr bwMode="auto">
          <a:xfrm>
            <a:off x="1187450" y="2176463"/>
            <a:ext cx="6534150" cy="384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spcBef>
                <a:spcPct val="20000"/>
              </a:spcBef>
            </a:pPr>
            <a:r>
              <a:rPr lang="fa-IR" sz="3000" b="1" dirty="0">
                <a:solidFill>
                  <a:srgbClr val="00FF00"/>
                </a:solidFill>
                <a:cs typeface="Mitra" pitchFamily="2" charset="-78"/>
              </a:rPr>
              <a:t> </a:t>
            </a:r>
            <a:r>
              <a:rPr lang="fa-IR" sz="3000" b="1" dirty="0">
                <a:solidFill>
                  <a:srgbClr val="FF0000"/>
                </a:solidFill>
                <a:cs typeface="Mitra" pitchFamily="2" charset="-78"/>
              </a:rPr>
              <a:t>1 )مشاهده کنترل شده: </a:t>
            </a:r>
          </a:p>
          <a:p>
            <a:pPr lvl="2" algn="r">
              <a:spcBef>
                <a:spcPct val="20000"/>
              </a:spcBef>
            </a:pPr>
            <a:r>
              <a:rPr lang="fa-IR" sz="3000" b="1" dirty="0">
                <a:cs typeface="Mitra" pitchFamily="2" charset="-78"/>
              </a:rPr>
              <a:t>1-1)تجربه آزمايشگاهي کنترل شده</a:t>
            </a:r>
            <a:r>
              <a:rPr lang="en-US" sz="3000" b="1" dirty="0">
                <a:cs typeface="Mitra" pitchFamily="2" charset="-78"/>
              </a:rPr>
              <a:t> </a:t>
            </a:r>
            <a:endParaRPr lang="fa-IR" sz="3000" b="1" dirty="0">
              <a:cs typeface="Mitra" pitchFamily="2" charset="-78"/>
            </a:endParaRPr>
          </a:p>
          <a:p>
            <a:pPr lvl="2" algn="r">
              <a:spcBef>
                <a:spcPct val="20000"/>
              </a:spcBef>
            </a:pPr>
            <a:r>
              <a:rPr lang="fa-IR" sz="3000" b="1" dirty="0">
                <a:cs typeface="Mitra" pitchFamily="2" charset="-78"/>
              </a:rPr>
              <a:t>1-2) بررسي ميداني کنترل شده</a:t>
            </a:r>
          </a:p>
          <a:p>
            <a:pPr lvl="2" algn="r">
              <a:spcBef>
                <a:spcPct val="20000"/>
              </a:spcBef>
            </a:pPr>
            <a:endParaRPr lang="fa-IR" sz="3000" b="1" dirty="0">
              <a:cs typeface="Mitra" pitchFamily="2" charset="-78"/>
            </a:endParaRPr>
          </a:p>
          <a:p>
            <a:pPr algn="r">
              <a:spcBef>
                <a:spcPct val="20000"/>
              </a:spcBef>
            </a:pPr>
            <a:r>
              <a:rPr lang="fa-IR" sz="3000" b="1" dirty="0">
                <a:solidFill>
                  <a:srgbClr val="FF0000"/>
                </a:solidFill>
                <a:cs typeface="Mitra" pitchFamily="2" charset="-78"/>
              </a:rPr>
              <a:t>2)مشاهده کنترل نشده </a:t>
            </a:r>
          </a:p>
          <a:p>
            <a:pPr lvl="2" algn="r">
              <a:spcBef>
                <a:spcPct val="20000"/>
              </a:spcBef>
            </a:pPr>
            <a:r>
              <a:rPr lang="fa-IR" sz="3000" b="1" dirty="0">
                <a:cs typeface="Mitra" pitchFamily="2" charset="-78"/>
              </a:rPr>
              <a:t>2-1)بررسي ميداني کنترل نشده</a:t>
            </a:r>
            <a:r>
              <a:rPr lang="en-US" sz="3000" b="1" dirty="0">
                <a:cs typeface="Mitra" pitchFamily="2" charset="-78"/>
              </a:rPr>
              <a:t> </a:t>
            </a:r>
            <a:endParaRPr lang="fa-IR" sz="3000" b="1" dirty="0">
              <a:cs typeface="Mitra" pitchFamily="2" charset="-78"/>
            </a:endParaRPr>
          </a:p>
          <a:p>
            <a:pPr lvl="2" algn="r">
              <a:spcBef>
                <a:spcPct val="20000"/>
              </a:spcBef>
            </a:pPr>
            <a:r>
              <a:rPr lang="fa-IR" sz="3000" b="1" dirty="0">
                <a:cs typeface="Mitra" pitchFamily="2" charset="-78"/>
              </a:rPr>
              <a:t>2-2)تجربه آزمايشگاهي کنترل نشده</a:t>
            </a:r>
            <a:r>
              <a:rPr lang="en-US" sz="3000" b="1" dirty="0">
                <a:cs typeface="Mitra" pitchFamily="2" charset="-78"/>
              </a:rPr>
              <a:t> </a:t>
            </a:r>
          </a:p>
        </p:txBody>
      </p:sp>
      <p:sp>
        <p:nvSpPr>
          <p:cNvPr id="140292"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32270572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1088</TotalTime>
  <Words>434</Words>
  <Application>Microsoft Office PowerPoint</Application>
  <PresentationFormat>On-screen Show (4:3)</PresentationFormat>
  <Paragraphs>48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به نام آنکه جان را فکرت آموخت</vt:lpstr>
      <vt:lpstr>    مشاهده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خدا قوّت!</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dc:creator>
  <cp:lastModifiedBy>Windows User</cp:lastModifiedBy>
  <cp:revision>128</cp:revision>
  <dcterms:created xsi:type="dcterms:W3CDTF">2013-04-12T15:21:12Z</dcterms:created>
  <dcterms:modified xsi:type="dcterms:W3CDTF">2020-04-16T19:31:31Z</dcterms:modified>
</cp:coreProperties>
</file>