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B9EBBA-996F-894A-B54A-D6246ED52CEA}" type="datetimeFigureOut">
              <a:rPr lang="en-US" smtClean="0"/>
              <a:pPr/>
              <a:t>4/22/2020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51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38006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8234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5560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19016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6519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2420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2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96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699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81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047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17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05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602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51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316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482E8-6E0E-1B4F-B1FD-C69DB9E858D9}" type="datetimeFigureOut">
              <a:rPr lang="en-US" smtClean="0"/>
              <a:pPr/>
              <a:t>4/22/2020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84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00B050"/>
                </a:solidFill>
                <a:cs typeface="B Nazanin" panose="00000400000000000000" pitchFamily="2" charset="-78"/>
              </a:rPr>
              <a:t>به نام خدا</a:t>
            </a:r>
            <a:endParaRPr lang="en-US" b="1" dirty="0">
              <a:solidFill>
                <a:srgbClr val="00B050"/>
              </a:solidFill>
              <a:cs typeface="B Nazanin" panose="00000400000000000000" pitchFamily="2" charset="-78"/>
            </a:endParaRPr>
          </a:p>
        </p:txBody>
      </p:sp>
      <p:sp>
        <p:nvSpPr>
          <p:cNvPr id="3" name="Subtitle 2"/>
          <p:cNvSpPr>
            <a:spLocks noGrp="1"/>
          </p:cNvSpPr>
          <p:nvPr>
            <p:ph type="subTitle" idx="1"/>
          </p:nvPr>
        </p:nvSpPr>
        <p:spPr>
          <a:xfrm>
            <a:off x="2692398" y="3657597"/>
            <a:ext cx="6815669" cy="1476106"/>
          </a:xfrm>
        </p:spPr>
        <p:txBody>
          <a:bodyPr>
            <a:noAutofit/>
          </a:bodyPr>
          <a:lstStyle/>
          <a:p>
            <a:r>
              <a:rPr lang="fa-IR" sz="2400" b="1" dirty="0" smtClean="0">
                <a:solidFill>
                  <a:srgbClr val="7030A0"/>
                </a:solidFill>
                <a:cs typeface="B Nazanin" panose="00000400000000000000" pitchFamily="2" charset="-78"/>
              </a:rPr>
              <a:t>روانشناسی اجتماعی</a:t>
            </a:r>
          </a:p>
          <a:p>
            <a:r>
              <a:rPr lang="fa-IR" sz="2400" b="1" dirty="0" smtClean="0">
                <a:solidFill>
                  <a:srgbClr val="7030A0"/>
                </a:solidFill>
                <a:cs typeface="B Nazanin" panose="00000400000000000000" pitchFamily="2" charset="-78"/>
              </a:rPr>
              <a:t>فصل چهارم</a:t>
            </a:r>
            <a:endParaRPr lang="fa-IR" sz="2400" b="1" dirty="0" smtClean="0">
              <a:solidFill>
                <a:srgbClr val="7030A0"/>
              </a:solidFill>
              <a:cs typeface="B Nazanin" panose="00000400000000000000" pitchFamily="2" charset="-78"/>
            </a:endParaRPr>
          </a:p>
          <a:p>
            <a:r>
              <a:rPr lang="fa-IR" sz="2400" b="1" dirty="0" smtClean="0">
                <a:solidFill>
                  <a:srgbClr val="7030A0"/>
                </a:solidFill>
                <a:cs typeface="B Nazanin" panose="00000400000000000000" pitchFamily="2" charset="-78"/>
              </a:rPr>
              <a:t>نفوذ و کنترل اجتماعی</a:t>
            </a:r>
            <a:endParaRPr lang="en-US" sz="2400" b="1" dirty="0">
              <a:solidFill>
                <a:srgbClr val="7030A0"/>
              </a:solidFill>
              <a:cs typeface="B Nazanin" panose="00000400000000000000" pitchFamily="2" charset="-78"/>
            </a:endParaRPr>
          </a:p>
        </p:txBody>
      </p:sp>
    </p:spTree>
    <p:extLst>
      <p:ext uri="{BB962C8B-B14F-4D97-AF65-F5344CB8AC3E}">
        <p14:creationId xmlns:p14="http://schemas.microsoft.com/office/powerpoint/2010/main" val="293100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a:t>
            </a:r>
            <a:r>
              <a:rPr lang="fa-IR" b="1" u="sng" dirty="0" smtClean="0">
                <a:solidFill>
                  <a:srgbClr val="FF0000"/>
                </a:solidFill>
                <a:cs typeface="B Nazanin" panose="00000400000000000000" pitchFamily="2" charset="-78"/>
              </a:rPr>
              <a:t>های زیست شناختی</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cs typeface="B Nazanin" panose="00000400000000000000" pitchFamily="2" charset="-78"/>
              </a:rPr>
              <a:t>این مفهوم در ارتباط با مجموعه ویژگی های زیست شناختی متمایز کننده انسان از حیوان است مانند سطح هوش، زبان، ناتوانی در هنگام تولد و ......</a:t>
            </a:r>
          </a:p>
          <a:p>
            <a:pPr algn="just" rtl="1"/>
            <a:r>
              <a:rPr lang="fa-IR" b="1" u="sng" dirty="0" smtClean="0">
                <a:solidFill>
                  <a:srgbClr val="FF0000"/>
                </a:solidFill>
                <a:cs typeface="B Nazanin" panose="00000400000000000000" pitchFamily="2" charset="-78"/>
              </a:rPr>
              <a:t>غریزه: </a:t>
            </a:r>
            <a:r>
              <a:rPr lang="fa-IR" dirty="0" smtClean="0">
                <a:cs typeface="B Nazanin" panose="00000400000000000000" pitchFamily="2" charset="-78"/>
              </a:rPr>
              <a:t>یک نوع ویژگی ذاتی خاص انسان یا حیوان. این که غریزه ها بر رفتار اجتماعی ما تاثیر دارند یا نه زیاد مورد بحث نیست، بلکه اهمیت نقش آنها و این که هر کدام چه نوع اثری بر رفتار دارند مطرح است. یه طور مثال برخی معتقدند که انسان دارای غریزه پرخاشگری است. </a:t>
            </a:r>
          </a:p>
          <a:p>
            <a:pPr algn="just" rtl="1"/>
            <a:r>
              <a:rPr lang="fa-IR" b="1" u="sng" dirty="0" smtClean="0">
                <a:solidFill>
                  <a:srgbClr val="FF0000"/>
                </a:solidFill>
                <a:cs typeface="B Nazanin" panose="00000400000000000000" pitchFamily="2" charset="-78"/>
              </a:rPr>
              <a:t>جامعه شناسی زیستی (زیست جامعه شناسی): </a:t>
            </a:r>
            <a:r>
              <a:rPr lang="fa-IR" dirty="0" smtClean="0">
                <a:cs typeface="B Nazanin" panose="00000400000000000000" pitchFamily="2" charset="-78"/>
              </a:rPr>
              <a:t>این رویکرد نظریه تحولی را برای تبیین رفتار اجتماعی در حیوانات به کار می برد. در این دیدگاه، رفتار، حداقل تا حدودی به وسیله ی ژنتیک تعیین می شود، و الگوهای رفتاری در طول زمان به وسیله انتخاب طبیعی ژن های خاص تحول پیدا کرده اند.</a:t>
            </a:r>
          </a:p>
          <a:p>
            <a:pPr algn="just" rtl="1"/>
            <a:endParaRPr lang="en-US" dirty="0">
              <a:cs typeface="B Nazanin" panose="00000400000000000000" pitchFamily="2" charset="-78"/>
            </a:endParaRPr>
          </a:p>
        </p:txBody>
      </p:sp>
      <p:sp>
        <p:nvSpPr>
          <p:cNvPr id="4" name="Left Arrow 3"/>
          <p:cNvSpPr/>
          <p:nvPr/>
        </p:nvSpPr>
        <p:spPr>
          <a:xfrm>
            <a:off x="1580606" y="5473337"/>
            <a:ext cx="1397725" cy="5225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18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جامعه شناختی</a:t>
            </a:r>
            <a:endParaRPr lang="en-US" dirty="0"/>
          </a:p>
        </p:txBody>
      </p:sp>
      <p:sp>
        <p:nvSpPr>
          <p:cNvPr id="3" name="Content Placeholder 2"/>
          <p:cNvSpPr>
            <a:spLocks noGrp="1"/>
          </p:cNvSpPr>
          <p:nvPr>
            <p:ph idx="1"/>
          </p:nvPr>
        </p:nvSpPr>
        <p:spPr/>
        <p:txBody>
          <a:bodyPr/>
          <a:lstStyle/>
          <a:p>
            <a:pPr algn="just" rtl="1"/>
            <a:r>
              <a:rPr lang="fa-IR" b="1" u="sng" dirty="0" smtClean="0">
                <a:solidFill>
                  <a:srgbClr val="FF0000"/>
                </a:solidFill>
                <a:cs typeface="B Nazanin" panose="00000400000000000000" pitchFamily="2" charset="-78"/>
              </a:rPr>
              <a:t>تفاوت های فردی: </a:t>
            </a:r>
            <a:r>
              <a:rPr lang="fa-IR" dirty="0" smtClean="0">
                <a:cs typeface="B Nazanin" panose="00000400000000000000" pitchFamily="2" charset="-78"/>
              </a:rPr>
              <a:t>این که تفاوت های زیست شناختی بین مردم می تواند تفاوت های را در رفتار آن ها ایجاد کند. مثلا برخی افراد درشت هیکل و قوی تر هستند یا برخی افراد مستعد پرخاشگری هستند.</a:t>
            </a:r>
          </a:p>
        </p:txBody>
      </p:sp>
    </p:spTree>
    <p:extLst>
      <p:ext uri="{BB962C8B-B14F-4D97-AF65-F5344CB8AC3E}">
        <p14:creationId xmlns:p14="http://schemas.microsoft.com/office/powerpoint/2010/main" val="79483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a:t>
            </a:r>
            <a:r>
              <a:rPr lang="fa-IR" b="1" u="sng" dirty="0" smtClean="0">
                <a:solidFill>
                  <a:srgbClr val="FF0000"/>
                </a:solidFill>
                <a:cs typeface="B Nazanin" panose="00000400000000000000" pitchFamily="2" charset="-78"/>
              </a:rPr>
              <a:t>نقش</a:t>
            </a:r>
            <a:endParaRPr lang="en-US" dirty="0"/>
          </a:p>
        </p:txBody>
      </p:sp>
      <p:sp>
        <p:nvSpPr>
          <p:cNvPr id="3" name="Content Placeholder 2"/>
          <p:cNvSpPr>
            <a:spLocks noGrp="1"/>
          </p:cNvSpPr>
          <p:nvPr>
            <p:ph idx="1"/>
          </p:nvPr>
        </p:nvSpPr>
        <p:spPr/>
        <p:txBody>
          <a:bodyPr/>
          <a:lstStyle/>
          <a:p>
            <a:pPr algn="just" rtl="1"/>
            <a:r>
              <a:rPr lang="fa-IR" b="1" u="sng" dirty="0" smtClean="0">
                <a:solidFill>
                  <a:srgbClr val="7030A0"/>
                </a:solidFill>
                <a:cs typeface="B Nazanin" panose="00000400000000000000" pitchFamily="2" charset="-78"/>
              </a:rPr>
              <a:t>نقش</a:t>
            </a:r>
            <a:r>
              <a:rPr lang="fa-IR" dirty="0" smtClean="0">
                <a:cs typeface="B Nazanin" panose="00000400000000000000" pitchFamily="2" charset="-78"/>
              </a:rPr>
              <a:t> عبارت است از کارکردهایی که یک شخص هنگام اشغال یک پست یا مقام در یک زمینه اجتماعی خاص باید انجام دهد. مفهوم نقش در روانشناسی اجتماعی با اصطلاحاتی نظیر الگوی نقش، نقش بازی کردن و قبول نقش بیان می شود. کاربد این مفهوم به ما کمک می کند تا درک کنیم چرا رفتار مردم ممکن است با تغییر یافتن نقش آنها در جامعه تغییر کند.</a:t>
            </a:r>
          </a:p>
          <a:p>
            <a:pPr algn="just" rtl="1"/>
            <a:r>
              <a:rPr lang="fa-IR" dirty="0" smtClean="0">
                <a:cs typeface="B Nazanin" panose="00000400000000000000" pitchFamily="2" charset="-78"/>
              </a:rPr>
              <a:t>در سال های اخیر اندیشه کلی مفهوم نقش در قالب مفاهیم خود به نمایش درآمده است؛ مفاهیمی مانند خودپنداره، خودآیینه ای، خود – آگاهی و یا خود – نظارتی</a:t>
            </a:r>
          </a:p>
          <a:p>
            <a:pPr algn="just" rtl="1"/>
            <a:r>
              <a:rPr lang="fa-IR" b="1" u="sng" dirty="0" smtClean="0">
                <a:solidFill>
                  <a:srgbClr val="7030A0"/>
                </a:solidFill>
                <a:cs typeface="B Nazanin" panose="00000400000000000000" pitchFamily="2" charset="-78"/>
              </a:rPr>
              <a:t>تعارض نقش: </a:t>
            </a:r>
            <a:r>
              <a:rPr lang="fa-IR" dirty="0" smtClean="0">
                <a:cs typeface="B Nazanin" panose="00000400000000000000" pitchFamily="2" charset="-78"/>
              </a:rPr>
              <a:t>زمانی که شخص دارای چندین سِمَت باشد و بین آنها همخوانی وجود نداشته باشد.</a:t>
            </a:r>
            <a:endParaRPr lang="en-US" dirty="0">
              <a:cs typeface="B Nazanin" panose="00000400000000000000" pitchFamily="2" charset="-78"/>
            </a:endParaRPr>
          </a:p>
        </p:txBody>
      </p:sp>
    </p:spTree>
    <p:extLst>
      <p:ext uri="{BB962C8B-B14F-4D97-AF65-F5344CB8AC3E}">
        <p14:creationId xmlns:p14="http://schemas.microsoft.com/office/powerpoint/2010/main" val="102579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smtClean="0">
                <a:solidFill>
                  <a:srgbClr val="FF0000"/>
                </a:solidFill>
                <a:cs typeface="B Nazanin" panose="00000400000000000000" pitchFamily="2" charset="-78"/>
              </a:rPr>
              <a:t>وضعیت نظریه ها در روانشناسی اجتماعی امروزی</a:t>
            </a:r>
            <a:endParaRPr lang="en-US" dirty="0"/>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امروزه بیشتر بر وضع </a:t>
            </a:r>
            <a:r>
              <a:rPr lang="fa-IR" b="1" u="sng" dirty="0" smtClean="0">
                <a:solidFill>
                  <a:srgbClr val="7030A0"/>
                </a:solidFill>
                <a:cs typeface="B Nazanin" panose="00000400000000000000" pitchFamily="2" charset="-78"/>
              </a:rPr>
              <a:t>نظریه های بُرد متوسط </a:t>
            </a:r>
            <a:r>
              <a:rPr lang="fa-IR" dirty="0" smtClean="0">
                <a:cs typeface="B Nazanin" panose="00000400000000000000" pitchFamily="2" charset="-78"/>
              </a:rPr>
              <a:t>تاکید می شود که وجوه خاص رفتار انسان از قبیل نگرش، پرخاشگری یا جذابیت دوجانبه را تبیین می کند.</a:t>
            </a:r>
          </a:p>
        </p:txBody>
      </p:sp>
    </p:spTree>
    <p:extLst>
      <p:ext uri="{BB962C8B-B14F-4D97-AF65-F5344CB8AC3E}">
        <p14:creationId xmlns:p14="http://schemas.microsoft.com/office/powerpoint/2010/main" val="392022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smtClean="0">
                <a:solidFill>
                  <a:srgbClr val="7030A0"/>
                </a:solidFill>
                <a:cs typeface="B Nazanin" panose="00000400000000000000" pitchFamily="2" charset="-78"/>
              </a:rPr>
              <a:t>موفق و پیروز باشید</a:t>
            </a:r>
            <a:endParaRPr lang="en-US" b="1" u="sng" dirty="0">
              <a:solidFill>
                <a:srgbClr val="7030A0"/>
              </a:solidFill>
              <a:cs typeface="B Nazanin" panose="000004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5874" y="2769327"/>
            <a:ext cx="3357155" cy="2642462"/>
          </a:xfrm>
        </p:spPr>
      </p:pic>
    </p:spTree>
    <p:extLst>
      <p:ext uri="{BB962C8B-B14F-4D97-AF65-F5344CB8AC3E}">
        <p14:creationId xmlns:p14="http://schemas.microsoft.com/office/powerpoint/2010/main" val="4920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smtClean="0">
                <a:solidFill>
                  <a:srgbClr val="FF0000"/>
                </a:solidFill>
                <a:cs typeface="B Nazanin" panose="00000400000000000000" pitchFamily="2" charset="-78"/>
              </a:rPr>
              <a:t>نفوذ اجتماعی</a:t>
            </a:r>
            <a:endParaRPr lang="en-US" b="1" u="sng" dirty="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mtClean="0">
                <a:cs typeface="B Nazanin" panose="00000400000000000000" pitchFamily="2" charset="-78"/>
              </a:rPr>
              <a:t>مفهوم نفوذ اجتماعی یعنی این که کسی توان تحت تاثیر قرار دادن دیگران را چه با گفتار و چه با رفتار خود داشته باشد.</a:t>
            </a:r>
            <a:endParaRPr lang="en-US" dirty="0">
              <a:cs typeface="B Nazanin" panose="00000400000000000000" pitchFamily="2" charset="-78"/>
            </a:endParaRPr>
          </a:p>
        </p:txBody>
      </p:sp>
    </p:spTree>
    <p:extLst>
      <p:ext uri="{BB962C8B-B14F-4D97-AF65-F5344CB8AC3E}">
        <p14:creationId xmlns:p14="http://schemas.microsoft.com/office/powerpoint/2010/main" val="116807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اصلی</a:t>
            </a:r>
            <a:endParaRPr lang="en-US" dirty="0"/>
          </a:p>
        </p:txBody>
      </p:sp>
      <p:sp>
        <p:nvSpPr>
          <p:cNvPr id="3" name="Content Placeholder 2"/>
          <p:cNvSpPr>
            <a:spLocks noGrp="1"/>
          </p:cNvSpPr>
          <p:nvPr>
            <p:ph idx="1"/>
          </p:nvPr>
        </p:nvSpPr>
        <p:spPr/>
        <p:txBody>
          <a:bodyPr/>
          <a:lstStyle/>
          <a:p>
            <a:pPr marL="0" indent="0" algn="just" rtl="1">
              <a:buNone/>
            </a:pPr>
            <a:r>
              <a:rPr lang="fa-IR" dirty="0" smtClean="0">
                <a:cs typeface="B Nazanin" panose="00000400000000000000" pitchFamily="2" charset="-78"/>
              </a:rPr>
              <a:t>2- نظریه های شناختی: بیشتر در قالب نظریه </a:t>
            </a:r>
            <a:r>
              <a:rPr lang="fa-IR" u="sng" dirty="0" smtClean="0">
                <a:solidFill>
                  <a:srgbClr val="FF0000"/>
                </a:solidFill>
                <a:cs typeface="B Nazanin" panose="00000400000000000000" pitchFamily="2" charset="-78"/>
              </a:rPr>
              <a:t>گشتالت</a:t>
            </a:r>
            <a:r>
              <a:rPr lang="fa-IR" dirty="0" smtClean="0">
                <a:cs typeface="B Nazanin" panose="00000400000000000000" pitchFamily="2" charset="-78"/>
              </a:rPr>
              <a:t> یا کل گرایی مطرح شده که مخالف تجزیه رفتار به اجزا بوده و آن را به صورت یک کل یکپارچه در نظر می گیرد. مثلا مرداب را به صورت قطعه زمینی با مقداری آب که محاصره شده در نظر نمی گیرد بلکه به عنوان کلی مرداب.</a:t>
            </a:r>
          </a:p>
          <a:p>
            <a:pPr marL="0" indent="0" algn="just" rtl="1">
              <a:buNone/>
            </a:pPr>
            <a:r>
              <a:rPr lang="fa-IR" u="sng" dirty="0" smtClean="0">
                <a:solidFill>
                  <a:srgbClr val="FF0000"/>
                </a:solidFill>
                <a:cs typeface="B Nazanin" panose="00000400000000000000" pitchFamily="2" charset="-78"/>
              </a:rPr>
              <a:t>کورت لوین </a:t>
            </a:r>
            <a:r>
              <a:rPr lang="fa-IR" dirty="0" smtClean="0">
                <a:cs typeface="B Nazanin" panose="00000400000000000000" pitchFamily="2" charset="-78"/>
              </a:rPr>
              <a:t>با استفاده از اندیشه های گشالت مفهوم </a:t>
            </a:r>
            <a:r>
              <a:rPr lang="fa-IR" u="sng" dirty="0" smtClean="0">
                <a:solidFill>
                  <a:srgbClr val="FF0000"/>
                </a:solidFill>
                <a:cs typeface="B Nazanin" panose="00000400000000000000" pitchFamily="2" charset="-78"/>
              </a:rPr>
              <a:t>میدان روانشناختی </a:t>
            </a:r>
            <a:r>
              <a:rPr lang="fa-IR" dirty="0" smtClean="0">
                <a:cs typeface="B Nazanin" panose="00000400000000000000" pitchFamily="2" charset="-78"/>
              </a:rPr>
              <a:t>را مطرح کرد که بر اساس آن رفتار فرد تحت تاثیر تمام عوامل مختلف موقعیتی هست که در آن قرار دارد.</a:t>
            </a:r>
          </a:p>
          <a:p>
            <a:pPr marL="0" indent="0" algn="just" rtl="1">
              <a:buNone/>
            </a:pPr>
            <a:r>
              <a:rPr lang="fa-IR" b="1" dirty="0" smtClean="0">
                <a:solidFill>
                  <a:srgbClr val="FF0000"/>
                </a:solidFill>
                <a:cs typeface="B Nazanin" panose="00000400000000000000" pitchFamily="2" charset="-78"/>
              </a:rPr>
              <a:t>اسناد علی</a:t>
            </a:r>
            <a:r>
              <a:rPr lang="fa-IR" dirty="0" smtClean="0">
                <a:cs typeface="B Nazanin" panose="00000400000000000000" pitchFamily="2" charset="-78"/>
              </a:rPr>
              <a:t>: این که مردم برای تعیین علل رفتار اجتماعی چگونه عمل می کنند؛ آیا علل درونی مانند رضایتمندی دارند یا علل بیرونی مثلا خشنود کردن دیگران</a:t>
            </a:r>
            <a:endParaRPr lang="en-US" dirty="0">
              <a:cs typeface="B Nazanin" panose="00000400000000000000" pitchFamily="2" charset="-78"/>
            </a:endParaRPr>
          </a:p>
        </p:txBody>
      </p:sp>
      <p:sp>
        <p:nvSpPr>
          <p:cNvPr id="4" name="Left Arrow 3"/>
          <p:cNvSpPr/>
          <p:nvPr/>
        </p:nvSpPr>
        <p:spPr>
          <a:xfrm>
            <a:off x="2795451" y="5342709"/>
            <a:ext cx="1619795" cy="5355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33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اصلی</a:t>
            </a:r>
            <a:endParaRPr lang="en-US" dirty="0"/>
          </a:p>
        </p:txBody>
      </p:sp>
      <p:sp>
        <p:nvSpPr>
          <p:cNvPr id="3" name="Content Placeholder 2"/>
          <p:cNvSpPr>
            <a:spLocks noGrp="1"/>
          </p:cNvSpPr>
          <p:nvPr>
            <p:ph idx="1"/>
          </p:nvPr>
        </p:nvSpPr>
        <p:spPr/>
        <p:txBody>
          <a:bodyPr>
            <a:normAutofit fontScale="92500"/>
          </a:bodyPr>
          <a:lstStyle/>
          <a:p>
            <a:pPr algn="just" rtl="1"/>
            <a:r>
              <a:rPr lang="fa-IR" b="1" u="sng" dirty="0" smtClean="0">
                <a:solidFill>
                  <a:srgbClr val="FF0000"/>
                </a:solidFill>
                <a:cs typeface="B Nazanin" panose="00000400000000000000" pitchFamily="2" charset="-78"/>
              </a:rPr>
              <a:t>شناخت اجتماعی: </a:t>
            </a:r>
            <a:r>
              <a:rPr lang="fa-IR" dirty="0" smtClean="0">
                <a:cs typeface="B Nazanin" panose="00000400000000000000" pitchFamily="2" charset="-78"/>
              </a:rPr>
              <a:t>چگونگی پردازش اطلاعات درباره مردم، موقعیت ها و گروه ها با توجه به سه حوزه :</a:t>
            </a:r>
          </a:p>
          <a:p>
            <a:pPr algn="just" rtl="1"/>
            <a:r>
              <a:rPr lang="fa-IR" dirty="0" smtClean="0">
                <a:cs typeface="B Nazanin" panose="00000400000000000000" pitchFamily="2" charset="-78"/>
              </a:rPr>
              <a:t>الف: </a:t>
            </a:r>
            <a:r>
              <a:rPr lang="fa-IR" b="1" dirty="0" smtClean="0">
                <a:solidFill>
                  <a:srgbClr val="92D050"/>
                </a:solidFill>
                <a:cs typeface="B Nazanin" panose="00000400000000000000" pitchFamily="2" charset="-78"/>
              </a:rPr>
              <a:t>ادراک اجتماعی </a:t>
            </a:r>
            <a:r>
              <a:rPr lang="fa-IR" dirty="0" smtClean="0">
                <a:cs typeface="B Nazanin" panose="00000400000000000000" pitchFamily="2" charset="-78"/>
              </a:rPr>
              <a:t>یا همان روش پردازش و رمزگردانی محرک های اجتماعی. مثلا چرا به برخی اعمال توجه کرده و برخی را نادیده می گیریم.</a:t>
            </a:r>
          </a:p>
          <a:p>
            <a:pPr algn="just" rtl="1"/>
            <a:r>
              <a:rPr lang="fa-IR" dirty="0" smtClean="0">
                <a:cs typeface="B Nazanin" panose="00000400000000000000" pitchFamily="2" charset="-78"/>
              </a:rPr>
              <a:t>ب: </a:t>
            </a:r>
            <a:r>
              <a:rPr lang="fa-IR" b="1" dirty="0" smtClean="0">
                <a:solidFill>
                  <a:srgbClr val="92D050"/>
                </a:solidFill>
                <a:cs typeface="B Nazanin" panose="00000400000000000000" pitchFamily="2" charset="-78"/>
              </a:rPr>
              <a:t>حافظه اجتماعی </a:t>
            </a:r>
            <a:r>
              <a:rPr lang="fa-IR" dirty="0" smtClean="0">
                <a:cs typeface="B Nazanin" panose="00000400000000000000" pitchFamily="2" charset="-78"/>
              </a:rPr>
              <a:t>یا چگونگی اندوزش و به خاطر سپردن اطلاعات درباره مردم و رویدادها. این مساله بیشتر در قالب طرحواره ها یا شناخت های کلی ما مطرح می شود.</a:t>
            </a:r>
          </a:p>
          <a:p>
            <a:pPr algn="just" rtl="1"/>
            <a:r>
              <a:rPr lang="fa-IR" dirty="0" smtClean="0">
                <a:cs typeface="B Nazanin" panose="00000400000000000000" pitchFamily="2" charset="-78"/>
              </a:rPr>
              <a:t>ج: </a:t>
            </a:r>
            <a:r>
              <a:rPr lang="fa-IR" b="1" dirty="0" smtClean="0">
                <a:solidFill>
                  <a:srgbClr val="92D050"/>
                </a:solidFill>
                <a:cs typeface="B Nazanin" panose="00000400000000000000" pitchFamily="2" charset="-78"/>
              </a:rPr>
              <a:t>قضاوت اجتماعی </a:t>
            </a:r>
            <a:r>
              <a:rPr lang="fa-IR" dirty="0" smtClean="0">
                <a:cs typeface="B Nazanin" panose="00000400000000000000" pitchFamily="2" charset="-78"/>
              </a:rPr>
              <a:t>یا همان شیوه تلفیق و ترکیب اطلاعات به وسیله مردم برای رسیدن به نتایج یا استنباط هایی در مورد  محیط اجتماعی. مثلا با به دست آوردن اطلاعات مختلف دست به انتخاب رشته می زنیم.</a:t>
            </a:r>
          </a:p>
        </p:txBody>
      </p:sp>
    </p:spTree>
    <p:extLst>
      <p:ext uri="{BB962C8B-B14F-4D97-AF65-F5344CB8AC3E}">
        <p14:creationId xmlns:p14="http://schemas.microsoft.com/office/powerpoint/2010/main" val="308577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اصلی</a:t>
            </a:r>
            <a:endParaRPr lang="en-US" dirty="0"/>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3 </a:t>
            </a:r>
            <a:r>
              <a:rPr lang="fa-IR" b="1" u="sng" dirty="0" smtClean="0">
                <a:solidFill>
                  <a:srgbClr val="92D050"/>
                </a:solidFill>
                <a:cs typeface="B Nazanin" panose="00000400000000000000" pitchFamily="2" charset="-78"/>
              </a:rPr>
              <a:t>نظریه های انگیزشی: </a:t>
            </a:r>
            <a:r>
              <a:rPr lang="fa-IR" dirty="0" smtClean="0">
                <a:cs typeface="B Nazanin" panose="00000400000000000000" pitchFamily="2" charset="-78"/>
              </a:rPr>
              <a:t>تاکید بر عوامل انگیزشی، نیازها، اهداف و ارزش هایی که به رفتار شکل می دهد. در روانشناسی اجتماعی سه نظریه انگیزش مطرح شده که عبارتند از: </a:t>
            </a:r>
            <a:r>
              <a:rPr lang="fa-IR" dirty="0" smtClean="0">
                <a:solidFill>
                  <a:srgbClr val="FF0000"/>
                </a:solidFill>
                <a:cs typeface="B Nazanin" panose="00000400000000000000" pitchFamily="2" charset="-78"/>
              </a:rPr>
              <a:t>ارضای نیاز</a:t>
            </a:r>
            <a:r>
              <a:rPr lang="fa-IR" dirty="0" smtClean="0">
                <a:cs typeface="B Nazanin" panose="00000400000000000000" pitchFamily="2" charset="-78"/>
              </a:rPr>
              <a:t>، </a:t>
            </a:r>
            <a:r>
              <a:rPr lang="fa-IR" dirty="0" smtClean="0">
                <a:solidFill>
                  <a:srgbClr val="FF0000"/>
                </a:solidFill>
                <a:cs typeface="B Nazanin" panose="00000400000000000000" pitchFamily="2" charset="-78"/>
              </a:rPr>
              <a:t>تصمیم</a:t>
            </a:r>
            <a:r>
              <a:rPr lang="fa-IR" dirty="0" smtClean="0">
                <a:cs typeface="B Nazanin" panose="00000400000000000000" pitchFamily="2" charset="-78"/>
              </a:rPr>
              <a:t> </a:t>
            </a:r>
            <a:r>
              <a:rPr lang="fa-IR" dirty="0" smtClean="0">
                <a:solidFill>
                  <a:srgbClr val="FF0000"/>
                </a:solidFill>
                <a:cs typeface="B Nazanin" panose="00000400000000000000" pitchFamily="2" charset="-78"/>
              </a:rPr>
              <a:t>گیری عقلایی و تبادل اجتماعی.</a:t>
            </a:r>
          </a:p>
          <a:p>
            <a:pPr algn="just" rtl="1"/>
            <a:r>
              <a:rPr lang="fa-IR" b="1" dirty="0" smtClean="0">
                <a:solidFill>
                  <a:srgbClr val="FF0000"/>
                </a:solidFill>
                <a:cs typeface="B Nazanin" panose="00000400000000000000" pitchFamily="2" charset="-78"/>
              </a:rPr>
              <a:t>ارضای نیاز:  </a:t>
            </a:r>
            <a:r>
              <a:rPr lang="fa-IR" dirty="0" smtClean="0">
                <a:cs typeface="B Nazanin" panose="00000400000000000000" pitchFamily="2" charset="-78"/>
              </a:rPr>
              <a:t>توجه به انگیزه ها و نیازهای ما در انجام رفتار </a:t>
            </a:r>
          </a:p>
          <a:p>
            <a:pPr algn="just" rtl="1"/>
            <a:r>
              <a:rPr lang="fa-IR" b="1" dirty="0" smtClean="0">
                <a:solidFill>
                  <a:srgbClr val="FF0000"/>
                </a:solidFill>
                <a:cs typeface="B Nazanin" panose="00000400000000000000" pitchFamily="2" charset="-78"/>
              </a:rPr>
              <a:t>تصمیم گیری عقلایی: </a:t>
            </a:r>
            <a:r>
              <a:rPr lang="fa-IR" dirty="0" smtClean="0">
                <a:cs typeface="B Nazanin" panose="00000400000000000000" pitchFamily="2" charset="-78"/>
              </a:rPr>
              <a:t>توجه به سود و زیان احتمالی هر عمل و توجه به عقل و منطق. مهمترین نظریه در چهار چوب این رویکرد، نظریه انتظار – ارزش ادواردز(1954) است. این نظریه اظهار می دارد که تصمیمات ما بر مبنای دو عامل است: ارزش یا بازده تصمیم و احتمال حصول نتیجه.</a:t>
            </a:r>
            <a:endParaRPr lang="en-US" dirty="0">
              <a:cs typeface="B Nazanin" panose="00000400000000000000" pitchFamily="2" charset="-78"/>
            </a:endParaRPr>
          </a:p>
        </p:txBody>
      </p:sp>
      <p:sp>
        <p:nvSpPr>
          <p:cNvPr id="4" name="Left Arrow 3"/>
          <p:cNvSpPr/>
          <p:nvPr/>
        </p:nvSpPr>
        <p:spPr>
          <a:xfrm>
            <a:off x="1295402" y="5603966"/>
            <a:ext cx="311329" cy="235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20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اصلی</a:t>
            </a:r>
            <a:endParaRPr lang="en-US" dirty="0"/>
          </a:p>
        </p:txBody>
      </p:sp>
      <p:sp>
        <p:nvSpPr>
          <p:cNvPr id="3" name="Content Placeholder 2"/>
          <p:cNvSpPr>
            <a:spLocks noGrp="1"/>
          </p:cNvSpPr>
          <p:nvPr>
            <p:ph idx="1"/>
          </p:nvPr>
        </p:nvSpPr>
        <p:spPr/>
        <p:txBody>
          <a:bodyPr/>
          <a:lstStyle/>
          <a:p>
            <a:pPr algn="just" rtl="1"/>
            <a:r>
              <a:rPr lang="fa-IR" b="1" u="sng" dirty="0" smtClean="0">
                <a:solidFill>
                  <a:srgbClr val="92D050"/>
                </a:solidFill>
                <a:cs typeface="B Nazanin" panose="00000400000000000000" pitchFamily="2" charset="-78"/>
              </a:rPr>
              <a:t>تبادل اجتماعی: </a:t>
            </a:r>
            <a:r>
              <a:rPr lang="fa-IR" dirty="0" smtClean="0">
                <a:cs typeface="B Nazanin" panose="00000400000000000000" pitchFamily="2" charset="-78"/>
              </a:rPr>
              <a:t>مبادله پاداش و تنبیه بین دو نفر. مثلا کمک به یک همکلاسی در یک درس و کمک گرفتن از او در درس دیگر.</a:t>
            </a:r>
            <a:endParaRPr lang="en-US" dirty="0">
              <a:cs typeface="B Nazanin" panose="00000400000000000000" pitchFamily="2" charset="-78"/>
            </a:endParaRPr>
          </a:p>
        </p:txBody>
      </p:sp>
    </p:spTree>
    <p:extLst>
      <p:ext uri="{BB962C8B-B14F-4D97-AF65-F5344CB8AC3E}">
        <p14:creationId xmlns:p14="http://schemas.microsoft.com/office/powerpoint/2010/main" val="240133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a:t>
            </a:r>
            <a:r>
              <a:rPr lang="fa-IR" b="1" u="sng" dirty="0" smtClean="0">
                <a:solidFill>
                  <a:srgbClr val="FF0000"/>
                </a:solidFill>
                <a:cs typeface="B Nazanin" panose="00000400000000000000" pitchFamily="2" charset="-78"/>
              </a:rPr>
              <a:t>جامعه شناختی</a:t>
            </a:r>
            <a:endParaRPr lang="en-US" dirty="0"/>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روانشناسی اجتماعی نه تنها ریشه در روانشناسی، بلکه در جامعه شناسی دارد و در واقع روانشناسی اجتماعی حوزه ای است که پلی بین روانشناسی و جامعه شناسی می زند.</a:t>
            </a:r>
          </a:p>
          <a:p>
            <a:pPr algn="just" rtl="1"/>
            <a:r>
              <a:rPr lang="fa-IR" dirty="0" smtClean="0">
                <a:cs typeface="B Nazanin" panose="00000400000000000000" pitchFamily="2" charset="-78"/>
              </a:rPr>
              <a:t>رویکردهای جامعه شناسی تحت عنوان </a:t>
            </a:r>
            <a:r>
              <a:rPr lang="fa-IR" dirty="0" smtClean="0">
                <a:solidFill>
                  <a:srgbClr val="92D050"/>
                </a:solidFill>
                <a:cs typeface="B Nazanin" panose="00000400000000000000" pitchFamily="2" charset="-78"/>
              </a:rPr>
              <a:t>تعامل نمادین </a:t>
            </a:r>
            <a:r>
              <a:rPr lang="fa-IR" dirty="0" smtClean="0">
                <a:cs typeface="B Nazanin" panose="00000400000000000000" pitchFamily="2" charset="-78"/>
              </a:rPr>
              <a:t>و </a:t>
            </a:r>
            <a:r>
              <a:rPr lang="fa-IR" dirty="0" smtClean="0">
                <a:solidFill>
                  <a:srgbClr val="92D050"/>
                </a:solidFill>
                <a:cs typeface="B Nazanin" panose="00000400000000000000" pitchFamily="2" charset="-78"/>
              </a:rPr>
              <a:t>نقش های اجتماعی </a:t>
            </a:r>
            <a:r>
              <a:rPr lang="fa-IR" dirty="0" smtClean="0">
                <a:cs typeface="B Nazanin" panose="00000400000000000000" pitchFamily="2" charset="-78"/>
              </a:rPr>
              <a:t>مطرح می شوند.</a:t>
            </a:r>
            <a:endParaRPr lang="en-US" dirty="0">
              <a:cs typeface="B Nazanin" panose="00000400000000000000" pitchFamily="2" charset="-78"/>
            </a:endParaRPr>
          </a:p>
        </p:txBody>
      </p:sp>
    </p:spTree>
    <p:extLst>
      <p:ext uri="{BB962C8B-B14F-4D97-AF65-F5344CB8AC3E}">
        <p14:creationId xmlns:p14="http://schemas.microsoft.com/office/powerpoint/2010/main" val="170376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جامعه شناختی</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b="1" u="sng" dirty="0" smtClean="0">
                <a:solidFill>
                  <a:srgbClr val="00B0F0"/>
                </a:solidFill>
                <a:cs typeface="B Nazanin" panose="00000400000000000000" pitchFamily="2" charset="-78"/>
              </a:rPr>
              <a:t>تعامل نمادین </a:t>
            </a:r>
          </a:p>
          <a:p>
            <a:pPr algn="just" rtl="1"/>
            <a:r>
              <a:rPr lang="fa-IR" dirty="0" smtClean="0">
                <a:cs typeface="B Nazanin" panose="00000400000000000000" pitchFamily="2" charset="-78"/>
              </a:rPr>
              <a:t>بر اساس تعامل نمادین عامل تمایز انسان و حیوان قابلیت عظیم ما در ساختن و کاربرد نمادها یا همان زبان است.</a:t>
            </a:r>
          </a:p>
          <a:p>
            <a:pPr algn="just" rtl="1"/>
            <a:r>
              <a:rPr lang="fa-IR" dirty="0" smtClean="0">
                <a:cs typeface="B Nazanin" panose="00000400000000000000" pitchFamily="2" charset="-78"/>
              </a:rPr>
              <a:t>برخی از مفاهیم مطرح شده در این دیگاه عبارتند از </a:t>
            </a:r>
            <a:r>
              <a:rPr lang="fa-IR" u="sng" dirty="0" smtClean="0">
                <a:solidFill>
                  <a:srgbClr val="00B0F0"/>
                </a:solidFill>
                <a:cs typeface="B Nazanin" panose="00000400000000000000" pitchFamily="2" charset="-78"/>
              </a:rPr>
              <a:t>تعریف موقعیت و مفهوم خود یا نفس</a:t>
            </a:r>
          </a:p>
          <a:p>
            <a:pPr algn="just" rtl="1"/>
            <a:r>
              <a:rPr lang="fa-IR" b="1" u="sng" dirty="0" smtClean="0">
                <a:solidFill>
                  <a:srgbClr val="00B0F0"/>
                </a:solidFill>
                <a:cs typeface="B Nazanin" panose="00000400000000000000" pitchFamily="2" charset="-78"/>
              </a:rPr>
              <a:t>تعریف موقعیت: </a:t>
            </a:r>
            <a:r>
              <a:rPr lang="fa-IR" dirty="0" smtClean="0">
                <a:cs typeface="B Nazanin" panose="00000400000000000000" pitchFamily="2" charset="-78"/>
              </a:rPr>
              <a:t>باورها، ادراک ها و فهم مشترک در تعاملات اجتماعی.</a:t>
            </a:r>
          </a:p>
          <a:p>
            <a:pPr algn="just" rtl="1"/>
            <a:r>
              <a:rPr lang="fa-IR" b="1" u="sng" dirty="0" smtClean="0">
                <a:solidFill>
                  <a:srgbClr val="00B0F0"/>
                </a:solidFill>
                <a:cs typeface="B Nazanin" panose="00000400000000000000" pitchFamily="2" charset="-78"/>
              </a:rPr>
              <a:t>خود یا نفس: </a:t>
            </a:r>
            <a:r>
              <a:rPr lang="fa-IR" dirty="0" smtClean="0">
                <a:cs typeface="B Nazanin" panose="00000400000000000000" pitchFamily="2" charset="-78"/>
              </a:rPr>
              <a:t>این که چه کسی هستیم و چگونه هستیم و از تعامل های ما با دیگران به دست می آید. چارلز کولی اصطلاح خودآینه ای را برای نشان دادن این مفهوم که ما خود را در آینه رفتار با دیگران با خودمان می بینیم به کار برده است.</a:t>
            </a:r>
          </a:p>
        </p:txBody>
      </p:sp>
    </p:spTree>
    <p:extLst>
      <p:ext uri="{BB962C8B-B14F-4D97-AF65-F5344CB8AC3E}">
        <p14:creationId xmlns:p14="http://schemas.microsoft.com/office/powerpoint/2010/main" val="242559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u="sng" dirty="0">
                <a:solidFill>
                  <a:srgbClr val="FF0000"/>
                </a:solidFill>
                <a:cs typeface="B Nazanin" panose="00000400000000000000" pitchFamily="2" charset="-78"/>
              </a:rPr>
              <a:t>نظریه های جامعه شناختی</a:t>
            </a:r>
            <a:endParaRPr lang="en-US" dirty="0"/>
          </a:p>
        </p:txBody>
      </p:sp>
      <p:sp>
        <p:nvSpPr>
          <p:cNvPr id="3" name="Content Placeholder 2"/>
          <p:cNvSpPr>
            <a:spLocks noGrp="1"/>
          </p:cNvSpPr>
          <p:nvPr>
            <p:ph idx="1"/>
          </p:nvPr>
        </p:nvSpPr>
        <p:spPr/>
        <p:txBody>
          <a:bodyPr/>
          <a:lstStyle/>
          <a:p>
            <a:pPr algn="just" rtl="1"/>
            <a:r>
              <a:rPr lang="fa-IR" b="1" u="sng" dirty="0" smtClean="0">
                <a:solidFill>
                  <a:srgbClr val="00B0F0"/>
                </a:solidFill>
                <a:cs typeface="B Nazanin" panose="00000400000000000000" pitchFamily="2" charset="-78"/>
              </a:rPr>
              <a:t>نقش های اجتماعی</a:t>
            </a:r>
          </a:p>
          <a:p>
            <a:pPr algn="just" rtl="1"/>
            <a:r>
              <a:rPr lang="fa-IR" dirty="0" smtClean="0">
                <a:cs typeface="B Nazanin" panose="00000400000000000000" pitchFamily="2" charset="-78"/>
              </a:rPr>
              <a:t>هنجارها یا حقوق و مسئولیت هایی که در یک نظام اجتماعی به یک سِمَت ویژه تفویض می شود. نظام اجتماعی به هر گروه یا سازمان اجتماعی که افراد آن با هم در تعامل هستند اطلاق می شود مثل خانواده، یک تیم ورزشی، مدرسه و ...</a:t>
            </a:r>
          </a:p>
          <a:p>
            <a:pPr algn="just" rtl="1"/>
            <a:r>
              <a:rPr lang="fa-IR" b="1" u="sng" dirty="0" smtClean="0">
                <a:solidFill>
                  <a:srgbClr val="00B0F0"/>
                </a:solidFill>
                <a:cs typeface="B Nazanin" panose="00000400000000000000" pitchFamily="2" charset="-78"/>
              </a:rPr>
              <a:t>سِمَت </a:t>
            </a:r>
            <a:r>
              <a:rPr lang="fa-IR" dirty="0" smtClean="0">
                <a:cs typeface="B Nazanin" panose="00000400000000000000" pitchFamily="2" charset="-78"/>
              </a:rPr>
              <a:t>جایگاه و پایگاه افراد است مثلا دانشجو، استاد، رئیس و کارکنان یک دانشگاه</a:t>
            </a:r>
          </a:p>
          <a:p>
            <a:pPr algn="just" rtl="1"/>
            <a:r>
              <a:rPr lang="fa-IR" b="1" u="sng" dirty="0" smtClean="0">
                <a:solidFill>
                  <a:srgbClr val="00B0F0"/>
                </a:solidFill>
                <a:cs typeface="B Nazanin" panose="00000400000000000000" pitchFamily="2" charset="-78"/>
              </a:rPr>
              <a:t>هنجارهای اجتماعی </a:t>
            </a:r>
            <a:r>
              <a:rPr lang="fa-IR" dirty="0" smtClean="0">
                <a:cs typeface="B Nazanin" panose="00000400000000000000" pitchFamily="2" charset="-78"/>
              </a:rPr>
              <a:t>یعنی قواعد و انتظاراتی درباره آن چه اعضای اجتماعی یا گروه باید باشند یا انجام دهند. مثلا گردن نهادن به آین نامه های انضباطی دانشگاه</a:t>
            </a:r>
            <a:endParaRPr lang="en-US" dirty="0">
              <a:cs typeface="B Nazanin" panose="00000400000000000000" pitchFamily="2" charset="-78"/>
            </a:endParaRPr>
          </a:p>
        </p:txBody>
      </p:sp>
    </p:spTree>
    <p:extLst>
      <p:ext uri="{BB962C8B-B14F-4D97-AF65-F5344CB8AC3E}">
        <p14:creationId xmlns:p14="http://schemas.microsoft.com/office/powerpoint/2010/main" val="12722010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160</TotalTime>
  <Words>1051</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 Nazanin</vt:lpstr>
      <vt:lpstr>Garamond</vt:lpstr>
      <vt:lpstr>Organic</vt:lpstr>
      <vt:lpstr>به نام خدا</vt:lpstr>
      <vt:lpstr>نفوذ اجتماعی</vt:lpstr>
      <vt:lpstr>نظریه های اصلی</vt:lpstr>
      <vt:lpstr>نظریه های اصلی</vt:lpstr>
      <vt:lpstr>نظریه های اصلی</vt:lpstr>
      <vt:lpstr>نظریه های اصلی</vt:lpstr>
      <vt:lpstr>نظریه های جامعه شناختی</vt:lpstr>
      <vt:lpstr>نظریه های جامعه شناختی</vt:lpstr>
      <vt:lpstr>نظریه های جامعه شناختی</vt:lpstr>
      <vt:lpstr>نظریه های زیست شناختی</vt:lpstr>
      <vt:lpstr>نظریه های جامعه شناختی</vt:lpstr>
      <vt:lpstr>نظریه نقش</vt:lpstr>
      <vt:lpstr>وضعیت نظریه ها در روانشناسی اجتماعی امروزی</vt:lpstr>
      <vt:lpstr>موفق و پیروز باشید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Amir-Nika</dc:creator>
  <cp:lastModifiedBy>Amir-Nika</cp:lastModifiedBy>
  <cp:revision>35</cp:revision>
  <dcterms:created xsi:type="dcterms:W3CDTF">2020-04-20T06:22:47Z</dcterms:created>
  <dcterms:modified xsi:type="dcterms:W3CDTF">2020-04-22T06:10:00Z</dcterms:modified>
</cp:coreProperties>
</file>