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BA9793-977F-45F8-8351-DB4006D87026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B16932-0CCE-41FD-8D02-1247D0DAD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459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9F2CCA3-4C15-49B5-A632-750B487174B7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074D2-8E1A-4941-8C39-2EAF0330E6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2CCA3-4C15-49B5-A632-750B487174B7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074D2-8E1A-4941-8C39-2EAF0330E6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2CCA3-4C15-49B5-A632-750B487174B7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074D2-8E1A-4941-8C39-2EAF0330E6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2CCA3-4C15-49B5-A632-750B487174B7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074D2-8E1A-4941-8C39-2EAF0330E6F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2CCA3-4C15-49B5-A632-750B487174B7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074D2-8E1A-4941-8C39-2EAF0330E6F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2CCA3-4C15-49B5-A632-750B487174B7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074D2-8E1A-4941-8C39-2EAF0330E6F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2CCA3-4C15-49B5-A632-750B487174B7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074D2-8E1A-4941-8C39-2EAF0330E6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2CCA3-4C15-49B5-A632-750B487174B7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074D2-8E1A-4941-8C39-2EAF0330E6F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2CCA3-4C15-49B5-A632-750B487174B7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074D2-8E1A-4941-8C39-2EAF0330E6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2CCA3-4C15-49B5-A632-750B487174B7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074D2-8E1A-4941-8C39-2EAF0330E6F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2CCA3-4C15-49B5-A632-750B487174B7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074D2-8E1A-4941-8C39-2EAF0330E6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9F2CCA3-4C15-49B5-A632-750B487174B7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408074D2-8E1A-4941-8C39-2EAF0330E6F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5.wav"/><Relationship Id="rId7" Type="http://schemas.openxmlformats.org/officeDocument/2006/relationships/slideLayout" Target="../slideLayouts/slideLayout6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audio" Target="../media/media6.wav"/><Relationship Id="rId5" Type="http://schemas.microsoft.com/office/2007/relationships/media" Target="../media/media6.wav"/><Relationship Id="rId4" Type="http://schemas.openxmlformats.org/officeDocument/2006/relationships/audio" Target="../media/media5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>
                <a:cs typeface="B Titr" pitchFamily="2" charset="-78"/>
              </a:rPr>
              <a:t>بسم الله الرحمن الرحیم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34000"/>
            <a:ext cx="6400800" cy="304800"/>
          </a:xfrm>
        </p:spPr>
        <p:txBody>
          <a:bodyPr>
            <a:normAutofit fontScale="475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2400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fa-IR" spc="0" dirty="0" smtClean="0">
                <a:cs typeface="B Titr" pitchFamily="2" charset="-78"/>
              </a:rPr>
              <a:t>چند نکته درباره ارجاعات</a:t>
            </a:r>
            <a:endParaRPr lang="en-US" spc="0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r" rtl="1">
              <a:lnSpc>
                <a:spcPct val="200000"/>
              </a:lnSpc>
              <a:buFont typeface="Wingdings" pitchFamily="2" charset="2"/>
              <a:buChar char="ü"/>
            </a:pPr>
            <a:r>
              <a:rPr lang="fa-IR" sz="2000" b="1" dirty="0" smtClean="0">
                <a:solidFill>
                  <a:schemeClr val="tx1"/>
                </a:solidFill>
                <a:cs typeface="B Lotus" pitchFamily="2" charset="-78"/>
              </a:rPr>
              <a:t>ارجاع و استناد معمولاً برای تاکید و اثبات مطلبی آورده می شود</a:t>
            </a:r>
          </a:p>
          <a:p>
            <a:pPr algn="r" rtl="1">
              <a:lnSpc>
                <a:spcPct val="200000"/>
              </a:lnSpc>
              <a:buFont typeface="Wingdings" pitchFamily="2" charset="2"/>
              <a:buChar char="ü"/>
            </a:pPr>
            <a:r>
              <a:rPr lang="fa-IR" sz="2000" b="1" dirty="0" smtClean="0">
                <a:solidFill>
                  <a:schemeClr val="tx1"/>
                </a:solidFill>
                <a:cs typeface="B Lotus" pitchFamily="2" charset="-78"/>
              </a:rPr>
              <a:t>بدیهیات نیاز به اثبات ندارند</a:t>
            </a:r>
          </a:p>
          <a:p>
            <a:pPr indent="0" algn="r" rtl="1">
              <a:lnSpc>
                <a:spcPct val="200000"/>
              </a:lnSpc>
              <a:buNone/>
            </a:pPr>
            <a:endParaRPr lang="en-US" sz="2000" b="1" dirty="0">
              <a:solidFill>
                <a:schemeClr val="tx1"/>
              </a:solidFill>
              <a:cs typeface="B Lotus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46999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just" rtl="1"/>
            <a:r>
              <a:rPr lang="fa-IR" b="1" dirty="0" smtClean="0">
                <a:cs typeface="B Lotus" pitchFamily="2" charset="-78"/>
              </a:rPr>
              <a:t>نقل قول ها نباید داخل گیومه باشد</a:t>
            </a:r>
          </a:p>
          <a:p>
            <a:pPr algn="just" rtl="1"/>
            <a:r>
              <a:rPr lang="fa-IR" b="1" dirty="0">
                <a:cs typeface="B Lotus" pitchFamily="2" charset="-78"/>
              </a:rPr>
              <a:t>(زرین کوب،1378: 103) نویسنده، سال چاپ: شماره صفحه</a:t>
            </a:r>
          </a:p>
          <a:p>
            <a:pPr indent="0" algn="just" rtl="1">
              <a:buNone/>
            </a:pPr>
            <a:endParaRPr lang="en-US" b="1" dirty="0">
              <a:cs typeface="B Lotus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 rtl="1"/>
            <a:r>
              <a:rPr lang="fa-IR" sz="2000" b="1" dirty="0" smtClean="0">
                <a:cs typeface="B Lotus" pitchFamily="2" charset="-78"/>
              </a:rPr>
              <a:t>نقل قول ها باید عینا داخل گیومه قرار گیرند</a:t>
            </a:r>
          </a:p>
          <a:p>
            <a:pPr algn="just" rtl="1"/>
            <a:r>
              <a:rPr lang="fa-IR" sz="2000" b="1" dirty="0" smtClean="0">
                <a:cs typeface="B Lotus" pitchFamily="2" charset="-78"/>
              </a:rPr>
              <a:t>(زرین کوب،1378: 103) نویسنده، سال چاپ: شماره صفحه</a:t>
            </a:r>
          </a:p>
          <a:p>
            <a:pPr algn="just" rtl="1"/>
            <a:endParaRPr lang="en-US" sz="2000" b="1" dirty="0">
              <a:cs typeface="B Lotus" pitchFamily="2" charset="-78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fa-IR" spc="0" dirty="0" smtClean="0">
                <a:cs typeface="B Titr" pitchFamily="2" charset="-78"/>
              </a:rPr>
              <a:t>شیوه های ارجاع</a:t>
            </a:r>
            <a:endParaRPr lang="en-US" spc="0" dirty="0">
              <a:cs typeface="B Titr" pitchFamily="2" charset="-78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r>
              <a:rPr lang="fa-IR" dirty="0" smtClean="0"/>
              <a:t>روش غیر مستقیم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r>
              <a:rPr lang="fa-IR" dirty="0" smtClean="0"/>
              <a:t>روش مستقیم</a:t>
            </a:r>
            <a:endParaRPr lang="en-US" dirty="0"/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00998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0960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 build="p" animBg="1"/>
      <p:bldP spid="3" grpId="0" build="p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914399"/>
            <a:ext cx="6400800" cy="2362201"/>
          </a:xfrm>
        </p:spPr>
        <p:txBody>
          <a:bodyPr>
            <a:noAutofit/>
          </a:bodyPr>
          <a:lstStyle/>
          <a:p>
            <a:r>
              <a:rPr lang="fa-IR" sz="5400" spc="0" dirty="0" smtClean="0">
                <a:cs typeface="B Titr" pitchFamily="2" charset="-78"/>
              </a:rPr>
              <a:t>پایان</a:t>
            </a:r>
            <a:endParaRPr lang="en-US" sz="5400" spc="0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69160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fa-IR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B Titr" pitchFamily="2" charset="-78"/>
              </a:rPr>
              <a:t>مریم میرزایی مقدم99/2/21</a:t>
            </a:r>
            <a:br>
              <a:rPr lang="fa-IR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B Titr" pitchFamily="2" charset="-78"/>
              </a:rPr>
            </a:br>
            <a:endParaRPr lang="en-US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cs typeface="B Titr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a-IR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B Titr" pitchFamily="2" charset="-78"/>
              </a:rPr>
              <a:t>نگارش علمی</a:t>
            </a:r>
            <a:endParaRPr lang="en-US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5473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186545"/>
            <a:ext cx="6248400" cy="260465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400" b="1" spc="0" dirty="0" smtClean="0">
                <a:cs typeface="B Lotus" pitchFamily="2" charset="-78"/>
              </a:rPr>
              <a:t>یادداشت منابع مهم و متقن علمی که پژوهشگر در متن مقاله از آن ها استفاده کرده و بدان ها استناد نموده است</a:t>
            </a:r>
            <a:endParaRPr lang="en-US" sz="2400" b="1" spc="0" dirty="0">
              <a:cs typeface="B Lotus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990600"/>
            <a:ext cx="6248400" cy="12192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a-IR" sz="3600" b="1" u="sng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B Titr" pitchFamily="2" charset="-78"/>
              </a:rPr>
              <a:t>تنظیم منابع</a:t>
            </a:r>
            <a:endParaRPr lang="en-US" sz="3600" b="1" u="sng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cs typeface="B Titr" pitchFamily="2" charset="-78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781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625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fa-IR" spc="0" dirty="0" smtClean="0"/>
              <a:t>شیوه ی تنظیم منابع</a:t>
            </a:r>
            <a:endParaRPr lang="en-US" spc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algn="r" rtl="1"/>
            <a:r>
              <a:rPr lang="fa-IR" sz="2400" b="1" dirty="0" smtClean="0">
                <a:cs typeface="B Lotus" pitchFamily="2" charset="-78"/>
              </a:rPr>
              <a:t>تمام منابعی که در متن از آن ها استفاده شده، ذکر شود؛</a:t>
            </a:r>
          </a:p>
          <a:p>
            <a:pPr algn="r" rtl="1"/>
            <a:r>
              <a:rPr lang="fa-IR" sz="2400" b="1" dirty="0" smtClean="0">
                <a:cs typeface="B Lotus" pitchFamily="2" charset="-78"/>
              </a:rPr>
              <a:t>پدیدآورندگان اثر: نام خانوادگی، نام</a:t>
            </a:r>
          </a:p>
          <a:p>
            <a:pPr algn="r" rtl="1"/>
            <a:r>
              <a:rPr lang="fa-IR" sz="2400" b="1" dirty="0" smtClean="0">
                <a:cs typeface="B Lotus" pitchFamily="2" charset="-78"/>
              </a:rPr>
              <a:t>سال چاپ</a:t>
            </a:r>
          </a:p>
          <a:p>
            <a:pPr algn="r" rtl="1"/>
            <a:r>
              <a:rPr lang="fa-IR" sz="2400" b="1" dirty="0" smtClean="0">
                <a:cs typeface="B Lotus" pitchFamily="2" charset="-78"/>
              </a:rPr>
              <a:t>عنوان اثر</a:t>
            </a:r>
          </a:p>
          <a:p>
            <a:pPr algn="r" rtl="1"/>
            <a:r>
              <a:rPr lang="fa-IR" sz="2400" b="1" dirty="0" smtClean="0">
                <a:cs typeface="B Lotus" pitchFamily="2" charset="-78"/>
              </a:rPr>
              <a:t>مشخصات دیگر دست اندرکاران (مترجم، گردآورنده، مصحح، شارح و...</a:t>
            </a:r>
          </a:p>
          <a:p>
            <a:pPr algn="r" rtl="1"/>
            <a:r>
              <a:rPr lang="fa-IR" sz="2400" b="1" dirty="0" smtClean="0">
                <a:cs typeface="B Lotus" pitchFamily="2" charset="-78"/>
              </a:rPr>
              <a:t>مشخصات نشر: نام شهر، نام ناشر، ذکر نوبت چاپ (اگر چاپ اول نباشد)</a:t>
            </a:r>
          </a:p>
          <a:p>
            <a:pPr indent="0" algn="r" rtl="1">
              <a:buNone/>
            </a:pPr>
            <a:endParaRPr lang="en-US" sz="2400" b="1" dirty="0">
              <a:cs typeface="B Lotus" pitchFamily="2" charset="-78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68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221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pc="0" dirty="0" smtClean="0">
                <a:cs typeface="B Titr" pitchFamily="2" charset="-78"/>
              </a:rPr>
              <a:t>ویژگی منابع مهم</a:t>
            </a:r>
            <a:endParaRPr lang="en-US" spc="0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 rtl="1">
              <a:buFont typeface="Wingdings" pitchFamily="2" charset="2"/>
              <a:buChar char="ü"/>
            </a:pPr>
            <a:r>
              <a:rPr lang="fa-IR" sz="2000" b="1" dirty="0" smtClean="0">
                <a:cs typeface="B Lotus" pitchFamily="2" charset="-78"/>
              </a:rPr>
              <a:t>چاپ های متعدد</a:t>
            </a:r>
          </a:p>
          <a:p>
            <a:pPr algn="just" rtl="1">
              <a:buFont typeface="Wingdings" pitchFamily="2" charset="2"/>
              <a:buChar char="ü"/>
            </a:pPr>
            <a:r>
              <a:rPr lang="fa-IR" sz="2000" b="1" dirty="0" smtClean="0">
                <a:cs typeface="B Lotus" pitchFamily="2" charset="-78"/>
              </a:rPr>
              <a:t>نویسندگان صاحب نظر</a:t>
            </a:r>
          </a:p>
          <a:p>
            <a:pPr algn="just" rtl="1">
              <a:buFont typeface="Wingdings" pitchFamily="2" charset="2"/>
              <a:buChar char="ü"/>
            </a:pPr>
            <a:r>
              <a:rPr lang="fa-IR" sz="2000" b="1" dirty="0" smtClean="0">
                <a:cs typeface="B Lotus" pitchFamily="2" charset="-78"/>
              </a:rPr>
              <a:t>اخذ جوایز ویژه</a:t>
            </a:r>
          </a:p>
          <a:p>
            <a:pPr algn="just" rtl="1">
              <a:buFont typeface="Wingdings" pitchFamily="2" charset="2"/>
              <a:buChar char="ü"/>
            </a:pPr>
            <a:r>
              <a:rPr lang="fa-IR" sz="2000" b="1" dirty="0" smtClean="0">
                <a:cs typeface="B Lotus" pitchFamily="2" charset="-78"/>
              </a:rPr>
              <a:t>انتشارات دانشگاهی و سازمان های دولتی</a:t>
            </a:r>
          </a:p>
          <a:p>
            <a:pPr algn="just" rtl="1">
              <a:buFont typeface="Wingdings" pitchFamily="2" charset="2"/>
              <a:buChar char="ü"/>
            </a:pPr>
            <a:r>
              <a:rPr lang="fa-IR" sz="2000" b="1" dirty="0" smtClean="0">
                <a:cs typeface="B Lotus" pitchFamily="2" charset="-78"/>
              </a:rPr>
              <a:t>مقالات پژوهشی در نشریات علمی پژوهشی و علمی- تخصصی</a:t>
            </a:r>
          </a:p>
          <a:p>
            <a:pPr algn="just" rtl="1">
              <a:buFont typeface="Wingdings" pitchFamily="2" charset="2"/>
              <a:buChar char="ü"/>
            </a:pPr>
            <a:r>
              <a:rPr lang="fa-IR" sz="2000" b="1" dirty="0" smtClean="0">
                <a:cs typeface="B Lotus" pitchFamily="2" charset="-78"/>
              </a:rPr>
              <a:t>اطلاعات تازه  و دست اول</a:t>
            </a:r>
          </a:p>
          <a:p>
            <a:pPr algn="just" rtl="1">
              <a:buFont typeface="Wingdings" pitchFamily="2" charset="2"/>
              <a:buChar char="ü"/>
            </a:pPr>
            <a:endParaRPr lang="en-US" sz="2000" b="1" dirty="0">
              <a:cs typeface="B Lotus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1914989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fa-IR" spc="0" dirty="0" smtClean="0">
                <a:cs typeface="B Titr" pitchFamily="2" charset="-78"/>
              </a:rPr>
              <a:t>چکیده انگلیسی</a:t>
            </a:r>
            <a:endParaRPr lang="en-US" spc="0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 rtl="1">
              <a:lnSpc>
                <a:spcPct val="200000"/>
              </a:lnSpc>
            </a:pPr>
            <a:r>
              <a:rPr lang="fa-IR" sz="2400" b="1" dirty="0" smtClean="0">
                <a:cs typeface="B Lotus" pitchFamily="2" charset="-78"/>
              </a:rPr>
              <a:t>تمام چکیده فارسی باید به طور کامل ترجمه و تحت عنوان در آخرین صفحه ی مقاله آورده شود .</a:t>
            </a:r>
            <a:endParaRPr lang="en-US" sz="2400" b="1" dirty="0">
              <a:cs typeface="B Lotus" pitchFamily="2" charset="-78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67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87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fa-IR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Titr" pitchFamily="2" charset="-78"/>
              </a:rPr>
              <a:t>چند نکته ی کلی درباره ی مقاله</a:t>
            </a:r>
            <a:endParaRPr lang="en-US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Titr" pitchFamily="2" charset="-78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31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6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95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11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just" rtl="1">
              <a:lnSpc>
                <a:spcPct val="150000"/>
              </a:lnSpc>
            </a:pPr>
            <a:r>
              <a:rPr lang="fa-IR" sz="2000" b="1" spc="0" dirty="0" smtClean="0">
                <a:cs typeface="B Lotus" pitchFamily="2" charset="-78"/>
              </a:rPr>
              <a:t>اعتبار یک پژوهش علاوه بر صحت داده ها و استدلال حاصل از آن ها، به منابع و مراجعی است که از اطلاعات آن ها در پژوهش استفاده شده است. ارجاعات از موارد مهم ساختار یک مقاله ی علمی است. به وسیله ی آن چگونگی استفاده از اندیشه های دیگران را به خواننده معرفی می کند. </a:t>
            </a:r>
            <a:endParaRPr lang="en-US" sz="2000" b="1" spc="0" dirty="0">
              <a:cs typeface="B Lotus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rtl="1"/>
            <a:r>
              <a:rPr lang="fa-IR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ارجاعات و استنادات پژوهش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Titr" pitchFamily="2" charset="-78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49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830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animBg="1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 rtl="1">
              <a:lnSpc>
                <a:spcPct val="200000"/>
              </a:lnSpc>
              <a:buFont typeface="Wingdings" pitchFamily="2" charset="2"/>
              <a:buChar char="Ø"/>
            </a:pPr>
            <a:r>
              <a:rPr lang="fa-IR" sz="2000" b="1" dirty="0" smtClean="0">
                <a:solidFill>
                  <a:schemeClr val="tx1"/>
                </a:solidFill>
                <a:cs typeface="B Lotus" pitchFamily="2" charset="-78"/>
              </a:rPr>
              <a:t>روش غیرمستقیم: ارجاعاتی که یا به طور خلاصه نوشته شده و یا مفهوم آن یا تعبیری از متن دیگر نوشته شده است.</a:t>
            </a:r>
            <a:endParaRPr lang="en-US" sz="2000" b="1" dirty="0">
              <a:solidFill>
                <a:schemeClr val="tx1"/>
              </a:solidFill>
              <a:cs typeface="B Lotus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fa-IR" spc="0" dirty="0" smtClean="0">
                <a:cs typeface="B Titr" pitchFamily="2" charset="-78"/>
              </a:rPr>
              <a:t>ارجاعات از نظر روش</a:t>
            </a:r>
            <a:endParaRPr lang="en-US" spc="0" dirty="0">
              <a:cs typeface="B Titr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 rtl="1">
              <a:lnSpc>
                <a:spcPct val="200000"/>
              </a:lnSpc>
              <a:buFont typeface="Wingdings" pitchFamily="2" charset="2"/>
              <a:buChar char="Ø"/>
            </a:pPr>
            <a:r>
              <a:rPr lang="fa-IR" sz="2000" b="1" dirty="0" smtClean="0">
                <a:solidFill>
                  <a:schemeClr val="tx1"/>
                </a:solidFill>
                <a:cs typeface="B Lotus" pitchFamily="2" charset="-78"/>
              </a:rPr>
              <a:t>روش مستقیم: ارجاعاتی هستند که بدون کم و کاست عینا از متن دیگری گرفته شده است. </a:t>
            </a:r>
            <a:endParaRPr lang="en-US" sz="2000" b="1" dirty="0">
              <a:solidFill>
                <a:schemeClr val="tx1"/>
              </a:solidFill>
              <a:cs typeface="B Lotus" pitchFamily="2" charset="-78"/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54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7" dur="7838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build="p" animBg="1"/>
      <p:bldP spid="3" grpId="0" animBg="1"/>
      <p:bldP spid="4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176</TotalTime>
  <Words>335</Words>
  <Application>Microsoft Office PowerPoint</Application>
  <PresentationFormat>On-screen Show (4:3)</PresentationFormat>
  <Paragraphs>38</Paragraphs>
  <Slides>12</Slides>
  <Notes>0</Notes>
  <HiddenSlides>0</HiddenSlides>
  <MMClips>9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Couture</vt:lpstr>
      <vt:lpstr>بسم الله الرحمن الرحیم</vt:lpstr>
      <vt:lpstr>مریم میرزایی مقدم99/2/21 </vt:lpstr>
      <vt:lpstr>یادداشت منابع مهم و متقن علمی که پژوهشگر در متن مقاله از آن ها استفاده کرده و بدان ها استناد نموده است</vt:lpstr>
      <vt:lpstr>شیوه ی تنظیم منابع</vt:lpstr>
      <vt:lpstr>ویژگی منابع مهم</vt:lpstr>
      <vt:lpstr>چکیده انگلیسی</vt:lpstr>
      <vt:lpstr>چند نکته ی کلی درباره ی مقاله</vt:lpstr>
      <vt:lpstr>اعتبار یک پژوهش علاوه بر صحت داده ها و استدلال حاصل از آن ها، به منابع و مراجعی است که از اطلاعات آن ها در پژوهش استفاده شده است. ارجاعات از موارد مهم ساختار یک مقاله ی علمی است. به وسیله ی آن چگونگی استفاده از اندیشه های دیگران را به خواننده معرفی می کند. </vt:lpstr>
      <vt:lpstr>ارجاعات از نظر روش</vt:lpstr>
      <vt:lpstr>چند نکته درباره ارجاعات</vt:lpstr>
      <vt:lpstr>شیوه های ارجاع</vt:lpstr>
      <vt:lpstr>پایان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 الله الرحمن الرحیم</dc:title>
  <dc:creator>V</dc:creator>
  <cp:lastModifiedBy>V</cp:lastModifiedBy>
  <cp:revision>25</cp:revision>
  <dcterms:created xsi:type="dcterms:W3CDTF">2020-05-09T17:54:39Z</dcterms:created>
  <dcterms:modified xsi:type="dcterms:W3CDTF">2020-05-10T09:38:19Z</dcterms:modified>
</cp:coreProperties>
</file>