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7" r:id="rId3"/>
    <p:sldMasterId id="2147483659" r:id="rId4"/>
    <p:sldMasterId id="2147483661" r:id="rId5"/>
    <p:sldMasterId id="2147483663" r:id="rId6"/>
    <p:sldMasterId id="2147483665" r:id="rId7"/>
    <p:sldMasterId id="2147483667" r:id="rId8"/>
    <p:sldMasterId id="2147483671" r:id="rId9"/>
    <p:sldMasterId id="2147483677" r:id="rId10"/>
    <p:sldMasterId id="2147483679" r:id="rId11"/>
    <p:sldMasterId id="2147483683" r:id="rId12"/>
    <p:sldMasterId id="2147483685" r:id="rId13"/>
    <p:sldMasterId id="2147483693" r:id="rId14"/>
  </p:sldMasterIdLst>
  <p:sldIdLst>
    <p:sldId id="256" r:id="rId15"/>
    <p:sldId id="530" r:id="rId16"/>
    <p:sldId id="531" r:id="rId17"/>
    <p:sldId id="532" r:id="rId18"/>
    <p:sldId id="267" r:id="rId19"/>
    <p:sldId id="272" r:id="rId20"/>
    <p:sldId id="268" r:id="rId21"/>
    <p:sldId id="273" r:id="rId22"/>
    <p:sldId id="269" r:id="rId23"/>
    <p:sldId id="274" r:id="rId24"/>
    <p:sldId id="271" r:id="rId25"/>
    <p:sldId id="275" r:id="rId26"/>
    <p:sldId id="533" r:id="rId27"/>
    <p:sldId id="534" r:id="rId28"/>
    <p:sldId id="535" r:id="rId29"/>
    <p:sldId id="536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5" r:id="rId168"/>
    <p:sldId id="416" r:id="rId169"/>
    <p:sldId id="417" r:id="rId170"/>
    <p:sldId id="418" r:id="rId171"/>
    <p:sldId id="419" r:id="rId172"/>
    <p:sldId id="420" r:id="rId173"/>
    <p:sldId id="421" r:id="rId174"/>
    <p:sldId id="422" r:id="rId175"/>
    <p:sldId id="423" r:id="rId176"/>
    <p:sldId id="424" r:id="rId177"/>
    <p:sldId id="425" r:id="rId178"/>
    <p:sldId id="426" r:id="rId179"/>
    <p:sldId id="427" r:id="rId180"/>
    <p:sldId id="428" r:id="rId181"/>
    <p:sldId id="429" r:id="rId182"/>
    <p:sldId id="430" r:id="rId183"/>
    <p:sldId id="431" r:id="rId184"/>
    <p:sldId id="432" r:id="rId185"/>
    <p:sldId id="433" r:id="rId186"/>
    <p:sldId id="434" r:id="rId187"/>
    <p:sldId id="435" r:id="rId188"/>
    <p:sldId id="436" r:id="rId189"/>
    <p:sldId id="437" r:id="rId190"/>
    <p:sldId id="438" r:id="rId191"/>
    <p:sldId id="439" r:id="rId192"/>
    <p:sldId id="440" r:id="rId193"/>
    <p:sldId id="441" r:id="rId194"/>
    <p:sldId id="442" r:id="rId195"/>
    <p:sldId id="443" r:id="rId196"/>
    <p:sldId id="444" r:id="rId197"/>
    <p:sldId id="445" r:id="rId198"/>
    <p:sldId id="446" r:id="rId199"/>
    <p:sldId id="447" r:id="rId200"/>
    <p:sldId id="448" r:id="rId201"/>
    <p:sldId id="449" r:id="rId202"/>
    <p:sldId id="450" r:id="rId203"/>
    <p:sldId id="451" r:id="rId204"/>
    <p:sldId id="452" r:id="rId205"/>
    <p:sldId id="453" r:id="rId206"/>
    <p:sldId id="454" r:id="rId207"/>
    <p:sldId id="455" r:id="rId208"/>
    <p:sldId id="456" r:id="rId209"/>
    <p:sldId id="457" r:id="rId210"/>
    <p:sldId id="458" r:id="rId211"/>
    <p:sldId id="459" r:id="rId212"/>
    <p:sldId id="460" r:id="rId213"/>
    <p:sldId id="461" r:id="rId214"/>
    <p:sldId id="462" r:id="rId215"/>
    <p:sldId id="463" r:id="rId216"/>
    <p:sldId id="464" r:id="rId217"/>
    <p:sldId id="465" r:id="rId218"/>
    <p:sldId id="466" r:id="rId219"/>
    <p:sldId id="467" r:id="rId220"/>
    <p:sldId id="468" r:id="rId221"/>
    <p:sldId id="469" r:id="rId222"/>
    <p:sldId id="470" r:id="rId223"/>
    <p:sldId id="471" r:id="rId224"/>
    <p:sldId id="472" r:id="rId225"/>
    <p:sldId id="473" r:id="rId226"/>
    <p:sldId id="474" r:id="rId227"/>
    <p:sldId id="475" r:id="rId228"/>
    <p:sldId id="476" r:id="rId229"/>
    <p:sldId id="477" r:id="rId230"/>
    <p:sldId id="478" r:id="rId231"/>
    <p:sldId id="479" r:id="rId232"/>
    <p:sldId id="480" r:id="rId233"/>
    <p:sldId id="481" r:id="rId234"/>
    <p:sldId id="482" r:id="rId235"/>
    <p:sldId id="483" r:id="rId236"/>
    <p:sldId id="484" r:id="rId237"/>
    <p:sldId id="485" r:id="rId238"/>
    <p:sldId id="486" r:id="rId239"/>
    <p:sldId id="487" r:id="rId240"/>
    <p:sldId id="488" r:id="rId241"/>
    <p:sldId id="489" r:id="rId242"/>
    <p:sldId id="490" r:id="rId243"/>
    <p:sldId id="491" r:id="rId244"/>
    <p:sldId id="492" r:id="rId245"/>
    <p:sldId id="493" r:id="rId246"/>
    <p:sldId id="494" r:id="rId247"/>
    <p:sldId id="495" r:id="rId248"/>
    <p:sldId id="496" r:id="rId249"/>
    <p:sldId id="497" r:id="rId250"/>
    <p:sldId id="498" r:id="rId251"/>
    <p:sldId id="499" r:id="rId252"/>
    <p:sldId id="500" r:id="rId253"/>
    <p:sldId id="501" r:id="rId254"/>
    <p:sldId id="502" r:id="rId255"/>
    <p:sldId id="503" r:id="rId256"/>
    <p:sldId id="504" r:id="rId257"/>
    <p:sldId id="505" r:id="rId258"/>
    <p:sldId id="506" r:id="rId259"/>
    <p:sldId id="507" r:id="rId260"/>
    <p:sldId id="508" r:id="rId261"/>
    <p:sldId id="509" r:id="rId262"/>
    <p:sldId id="510" r:id="rId263"/>
    <p:sldId id="511" r:id="rId264"/>
    <p:sldId id="512" r:id="rId265"/>
    <p:sldId id="513" r:id="rId266"/>
    <p:sldId id="514" r:id="rId267"/>
    <p:sldId id="515" r:id="rId268"/>
    <p:sldId id="516" r:id="rId269"/>
    <p:sldId id="517" r:id="rId270"/>
    <p:sldId id="518" r:id="rId271"/>
    <p:sldId id="519" r:id="rId272"/>
    <p:sldId id="520" r:id="rId273"/>
    <p:sldId id="521" r:id="rId274"/>
    <p:sldId id="522" r:id="rId275"/>
    <p:sldId id="523" r:id="rId276"/>
    <p:sldId id="524" r:id="rId277"/>
    <p:sldId id="525" r:id="rId278"/>
    <p:sldId id="526" r:id="rId279"/>
    <p:sldId id="527" r:id="rId280"/>
    <p:sldId id="528" r:id="rId281"/>
    <p:sldId id="529" r:id="rId28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sz="2400" b="1"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FFFF"/>
    <a:srgbClr val="CCFFFF"/>
    <a:srgbClr val="0066FF"/>
    <a:srgbClr val="0099FF"/>
    <a:srgbClr val="66CCFF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2" autoAdjust="0"/>
    <p:restoredTop sz="94749" autoAdjust="0"/>
  </p:normalViewPr>
  <p:slideViewPr>
    <p:cSldViewPr>
      <p:cViewPr varScale="1">
        <p:scale>
          <a:sx n="42" d="100"/>
          <a:sy n="42" d="100"/>
        </p:scale>
        <p:origin x="129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3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63" Type="http://schemas.openxmlformats.org/officeDocument/2006/relationships/slide" Target="slides/slide49.xml"/><Relationship Id="rId84" Type="http://schemas.openxmlformats.org/officeDocument/2006/relationships/slide" Target="slides/slide70.xml"/><Relationship Id="rId138" Type="http://schemas.openxmlformats.org/officeDocument/2006/relationships/slide" Target="slides/slide124.xml"/><Relationship Id="rId159" Type="http://schemas.openxmlformats.org/officeDocument/2006/relationships/slide" Target="slides/slide145.xml"/><Relationship Id="rId170" Type="http://schemas.openxmlformats.org/officeDocument/2006/relationships/slide" Target="slides/slide156.xml"/><Relationship Id="rId191" Type="http://schemas.openxmlformats.org/officeDocument/2006/relationships/slide" Target="slides/slide177.xml"/><Relationship Id="rId205" Type="http://schemas.openxmlformats.org/officeDocument/2006/relationships/slide" Target="slides/slide191.xml"/><Relationship Id="rId226" Type="http://schemas.openxmlformats.org/officeDocument/2006/relationships/slide" Target="slides/slide212.xml"/><Relationship Id="rId247" Type="http://schemas.openxmlformats.org/officeDocument/2006/relationships/slide" Target="slides/slide233.xml"/><Relationship Id="rId107" Type="http://schemas.openxmlformats.org/officeDocument/2006/relationships/slide" Target="slides/slide93.xml"/><Relationship Id="rId268" Type="http://schemas.openxmlformats.org/officeDocument/2006/relationships/slide" Target="slides/slide25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53" Type="http://schemas.openxmlformats.org/officeDocument/2006/relationships/slide" Target="slides/slide39.xml"/><Relationship Id="rId74" Type="http://schemas.openxmlformats.org/officeDocument/2006/relationships/slide" Target="slides/slide60.xml"/><Relationship Id="rId128" Type="http://schemas.openxmlformats.org/officeDocument/2006/relationships/slide" Target="slides/slide114.xml"/><Relationship Id="rId149" Type="http://schemas.openxmlformats.org/officeDocument/2006/relationships/slide" Target="slides/slide135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1.xml"/><Relationship Id="rId160" Type="http://schemas.openxmlformats.org/officeDocument/2006/relationships/slide" Target="slides/slide146.xml"/><Relationship Id="rId181" Type="http://schemas.openxmlformats.org/officeDocument/2006/relationships/slide" Target="slides/slide167.xml"/><Relationship Id="rId216" Type="http://schemas.openxmlformats.org/officeDocument/2006/relationships/slide" Target="slides/slide202.xml"/><Relationship Id="rId237" Type="http://schemas.openxmlformats.org/officeDocument/2006/relationships/slide" Target="slides/slide223.xml"/><Relationship Id="rId258" Type="http://schemas.openxmlformats.org/officeDocument/2006/relationships/slide" Target="slides/slide244.xml"/><Relationship Id="rId279" Type="http://schemas.openxmlformats.org/officeDocument/2006/relationships/slide" Target="slides/slide265.xml"/><Relationship Id="rId22" Type="http://schemas.openxmlformats.org/officeDocument/2006/relationships/slide" Target="slides/slide8.xml"/><Relationship Id="rId43" Type="http://schemas.openxmlformats.org/officeDocument/2006/relationships/slide" Target="slides/slide29.xml"/><Relationship Id="rId64" Type="http://schemas.openxmlformats.org/officeDocument/2006/relationships/slide" Target="slides/slide50.xml"/><Relationship Id="rId118" Type="http://schemas.openxmlformats.org/officeDocument/2006/relationships/slide" Target="slides/slide104.xml"/><Relationship Id="rId139" Type="http://schemas.openxmlformats.org/officeDocument/2006/relationships/slide" Target="slides/slide125.xml"/><Relationship Id="rId85" Type="http://schemas.openxmlformats.org/officeDocument/2006/relationships/slide" Target="slides/slide71.xml"/><Relationship Id="rId150" Type="http://schemas.openxmlformats.org/officeDocument/2006/relationships/slide" Target="slides/slide136.xml"/><Relationship Id="rId171" Type="http://schemas.openxmlformats.org/officeDocument/2006/relationships/slide" Target="slides/slide157.xml"/><Relationship Id="rId192" Type="http://schemas.openxmlformats.org/officeDocument/2006/relationships/slide" Target="slides/slide178.xml"/><Relationship Id="rId206" Type="http://schemas.openxmlformats.org/officeDocument/2006/relationships/slide" Target="slides/slide192.xml"/><Relationship Id="rId227" Type="http://schemas.openxmlformats.org/officeDocument/2006/relationships/slide" Target="slides/slide213.xml"/><Relationship Id="rId248" Type="http://schemas.openxmlformats.org/officeDocument/2006/relationships/slide" Target="slides/slide234.xml"/><Relationship Id="rId269" Type="http://schemas.openxmlformats.org/officeDocument/2006/relationships/slide" Target="slides/slide255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19.xml"/><Relationship Id="rId108" Type="http://schemas.openxmlformats.org/officeDocument/2006/relationships/slide" Target="slides/slide94.xml"/><Relationship Id="rId129" Type="http://schemas.openxmlformats.org/officeDocument/2006/relationships/slide" Target="slides/slide115.xml"/><Relationship Id="rId280" Type="http://schemas.openxmlformats.org/officeDocument/2006/relationships/slide" Target="slides/slide266.xml"/><Relationship Id="rId54" Type="http://schemas.openxmlformats.org/officeDocument/2006/relationships/slide" Target="slides/slide40.xml"/><Relationship Id="rId75" Type="http://schemas.openxmlformats.org/officeDocument/2006/relationships/slide" Target="slides/slide61.xml"/><Relationship Id="rId96" Type="http://schemas.openxmlformats.org/officeDocument/2006/relationships/slide" Target="slides/slide82.xml"/><Relationship Id="rId140" Type="http://schemas.openxmlformats.org/officeDocument/2006/relationships/slide" Target="slides/slide126.xml"/><Relationship Id="rId161" Type="http://schemas.openxmlformats.org/officeDocument/2006/relationships/slide" Target="slides/slide147.xml"/><Relationship Id="rId182" Type="http://schemas.openxmlformats.org/officeDocument/2006/relationships/slide" Target="slides/slide168.xml"/><Relationship Id="rId217" Type="http://schemas.openxmlformats.org/officeDocument/2006/relationships/slide" Target="slides/slide203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24.xml"/><Relationship Id="rId259" Type="http://schemas.openxmlformats.org/officeDocument/2006/relationships/slide" Target="slides/slide245.xml"/><Relationship Id="rId23" Type="http://schemas.openxmlformats.org/officeDocument/2006/relationships/slide" Target="slides/slide9.xml"/><Relationship Id="rId119" Type="http://schemas.openxmlformats.org/officeDocument/2006/relationships/slide" Target="slides/slide105.xml"/><Relationship Id="rId270" Type="http://schemas.openxmlformats.org/officeDocument/2006/relationships/slide" Target="slides/slide256.xml"/><Relationship Id="rId44" Type="http://schemas.openxmlformats.org/officeDocument/2006/relationships/slide" Target="slides/slide30.xml"/><Relationship Id="rId65" Type="http://schemas.openxmlformats.org/officeDocument/2006/relationships/slide" Target="slides/slide51.xml"/><Relationship Id="rId86" Type="http://schemas.openxmlformats.org/officeDocument/2006/relationships/slide" Target="slides/slide72.xml"/><Relationship Id="rId130" Type="http://schemas.openxmlformats.org/officeDocument/2006/relationships/slide" Target="slides/slide116.xml"/><Relationship Id="rId151" Type="http://schemas.openxmlformats.org/officeDocument/2006/relationships/slide" Target="slides/slide137.xml"/><Relationship Id="rId172" Type="http://schemas.openxmlformats.org/officeDocument/2006/relationships/slide" Target="slides/slide158.xml"/><Relationship Id="rId193" Type="http://schemas.openxmlformats.org/officeDocument/2006/relationships/slide" Target="slides/slide179.xml"/><Relationship Id="rId207" Type="http://schemas.openxmlformats.org/officeDocument/2006/relationships/slide" Target="slides/slide193.xml"/><Relationship Id="rId228" Type="http://schemas.openxmlformats.org/officeDocument/2006/relationships/slide" Target="slides/slide214.xml"/><Relationship Id="rId249" Type="http://schemas.openxmlformats.org/officeDocument/2006/relationships/slide" Target="slides/slide235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260" Type="http://schemas.openxmlformats.org/officeDocument/2006/relationships/slide" Target="slides/slide246.xml"/><Relationship Id="rId265" Type="http://schemas.openxmlformats.org/officeDocument/2006/relationships/slide" Target="slides/slide251.xml"/><Relationship Id="rId281" Type="http://schemas.openxmlformats.org/officeDocument/2006/relationships/slide" Target="slides/slide267.xml"/><Relationship Id="rId286" Type="http://schemas.openxmlformats.org/officeDocument/2006/relationships/tableStyles" Target="tableStyles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120" Type="http://schemas.openxmlformats.org/officeDocument/2006/relationships/slide" Target="slides/slide106.xml"/><Relationship Id="rId125" Type="http://schemas.openxmlformats.org/officeDocument/2006/relationships/slide" Target="slides/slide111.xml"/><Relationship Id="rId141" Type="http://schemas.openxmlformats.org/officeDocument/2006/relationships/slide" Target="slides/slide127.xml"/><Relationship Id="rId146" Type="http://schemas.openxmlformats.org/officeDocument/2006/relationships/slide" Target="slides/slide132.xml"/><Relationship Id="rId167" Type="http://schemas.openxmlformats.org/officeDocument/2006/relationships/slide" Target="slides/slide153.xml"/><Relationship Id="rId188" Type="http://schemas.openxmlformats.org/officeDocument/2006/relationships/slide" Target="slides/slide17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162" Type="http://schemas.openxmlformats.org/officeDocument/2006/relationships/slide" Target="slides/slide148.xml"/><Relationship Id="rId183" Type="http://schemas.openxmlformats.org/officeDocument/2006/relationships/slide" Target="slides/slide169.xml"/><Relationship Id="rId213" Type="http://schemas.openxmlformats.org/officeDocument/2006/relationships/slide" Target="slides/slide199.xml"/><Relationship Id="rId218" Type="http://schemas.openxmlformats.org/officeDocument/2006/relationships/slide" Target="slides/slide204.xml"/><Relationship Id="rId234" Type="http://schemas.openxmlformats.org/officeDocument/2006/relationships/slide" Target="slides/slide220.xml"/><Relationship Id="rId239" Type="http://schemas.openxmlformats.org/officeDocument/2006/relationships/slide" Target="slides/slide22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50" Type="http://schemas.openxmlformats.org/officeDocument/2006/relationships/slide" Target="slides/slide236.xml"/><Relationship Id="rId255" Type="http://schemas.openxmlformats.org/officeDocument/2006/relationships/slide" Target="slides/slide241.xml"/><Relationship Id="rId271" Type="http://schemas.openxmlformats.org/officeDocument/2006/relationships/slide" Target="slides/slide257.xml"/><Relationship Id="rId276" Type="http://schemas.openxmlformats.org/officeDocument/2006/relationships/slide" Target="slides/slide262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slide" Target="slides/slide96.xml"/><Relationship Id="rId115" Type="http://schemas.openxmlformats.org/officeDocument/2006/relationships/slide" Target="slides/slide101.xml"/><Relationship Id="rId131" Type="http://schemas.openxmlformats.org/officeDocument/2006/relationships/slide" Target="slides/slide117.xml"/><Relationship Id="rId136" Type="http://schemas.openxmlformats.org/officeDocument/2006/relationships/slide" Target="slides/slide122.xml"/><Relationship Id="rId157" Type="http://schemas.openxmlformats.org/officeDocument/2006/relationships/slide" Target="slides/slide143.xml"/><Relationship Id="rId178" Type="http://schemas.openxmlformats.org/officeDocument/2006/relationships/slide" Target="slides/slide164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52" Type="http://schemas.openxmlformats.org/officeDocument/2006/relationships/slide" Target="slides/slide138.xml"/><Relationship Id="rId173" Type="http://schemas.openxmlformats.org/officeDocument/2006/relationships/slide" Target="slides/slide159.xml"/><Relationship Id="rId194" Type="http://schemas.openxmlformats.org/officeDocument/2006/relationships/slide" Target="slides/slide180.xml"/><Relationship Id="rId199" Type="http://schemas.openxmlformats.org/officeDocument/2006/relationships/slide" Target="slides/slide185.xml"/><Relationship Id="rId203" Type="http://schemas.openxmlformats.org/officeDocument/2006/relationships/slide" Target="slides/slide189.xml"/><Relationship Id="rId208" Type="http://schemas.openxmlformats.org/officeDocument/2006/relationships/slide" Target="slides/slide194.xml"/><Relationship Id="rId229" Type="http://schemas.openxmlformats.org/officeDocument/2006/relationships/slide" Target="slides/slide215.xml"/><Relationship Id="rId19" Type="http://schemas.openxmlformats.org/officeDocument/2006/relationships/slide" Target="slides/slide5.xml"/><Relationship Id="rId224" Type="http://schemas.openxmlformats.org/officeDocument/2006/relationships/slide" Target="slides/slide210.xml"/><Relationship Id="rId240" Type="http://schemas.openxmlformats.org/officeDocument/2006/relationships/slide" Target="slides/slide226.xml"/><Relationship Id="rId245" Type="http://schemas.openxmlformats.org/officeDocument/2006/relationships/slide" Target="slides/slide231.xml"/><Relationship Id="rId261" Type="http://schemas.openxmlformats.org/officeDocument/2006/relationships/slide" Target="slides/slide247.xml"/><Relationship Id="rId266" Type="http://schemas.openxmlformats.org/officeDocument/2006/relationships/slide" Target="slides/slide252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126" Type="http://schemas.openxmlformats.org/officeDocument/2006/relationships/slide" Target="slides/slide112.xml"/><Relationship Id="rId147" Type="http://schemas.openxmlformats.org/officeDocument/2006/relationships/slide" Target="slides/slide133.xml"/><Relationship Id="rId168" Type="http://schemas.openxmlformats.org/officeDocument/2006/relationships/slide" Target="slides/slide154.xml"/><Relationship Id="rId282" Type="http://schemas.openxmlformats.org/officeDocument/2006/relationships/slide" Target="slides/slide2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121" Type="http://schemas.openxmlformats.org/officeDocument/2006/relationships/slide" Target="slides/slide107.xml"/><Relationship Id="rId142" Type="http://schemas.openxmlformats.org/officeDocument/2006/relationships/slide" Target="slides/slide128.xml"/><Relationship Id="rId163" Type="http://schemas.openxmlformats.org/officeDocument/2006/relationships/slide" Target="slides/slide149.xml"/><Relationship Id="rId184" Type="http://schemas.openxmlformats.org/officeDocument/2006/relationships/slide" Target="slides/slide170.xml"/><Relationship Id="rId189" Type="http://schemas.openxmlformats.org/officeDocument/2006/relationships/slide" Target="slides/slide175.xml"/><Relationship Id="rId219" Type="http://schemas.openxmlformats.org/officeDocument/2006/relationships/slide" Target="slides/slide205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0.xml"/><Relationship Id="rId230" Type="http://schemas.openxmlformats.org/officeDocument/2006/relationships/slide" Target="slides/slide216.xml"/><Relationship Id="rId235" Type="http://schemas.openxmlformats.org/officeDocument/2006/relationships/slide" Target="slides/slide221.xml"/><Relationship Id="rId251" Type="http://schemas.openxmlformats.org/officeDocument/2006/relationships/slide" Target="slides/slide237.xml"/><Relationship Id="rId256" Type="http://schemas.openxmlformats.org/officeDocument/2006/relationships/slide" Target="slides/slide242.xml"/><Relationship Id="rId277" Type="http://schemas.openxmlformats.org/officeDocument/2006/relationships/slide" Target="slides/slide26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116" Type="http://schemas.openxmlformats.org/officeDocument/2006/relationships/slide" Target="slides/slide102.xml"/><Relationship Id="rId137" Type="http://schemas.openxmlformats.org/officeDocument/2006/relationships/slide" Target="slides/slide123.xml"/><Relationship Id="rId158" Type="http://schemas.openxmlformats.org/officeDocument/2006/relationships/slide" Target="slides/slide144.xml"/><Relationship Id="rId272" Type="http://schemas.openxmlformats.org/officeDocument/2006/relationships/slide" Target="slides/slide258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111" Type="http://schemas.openxmlformats.org/officeDocument/2006/relationships/slide" Target="slides/slide97.xml"/><Relationship Id="rId132" Type="http://schemas.openxmlformats.org/officeDocument/2006/relationships/slide" Target="slides/slide118.xml"/><Relationship Id="rId153" Type="http://schemas.openxmlformats.org/officeDocument/2006/relationships/slide" Target="slides/slide139.xml"/><Relationship Id="rId174" Type="http://schemas.openxmlformats.org/officeDocument/2006/relationships/slide" Target="slides/slide160.xml"/><Relationship Id="rId179" Type="http://schemas.openxmlformats.org/officeDocument/2006/relationships/slide" Target="slides/slide165.xml"/><Relationship Id="rId195" Type="http://schemas.openxmlformats.org/officeDocument/2006/relationships/slide" Target="slides/slide181.xml"/><Relationship Id="rId209" Type="http://schemas.openxmlformats.org/officeDocument/2006/relationships/slide" Target="slides/slide195.xml"/><Relationship Id="rId190" Type="http://schemas.openxmlformats.org/officeDocument/2006/relationships/slide" Target="slides/slide176.xml"/><Relationship Id="rId204" Type="http://schemas.openxmlformats.org/officeDocument/2006/relationships/slide" Target="slides/slide190.xml"/><Relationship Id="rId220" Type="http://schemas.openxmlformats.org/officeDocument/2006/relationships/slide" Target="slides/slide206.xml"/><Relationship Id="rId225" Type="http://schemas.openxmlformats.org/officeDocument/2006/relationships/slide" Target="slides/slide211.xml"/><Relationship Id="rId241" Type="http://schemas.openxmlformats.org/officeDocument/2006/relationships/slide" Target="slides/slide227.xml"/><Relationship Id="rId246" Type="http://schemas.openxmlformats.org/officeDocument/2006/relationships/slide" Target="slides/slide232.xml"/><Relationship Id="rId267" Type="http://schemas.openxmlformats.org/officeDocument/2006/relationships/slide" Target="slides/slide253.xml"/><Relationship Id="rId15" Type="http://schemas.openxmlformats.org/officeDocument/2006/relationships/slide" Target="slides/slide1.xml"/><Relationship Id="rId36" Type="http://schemas.openxmlformats.org/officeDocument/2006/relationships/slide" Target="slides/slide22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27" Type="http://schemas.openxmlformats.org/officeDocument/2006/relationships/slide" Target="slides/slide113.xml"/><Relationship Id="rId262" Type="http://schemas.openxmlformats.org/officeDocument/2006/relationships/slide" Target="slides/slide248.xml"/><Relationship Id="rId28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52" Type="http://schemas.openxmlformats.org/officeDocument/2006/relationships/slide" Target="slides/slide38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122" Type="http://schemas.openxmlformats.org/officeDocument/2006/relationships/slide" Target="slides/slide108.xml"/><Relationship Id="rId143" Type="http://schemas.openxmlformats.org/officeDocument/2006/relationships/slide" Target="slides/slide129.xml"/><Relationship Id="rId148" Type="http://schemas.openxmlformats.org/officeDocument/2006/relationships/slide" Target="slides/slide134.xml"/><Relationship Id="rId164" Type="http://schemas.openxmlformats.org/officeDocument/2006/relationships/slide" Target="slides/slide150.xml"/><Relationship Id="rId169" Type="http://schemas.openxmlformats.org/officeDocument/2006/relationships/slide" Target="slides/slide155.xml"/><Relationship Id="rId185" Type="http://schemas.openxmlformats.org/officeDocument/2006/relationships/slide" Target="slides/slide17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6.xml"/><Relationship Id="rId210" Type="http://schemas.openxmlformats.org/officeDocument/2006/relationships/slide" Target="slides/slide196.xml"/><Relationship Id="rId215" Type="http://schemas.openxmlformats.org/officeDocument/2006/relationships/slide" Target="slides/slide201.xml"/><Relationship Id="rId236" Type="http://schemas.openxmlformats.org/officeDocument/2006/relationships/slide" Target="slides/slide222.xml"/><Relationship Id="rId257" Type="http://schemas.openxmlformats.org/officeDocument/2006/relationships/slide" Target="slides/slide243.xml"/><Relationship Id="rId278" Type="http://schemas.openxmlformats.org/officeDocument/2006/relationships/slide" Target="slides/slide264.xml"/><Relationship Id="rId26" Type="http://schemas.openxmlformats.org/officeDocument/2006/relationships/slide" Target="slides/slide12.xml"/><Relationship Id="rId231" Type="http://schemas.openxmlformats.org/officeDocument/2006/relationships/slide" Target="slides/slide217.xml"/><Relationship Id="rId252" Type="http://schemas.openxmlformats.org/officeDocument/2006/relationships/slide" Target="slides/slide238.xml"/><Relationship Id="rId273" Type="http://schemas.openxmlformats.org/officeDocument/2006/relationships/slide" Target="slides/slide259.xml"/><Relationship Id="rId47" Type="http://schemas.openxmlformats.org/officeDocument/2006/relationships/slide" Target="slides/slide33.xml"/><Relationship Id="rId68" Type="http://schemas.openxmlformats.org/officeDocument/2006/relationships/slide" Target="slides/slide54.xml"/><Relationship Id="rId89" Type="http://schemas.openxmlformats.org/officeDocument/2006/relationships/slide" Target="slides/slide75.xml"/><Relationship Id="rId112" Type="http://schemas.openxmlformats.org/officeDocument/2006/relationships/slide" Target="slides/slide98.xml"/><Relationship Id="rId133" Type="http://schemas.openxmlformats.org/officeDocument/2006/relationships/slide" Target="slides/slide119.xml"/><Relationship Id="rId154" Type="http://schemas.openxmlformats.org/officeDocument/2006/relationships/slide" Target="slides/slide140.xml"/><Relationship Id="rId175" Type="http://schemas.openxmlformats.org/officeDocument/2006/relationships/slide" Target="slides/slide161.xml"/><Relationship Id="rId196" Type="http://schemas.openxmlformats.org/officeDocument/2006/relationships/slide" Target="slides/slide182.xml"/><Relationship Id="rId200" Type="http://schemas.openxmlformats.org/officeDocument/2006/relationships/slide" Target="slides/slide186.xml"/><Relationship Id="rId16" Type="http://schemas.openxmlformats.org/officeDocument/2006/relationships/slide" Target="slides/slide2.xml"/><Relationship Id="rId221" Type="http://schemas.openxmlformats.org/officeDocument/2006/relationships/slide" Target="slides/slide207.xml"/><Relationship Id="rId242" Type="http://schemas.openxmlformats.org/officeDocument/2006/relationships/slide" Target="slides/slide228.xml"/><Relationship Id="rId263" Type="http://schemas.openxmlformats.org/officeDocument/2006/relationships/slide" Target="slides/slide249.xml"/><Relationship Id="rId284" Type="http://schemas.openxmlformats.org/officeDocument/2006/relationships/viewProps" Target="viewProps.xml"/><Relationship Id="rId37" Type="http://schemas.openxmlformats.org/officeDocument/2006/relationships/slide" Target="slides/slide23.xml"/><Relationship Id="rId58" Type="http://schemas.openxmlformats.org/officeDocument/2006/relationships/slide" Target="slides/slide44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123" Type="http://schemas.openxmlformats.org/officeDocument/2006/relationships/slide" Target="slides/slide109.xml"/><Relationship Id="rId144" Type="http://schemas.openxmlformats.org/officeDocument/2006/relationships/slide" Target="slides/slide130.xml"/><Relationship Id="rId90" Type="http://schemas.openxmlformats.org/officeDocument/2006/relationships/slide" Target="slides/slide76.xml"/><Relationship Id="rId165" Type="http://schemas.openxmlformats.org/officeDocument/2006/relationships/slide" Target="slides/slide151.xml"/><Relationship Id="rId186" Type="http://schemas.openxmlformats.org/officeDocument/2006/relationships/slide" Target="slides/slide172.xml"/><Relationship Id="rId211" Type="http://schemas.openxmlformats.org/officeDocument/2006/relationships/slide" Target="slides/slide197.xml"/><Relationship Id="rId232" Type="http://schemas.openxmlformats.org/officeDocument/2006/relationships/slide" Target="slides/slide218.xml"/><Relationship Id="rId253" Type="http://schemas.openxmlformats.org/officeDocument/2006/relationships/slide" Target="slides/slide239.xml"/><Relationship Id="rId274" Type="http://schemas.openxmlformats.org/officeDocument/2006/relationships/slide" Target="slides/slide260.xml"/><Relationship Id="rId27" Type="http://schemas.openxmlformats.org/officeDocument/2006/relationships/slide" Target="slides/slide13.xml"/><Relationship Id="rId48" Type="http://schemas.openxmlformats.org/officeDocument/2006/relationships/slide" Target="slides/slide34.xml"/><Relationship Id="rId69" Type="http://schemas.openxmlformats.org/officeDocument/2006/relationships/slide" Target="slides/slide55.xml"/><Relationship Id="rId113" Type="http://schemas.openxmlformats.org/officeDocument/2006/relationships/slide" Target="slides/slide99.xml"/><Relationship Id="rId134" Type="http://schemas.openxmlformats.org/officeDocument/2006/relationships/slide" Target="slides/slide120.xml"/><Relationship Id="rId80" Type="http://schemas.openxmlformats.org/officeDocument/2006/relationships/slide" Target="slides/slide66.xml"/><Relationship Id="rId155" Type="http://schemas.openxmlformats.org/officeDocument/2006/relationships/slide" Target="slides/slide141.xml"/><Relationship Id="rId176" Type="http://schemas.openxmlformats.org/officeDocument/2006/relationships/slide" Target="slides/slide162.xml"/><Relationship Id="rId197" Type="http://schemas.openxmlformats.org/officeDocument/2006/relationships/slide" Target="slides/slide183.xml"/><Relationship Id="rId201" Type="http://schemas.openxmlformats.org/officeDocument/2006/relationships/slide" Target="slides/slide187.xml"/><Relationship Id="rId222" Type="http://schemas.openxmlformats.org/officeDocument/2006/relationships/slide" Target="slides/slide208.xml"/><Relationship Id="rId243" Type="http://schemas.openxmlformats.org/officeDocument/2006/relationships/slide" Target="slides/slide229.xml"/><Relationship Id="rId264" Type="http://schemas.openxmlformats.org/officeDocument/2006/relationships/slide" Target="slides/slide250.xml"/><Relationship Id="rId285" Type="http://schemas.openxmlformats.org/officeDocument/2006/relationships/theme" Target="theme/theme1.xml"/><Relationship Id="rId17" Type="http://schemas.openxmlformats.org/officeDocument/2006/relationships/slide" Target="slides/slide3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slide" Target="slides/slide89.xml"/><Relationship Id="rId124" Type="http://schemas.openxmlformats.org/officeDocument/2006/relationships/slide" Target="slides/slide110.xml"/><Relationship Id="rId70" Type="http://schemas.openxmlformats.org/officeDocument/2006/relationships/slide" Target="slides/slide56.xml"/><Relationship Id="rId91" Type="http://schemas.openxmlformats.org/officeDocument/2006/relationships/slide" Target="slides/slide77.xml"/><Relationship Id="rId145" Type="http://schemas.openxmlformats.org/officeDocument/2006/relationships/slide" Target="slides/slide131.xml"/><Relationship Id="rId166" Type="http://schemas.openxmlformats.org/officeDocument/2006/relationships/slide" Target="slides/slide152.xml"/><Relationship Id="rId187" Type="http://schemas.openxmlformats.org/officeDocument/2006/relationships/slide" Target="slides/slide17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98.xml"/><Relationship Id="rId233" Type="http://schemas.openxmlformats.org/officeDocument/2006/relationships/slide" Target="slides/slide219.xml"/><Relationship Id="rId254" Type="http://schemas.openxmlformats.org/officeDocument/2006/relationships/slide" Target="slides/slide240.xml"/><Relationship Id="rId28" Type="http://schemas.openxmlformats.org/officeDocument/2006/relationships/slide" Target="slides/slide14.xml"/><Relationship Id="rId49" Type="http://schemas.openxmlformats.org/officeDocument/2006/relationships/slide" Target="slides/slide35.xml"/><Relationship Id="rId114" Type="http://schemas.openxmlformats.org/officeDocument/2006/relationships/slide" Target="slides/slide100.xml"/><Relationship Id="rId275" Type="http://schemas.openxmlformats.org/officeDocument/2006/relationships/slide" Target="slides/slide261.xml"/><Relationship Id="rId60" Type="http://schemas.openxmlformats.org/officeDocument/2006/relationships/slide" Target="slides/slide46.xml"/><Relationship Id="rId81" Type="http://schemas.openxmlformats.org/officeDocument/2006/relationships/slide" Target="slides/slide67.xml"/><Relationship Id="rId135" Type="http://schemas.openxmlformats.org/officeDocument/2006/relationships/slide" Target="slides/slide121.xml"/><Relationship Id="rId156" Type="http://schemas.openxmlformats.org/officeDocument/2006/relationships/slide" Target="slides/slide142.xml"/><Relationship Id="rId177" Type="http://schemas.openxmlformats.org/officeDocument/2006/relationships/slide" Target="slides/slide163.xml"/><Relationship Id="rId198" Type="http://schemas.openxmlformats.org/officeDocument/2006/relationships/slide" Target="slides/slide184.xml"/><Relationship Id="rId202" Type="http://schemas.openxmlformats.org/officeDocument/2006/relationships/slide" Target="slides/slide188.xml"/><Relationship Id="rId223" Type="http://schemas.openxmlformats.org/officeDocument/2006/relationships/slide" Target="slides/slide209.xml"/><Relationship Id="rId244" Type="http://schemas.openxmlformats.org/officeDocument/2006/relationships/slide" Target="slides/slide2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7B2A21-E445-47FF-92C6-DF917E7792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F641D-124C-4A51-ABED-8A80BD3E5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94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437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37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24371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24371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437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24372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437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37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37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37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37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2437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24372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4372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372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373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373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373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373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2437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373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37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C388C4-CCC8-42F2-A2A9-76ABC97E87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373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BB5F9-16D0-4762-87D8-2DD380EB4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035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EE-BCA0-4B2B-9E5D-41C38BF71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459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328C1-A27F-4939-A2EC-F9DFACAE1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0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A9815-F0AF-4741-9605-B62159079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42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4D072-3A2C-4A18-9780-F36B99BC5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62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7753-AAE0-49C4-A965-5D1C1880A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03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46A68-1A2B-4F4E-AC78-E57BDA1C49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6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E891-CC06-41DB-AABB-9A0290E72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92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31072-309D-49AF-AD42-3E078699F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1C91-66FD-4681-A0AF-AFF7C90E4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49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1563C-A178-4D00-BD93-AB51881B5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663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7443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27443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7443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3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3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4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5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6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6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grpSp>
            <p:nvGrpSpPr>
              <p:cNvPr id="27446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744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274478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744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274481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744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4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sp>
            <p:nvSpPr>
              <p:cNvPr id="274491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92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93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94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95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96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97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498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</p:grpSp>
      <p:sp>
        <p:nvSpPr>
          <p:cNvPr id="27449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450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4501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4502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4503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960AD6-1ECE-40BA-B2AC-F00568539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5A25-4181-4F3B-A7FA-BCD516DC2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734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76F89-C142-4E14-8A8A-E2C134F39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437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65237-B4A0-4792-896F-BA54A5176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33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16F1C-B133-4E82-BC3D-B95D6A314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8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D731-9529-4B23-A30B-2611A4635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37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279CD-BF04-413A-A49B-7BF93D7F0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385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96A9-6B77-402D-8227-E873B852D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427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1B39C-EDD2-4302-B431-F68CB2340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28D839-8CAA-4F2E-A270-8CA7B0022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5B5A-6713-4BC1-A44C-E887AC7C2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84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2ECE5-42F9-47EC-9534-D4856E9A3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24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6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1846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6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6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7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8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49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850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1850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850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85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85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850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2EC59F-36FF-4F78-836C-ACC7325C8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AF1ED-BE4E-46BD-84B7-96E5C9F16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7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C9A9-1DAC-4C94-9B2C-9BB3E9B7E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0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3FA7D-9F3C-41D7-A454-0C030C998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7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C6F21-68BD-4581-87D6-F1DCD5A1A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29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6869D-9B56-44AB-BC0C-1BAFF3B33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93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02972-E717-455C-A585-988E03D32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33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D031-3161-4996-B1A4-697588503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4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5678-F9B7-40CF-9558-BE81D6AAF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13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0846-3F37-4759-98B3-388A87295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1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452B3-F524-493C-9AE5-C6B4AE1FC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13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7F3A5-4FF0-4C19-B263-45301C241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74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4099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4099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4099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4099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4099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4100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410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10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4100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100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100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14E16C-7AA3-4611-8D63-394249088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3C3F7-91DF-4D7B-A1D6-240655669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66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FBB23-8D20-49F9-B319-2DCCEBBB5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216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C5990-4495-4BCC-85B2-C7EAA156B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53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90D2-1BDA-46A3-8C16-C646321F6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98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C1CF3-71C9-4932-905C-5555CBEFE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28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37CBA-B065-4AC2-9188-B6CE87539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0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5A00-4CF9-4BCE-8233-AA7FCE217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52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ED06C-16B2-4D91-82AD-1DF801051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55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6E154-F860-4A72-9525-216A99063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02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4464-4306-40BA-AA9B-7E18807FC1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384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8E08C-7E3C-4402-98D6-DEFB81611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103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6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696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96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696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96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968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968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96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F78F04-CDDB-49BF-BD50-482C01781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2562B-257D-47A8-8B19-72A34EFFD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76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8A54-8921-4578-AC81-D6A272FE3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01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7132A-843C-47AE-A314-9A480AD4C8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932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CFEA6-427D-4D31-B9F8-7F9C3E741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519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8A451-7444-4190-A0C2-C27E7930F7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0F32-0374-40B0-A567-E9EE02A37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975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EBF18-3CF8-44A6-A647-21DAD2E98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49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58E76-D481-40B4-8133-194141C89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0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C3F7A-69A6-438F-8E20-DD8FDDD4D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70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815C5-85DF-47A3-B6E5-29E1A0311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33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B6D0C-1084-42E0-8F7D-459DA6F03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91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0343C0-759E-48C0-88AD-9F711022F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E76D9-09CC-4CCF-AC41-C38AEA47E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95066-85A5-44C6-8781-6C2965B71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2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E8BB6-AD0C-4079-A37B-A32031758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DE150-2FE3-47EF-B46C-56062ACAC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3B457-BB22-43C2-84D7-CEE733D2A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6436-D936-464F-9714-24E83F133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2DF7D-8116-471A-A375-0711A4411D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0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FBDD5-1FB9-4921-8421-5C12C5DC0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55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40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40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0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0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40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0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1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1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</p:grpSp>
      <p:sp>
        <p:nvSpPr>
          <p:cNvPr id="441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1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18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18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18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85B5F56-57C3-4736-A4C1-7A6AF6A42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F3F9A-3580-4E58-8ECF-3D86EF79EE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9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1435-40B3-47AC-83F7-9D95637C0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D3C63-57E2-4F9E-939F-07559BCE1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EB79-5304-45CD-8A3F-4906174FF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68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DE2B-1BDC-4F1F-876A-0D1026A67B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95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80561-5DBD-4F74-8FF0-72555DDF2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C6D10-A025-4D04-8413-3A29B1657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1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F3EB0-D546-4FE6-869C-DA0576E5E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42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ABF7C-C22C-4567-B751-1901198FA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0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29928-4B0D-41E7-9AC1-BDE893E26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9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07A4-1263-4084-A518-6EF45E46C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3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563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F39296-D049-4723-B9BE-78EE6CA178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47583-A33C-4989-8050-66B54C0F6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7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C92D0-08C1-4274-81F0-4C3E221A4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5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2494-2CAD-48B0-B8FD-0704EF6419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77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711B-DE85-4C8B-AD6B-72F8D61FF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2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BF483-779C-43CB-8FF5-467F4BC7D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26C35-6FB5-493D-8B76-956C92D05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05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A0CE-2283-4F38-A4AF-1CCF76D15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0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64C6-EB03-4C6E-B1B8-680A6A3A5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0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BFEC9-906A-47F7-A00A-4DD220DDB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7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05399-C7A7-447C-A25F-39075662E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51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2E0C-EE40-45CF-BF88-B61B3D6BD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68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37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37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37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737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37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375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06CB3E-800F-40EC-989F-60DDFA620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70C3AB-ED00-45AE-81EA-6D08C12904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2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E37F2A-692D-4AD8-9783-B94CCF894E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4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2071A1-F332-4D7F-9629-90C5B5BF60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1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DADA0-FDA4-4125-B53B-D914618BFD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5E0A7-5998-4C0A-8E40-D43AA3ABD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5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E275A7-8D6A-45E5-83BC-6F9A98999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9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65578-27FA-4E95-9E27-9AC537C3A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48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52B9A6-0D33-41D8-90FD-298541B07B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57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81E29B-769B-4BF4-8993-79FE83E92A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11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79756A-DEB5-462B-A254-EBE82BE770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DEEB4-675F-4463-9E36-68D3A6E57D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02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1673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4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5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6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7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77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7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8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79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0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1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2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3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4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5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6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7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8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89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0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1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2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3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4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5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5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5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695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1695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695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695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695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695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BAF54F-CDBD-4931-97E3-0A76FE0AF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201D88-AF0E-478F-B8D8-358655F7CC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70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645BFF-2E43-401A-8B12-10FC1F5DD0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35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66520-9C83-494C-B5BC-1BBC7E855C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E850-0BDB-48D5-87D2-7EAD54C97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2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6A3A9B-3F30-476F-85DD-2276431C6E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3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A65F2B-8175-415A-8E9E-7F0E111099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2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690B3C-02C3-4383-B863-C32EE85D91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8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4159E7-2944-4FF3-8DB0-0404DC8DF4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4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79CE1-48AF-4A7B-8FF9-AC562FE93A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5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84B9E0-3A62-4BAA-B165-24227ACF74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25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B0268A-75CD-4376-BF63-11B38D964E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0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669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1669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69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669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1669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69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9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669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69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669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69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69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69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69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E41BB7-E8A1-4EA8-BEE1-BF7815355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0B75-C3E6-4B86-8E08-10FD9B317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2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D6C1-B8DF-4015-B887-896B7EA88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FD8D-5B91-47B8-9A22-3FEEAD5174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31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0820E-765C-4EE4-A7B9-3FE0B3550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5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649C1-FD19-4A55-8BE1-26331FB93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0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C45A8-8BEC-498E-8AF1-6628FE8D1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2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288DF-F484-4D4D-9980-0243EB70C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8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A186F-A696-49D4-AE0E-54840AD50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98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0C176-65C8-4AA0-A854-6EE384976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5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BB162-48D0-43EC-9E06-E940F4B82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35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FC881-CB8E-4812-A01B-650E75330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0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353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354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354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354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354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354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9354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354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93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35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354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35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355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027395-772F-4736-80DB-E026C27DB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F69F8-5D69-4E85-8B3B-73311B2CA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82FA5-1DD6-4042-BB27-203209B5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7F26A9-8BFA-4AE6-B2B2-F3A705089C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6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4D13B-0E1E-4DE2-BD29-829A5B0601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342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2FA37A-4054-4A1B-9E91-6DF1206D4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0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B7D5B-751A-4832-A436-C7A84A8B2A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59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731A18-EAE3-4941-8F73-D2B69AFEC8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718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01997-E94E-40B5-B5C3-CA10188343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29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47E4C4-A6BA-41F0-A81E-B803D4DFD9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783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B1DFFD-C37F-432C-A268-C39964B620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036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AF2CCA-CC10-44B7-B895-731A0F78ED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2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AA0740-5338-4A96-A38D-90EE952D2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67A1C-5B38-4AC5-BCD8-2048C0814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76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E6CB-B86B-488A-A061-11B432AF9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08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BEC75-B0CF-423A-9BCF-EFFFEC21D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401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D849-FFB1-4216-867F-3105A0E01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D5286-8C45-44DE-A934-FD7FDD4FF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2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87FFB-B0A8-40E6-A80B-A15C31A95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9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44FE7-E115-469E-9252-DA3447814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75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B6E0-6D69-471A-B3F5-E2B2037D9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51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91ABC-9716-4118-B0F6-5C9CFAF56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68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48B7-443C-4F68-BCF5-D7A84FDB2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5E13-A319-4D06-BD6F-232DC9CF2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microsoft.com/office/2007/relationships/hdphoto" Target="../media/hdphoto1.wdp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microsoft.com/office/2007/relationships/hdphoto" Target="../media/hdphoto1.wdp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C874B2B-485D-4762-8E9D-AE0B847AE7C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26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26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24269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426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24269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426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26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26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27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27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2427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24270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427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27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27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27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27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27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2427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71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7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27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27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3BE8599-AA3E-41D7-AF52-19709E89C2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41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7341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27341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7341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1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1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1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1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1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1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2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3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grpSp>
            <p:nvGrpSpPr>
              <p:cNvPr id="273438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7343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4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5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5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5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5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27345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7345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5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27345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7345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5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6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6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6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6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6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6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46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sp>
            <p:nvSpPr>
              <p:cNvPr id="27346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6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6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7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7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7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7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347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</p:grpSp>
      <p:sp>
        <p:nvSpPr>
          <p:cNvPr id="273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347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347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347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36601C6-DD82-4346-AD93-7B7DBA3833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347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174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174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174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174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174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DB0B9066-047A-483D-8A6C-48029C5E7B9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399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399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399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399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399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399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399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399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399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99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99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6EC2C4B-7BCA-4D06-AF74-E99DFC589B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99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99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686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686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686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686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D5AE776-F22F-40E7-98D7-28043A880DE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A383660-165A-4B65-8745-432312E2BB6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301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30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302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30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0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0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1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1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</p:grpSp>
      <p:sp>
        <p:nvSpPr>
          <p:cNvPr id="431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1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31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31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DA15D0C6-8AAC-4D17-8E26-E3129DF352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1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513EC84-4021-41B1-A494-2EC197F1F7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27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27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727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727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7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CDB6F6-32FE-487D-8DDC-A33D757CA3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27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1571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1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1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1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1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2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3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rtl="0"/>
              <a:endParaRPr lang="fa-IR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1574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4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4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5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6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7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8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79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0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1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2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3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4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5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6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7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8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89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0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1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592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1593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09D6CB6-A520-4016-A43A-333BC4FF9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3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593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593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93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58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8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8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1658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58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8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8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8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8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659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grpSp>
          <p:nvGrpSpPr>
            <p:cNvPr id="1659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59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9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659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659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59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59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59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F01F7F6-862E-45E7-91A3-9D82F2E2E2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5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688CFCF2-9D7D-4066-92AE-975DDD20037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251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25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25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25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25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25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925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25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925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25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b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25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9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E65E71C-F90E-4F1D-BBF9-336077D8A8A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themeOverride" Target="../theme/themeOverride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3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4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5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6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8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9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1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3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4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5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6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8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55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1127125"/>
          </a:xfrm>
        </p:spPr>
        <p:txBody>
          <a:bodyPr/>
          <a:lstStyle/>
          <a:p>
            <a:pPr rtl="1"/>
            <a:r>
              <a:rPr lang="fa-I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PT.Yagut" pitchFamily="2" charset="2"/>
                <a:cs typeface="B Titr" panose="00000700000000000000" pitchFamily="2" charset="-78"/>
              </a:rPr>
              <a:t>اصول و مبانی مدیریت آموزشی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PT.Yagut" pitchFamily="2" charset="2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Tx/>
              <a:buNone/>
            </a:pPr>
            <a:endParaRPr lang="fa-IR" sz="4000" b="1">
              <a:solidFill>
                <a:srgbClr val="66FFFF"/>
              </a:solidFill>
              <a:effectLst/>
            </a:endParaRPr>
          </a:p>
          <a:p>
            <a:pPr algn="r" rtl="1">
              <a:buFontTx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 - اهداف آموزشی هر فصل در ابتدای آن معرفی شده و متناسب با آن نیز در پایان هر فصل سؤالاتی مطرح شده است.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« تمرکز و عدم تمرکز ساختاری »</a:t>
            </a: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99FF99"/>
                </a:solidFill>
                <a:effectLst/>
              </a:rPr>
              <a:t>« ویژگیهای نظام آموزشی متمرکز »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45720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1- نظام آموزشی به وسیله یک دستگاه مرکزی کنترل می شود.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uiExpand="1" build="p"/>
      <p:bldP spid="16998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0" y="31242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2- اختیار و مسئولیت بر عهده بالاترین مقام در سلسله مراتب نظام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3- ایالات و استانها جداگانه حق تصمیم گیری ندارند،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  <p:bldP spid="1710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31242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4- مقامات آموزشی استانها به دستور وزارت خدمت می کنند.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5-تصمیمات مأخوذه منوط به بازنگری وزارت است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  <p:bldP spid="17203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99FF99"/>
                </a:solidFill>
                <a:effectLst/>
              </a:rPr>
              <a:t>« ویژگیهای نظام آموزشی غیر متمرکز »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0" y="40386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1- برای کنترل نظام آموزشی دستگاه متمرکزی وجود ندارد.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2- هر استان،خود مختارانه،حق تصمیم گیری دارد.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  <p:bldP spid="17306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99FF99"/>
                </a:solidFill>
                <a:effectLst/>
              </a:rPr>
              <a:t>« ویژگیهای نظام آموزشی غیر متمرکز »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4038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3- نظام های آموزشی استانها از لحاظ تشکیلات و اختیارات تصمیم گیری با یکدیگر ارتباط ندارند.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0" y="5562600"/>
            <a:ext cx="9144000" cy="64135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bg2"/>
                </a:solidFill>
                <a:effectLst/>
              </a:rPr>
              <a:t>تمرکز و عدم تمرکز ساختاری،خاص نظام های بزرگ نیست</a:t>
            </a:r>
            <a:endParaRPr lang="en-US" sz="360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  <p:bldP spid="174084" grpId="0"/>
      <p:bldP spid="17408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00200"/>
            <a:ext cx="8540750" cy="464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« تمرکز ساختاری »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>
              <a:solidFill>
                <a:srgbClr val="FFFFCC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>
              <a:solidFill>
                <a:srgbClr val="FFFFCC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                                                                </a:t>
            </a:r>
            <a:endParaRPr lang="en-US">
              <a:solidFill>
                <a:srgbClr val="FFFFCC"/>
              </a:solidFill>
              <a:effectLst/>
            </a:endParaRPr>
          </a:p>
        </p:txBody>
      </p:sp>
      <p:sp>
        <p:nvSpPr>
          <p:cNvPr id="175111" name="AutoShape 7"/>
          <p:cNvSpPr>
            <a:spLocks noChangeArrowheads="1"/>
          </p:cNvSpPr>
          <p:nvPr/>
        </p:nvSpPr>
        <p:spPr bwMode="auto">
          <a:xfrm>
            <a:off x="3810000" y="5638800"/>
            <a:ext cx="1828800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600">
                <a:effectLst/>
              </a:rPr>
              <a:t>مدرسه</a:t>
            </a:r>
            <a:endParaRPr lang="en-US" sz="3600">
              <a:effectLst/>
            </a:endParaRPr>
          </a:p>
        </p:txBody>
      </p:sp>
      <p:sp>
        <p:nvSpPr>
          <p:cNvPr id="175112" name="AutoShape 8"/>
          <p:cNvSpPr>
            <a:spLocks noChangeArrowheads="1"/>
          </p:cNvSpPr>
          <p:nvPr/>
        </p:nvSpPr>
        <p:spPr bwMode="auto">
          <a:xfrm>
            <a:off x="6400800" y="5638800"/>
            <a:ext cx="1828800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600">
                <a:effectLst/>
              </a:rPr>
              <a:t>مدرسه</a:t>
            </a:r>
            <a:endParaRPr lang="en-US" sz="3600">
              <a:effectLst/>
            </a:endParaRPr>
          </a:p>
        </p:txBody>
      </p:sp>
      <p:sp>
        <p:nvSpPr>
          <p:cNvPr id="175113" name="AutoShape 9"/>
          <p:cNvSpPr>
            <a:spLocks noChangeArrowheads="1"/>
          </p:cNvSpPr>
          <p:nvPr/>
        </p:nvSpPr>
        <p:spPr bwMode="auto">
          <a:xfrm>
            <a:off x="838200" y="5638800"/>
            <a:ext cx="1981200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600">
                <a:effectLst/>
              </a:rPr>
              <a:t>مدرسه</a:t>
            </a:r>
            <a:endParaRPr lang="en-US" sz="3600">
              <a:effectLst/>
            </a:endParaRP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3124200" y="3276600"/>
            <a:ext cx="3048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600">
                <a:solidFill>
                  <a:schemeClr val="hlink"/>
                </a:solidFill>
                <a:effectLst/>
              </a:rPr>
              <a:t>رئیس </a:t>
            </a:r>
          </a:p>
          <a:p>
            <a:pPr algn="ctr"/>
            <a:r>
              <a:rPr lang="fa-IR" sz="3600">
                <a:solidFill>
                  <a:schemeClr val="hlink"/>
                </a:solidFill>
                <a:effectLst/>
              </a:rPr>
              <a:t>آموزش و پرورش</a:t>
            </a:r>
            <a:endParaRPr lang="en-US" sz="3600">
              <a:solidFill>
                <a:schemeClr val="hlink"/>
              </a:solidFill>
              <a:effectLst/>
            </a:endParaRPr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4572000" y="4343400"/>
            <a:ext cx="0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1828800" y="4724400"/>
            <a:ext cx="5410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1828800" y="4724400"/>
            <a:ext cx="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>
            <a:off x="4572000" y="4800600"/>
            <a:ext cx="0" cy="762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>
            <a:off x="7239000" y="4724400"/>
            <a:ext cx="0" cy="914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  <p:bldP spid="175107" grpId="1" uiExpand="1" build="p"/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 animBg="1"/>
      <p:bldP spid="175117" grpId="0" animBg="1"/>
      <p:bldP spid="175118" grpId="0" animBg="1"/>
      <p:bldP spid="17511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00200"/>
            <a:ext cx="8540750" cy="464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66FFFF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« عدم تمرکز ساختاری »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>
              <a:solidFill>
                <a:srgbClr val="FFFFCC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>
              <a:solidFill>
                <a:srgbClr val="FFFFCC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                                                                </a:t>
            </a:r>
            <a:endParaRPr lang="en-US">
              <a:solidFill>
                <a:srgbClr val="FFFFCC"/>
              </a:solidFill>
              <a:effectLst/>
            </a:endParaRPr>
          </a:p>
        </p:txBody>
      </p:sp>
      <p:sp>
        <p:nvSpPr>
          <p:cNvPr id="176132" name="AutoShape 4"/>
          <p:cNvSpPr>
            <a:spLocks noChangeArrowheads="1"/>
          </p:cNvSpPr>
          <p:nvPr/>
        </p:nvSpPr>
        <p:spPr bwMode="auto">
          <a:xfrm>
            <a:off x="3733800" y="4419600"/>
            <a:ext cx="1828800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600">
                <a:effectLst/>
              </a:rPr>
              <a:t>مدرسه</a:t>
            </a:r>
            <a:endParaRPr lang="en-US" sz="3600">
              <a:effectLst/>
            </a:endParaRPr>
          </a:p>
        </p:txBody>
      </p:sp>
      <p:sp>
        <p:nvSpPr>
          <p:cNvPr id="176133" name="AutoShape 5"/>
          <p:cNvSpPr>
            <a:spLocks noChangeArrowheads="1"/>
          </p:cNvSpPr>
          <p:nvPr/>
        </p:nvSpPr>
        <p:spPr bwMode="auto">
          <a:xfrm>
            <a:off x="6400800" y="4419600"/>
            <a:ext cx="1828800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600">
                <a:effectLst/>
              </a:rPr>
              <a:t>مدرسه</a:t>
            </a:r>
            <a:endParaRPr lang="en-US" sz="3600">
              <a:effectLst/>
            </a:endParaRP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838200" y="4419600"/>
            <a:ext cx="1981200" cy="8382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600">
                <a:effectLst/>
              </a:rPr>
              <a:t>مدرسه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  <p:bldP spid="176131" grpId="1" uiExpand="1" build="p"/>
      <p:bldP spid="176132" grpId="0" animBg="1"/>
      <p:bldP spid="176133" grpId="0" animBg="1"/>
      <p:bldP spid="17613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31242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متمرکز کردن ساختار سازمان عبارت است از ادغام دو یا چند نظام تحت هدایت دستگاه  نظارت واحد.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  <p:bldP spid="17715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31242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غیر متمرکز کردن ساختار سازمان عبارت است از تقسیم و تفکیک یک نظام به دو یا چند نظام مستقل که هریک کنترل ویژه خود را دارند.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  <p:bldP spid="17818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« تمرکز و عدم تمرکز اداری »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41910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عدم تمرکز اداری به تفویض اختیار از سطوح بالاتر سلسله مراتب به سطوح پائین تر می پردازد.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7" grpId="0" uiExpand="1" build="p"/>
      <p:bldP spid="180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r>
              <a:rPr lang="fa-IR" sz="4000" b="1">
                <a:solidFill>
                  <a:srgbClr val="FF0000"/>
                </a:solidFill>
                <a:effectLst/>
              </a:rPr>
              <a:t>نکته مهم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>
              <a:solidFill>
                <a:srgbClr val="FFFFCC"/>
              </a:solidFill>
              <a:effectLst/>
            </a:endParaRPr>
          </a:p>
          <a:p>
            <a:pPr algn="r" rtl="1"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مطالب کتاب قدری مشکل است.</a:t>
            </a:r>
          </a:p>
          <a:p>
            <a:pPr algn="r" rtl="1">
              <a:buFontTx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کتاب حاوی فهرستی از فنون مدیریت نیست</a:t>
            </a:r>
          </a:p>
          <a:p>
            <a:pPr algn="r" rtl="1">
              <a:buFontTx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دستورالعمل مشخصی برای مدیریت ندارد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49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31242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اختیار نهایی را هرگز نمی توان تفویض کرد.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سازمانی از لحاظ اداری غیرمتمرکز است که اختیار تصمیم گیری آن در پائین ترین سطح باشد.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build="p"/>
      <p:bldP spid="18125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50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31242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تمرکز اختیار تصمیم گیری در بالاترین سطح سلسله مراتب تمرکز اداری و تفویض اختیار به سطوح پائین،عدم تمرکز اداری به وجود می آورد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 build="p"/>
      <p:bldP spid="18227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50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« مقایسه عدم تمرکز ساختاری و اداری »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3962400"/>
            <a:ext cx="87630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ساختار غیر متمرکز سلسله مراتب جدید بوجود می آورد.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عدم تمرکز اداری سلسله مراتب جدید به وجود نمی آورد.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 uiExpand="1" build="p"/>
      <p:bldP spid="18432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50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32004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در عدم تمرکز ساختاری،اختیار نهایی منتقل می شود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در عدم تمرکز اداری اختیار تصمیم گیری تفویض می شود ولی اختیار نهایی خیر،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build="p"/>
      <p:bldP spid="18534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51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3200400"/>
            <a:ext cx="87630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در عدم تمرکز ساختاری،هر واحد در امور مربوط به خود مستقلا تصمیم گیری می کند.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در ساختار اداری غیر متمرکز،مدیران می توانند در خصوص تصمیمات سطوح پائین دخالت کنند.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  <p:bldP spid="18637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51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« روابط با سایر متغیرهای سازمانی »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FFFFCC"/>
                </a:solidFill>
                <a:effectLst/>
              </a:rPr>
              <a:t>نتایج عدم تمرکز اداری:</a:t>
            </a:r>
            <a:endParaRPr lang="en-US" sz="3600" b="1">
              <a:solidFill>
                <a:srgbClr val="FFFFCC"/>
              </a:solidFill>
              <a:effectLst/>
            </a:endParaRPr>
          </a:p>
        </p:txBody>
      </p:sp>
      <p:sp>
        <p:nvSpPr>
          <p:cNvPr id="187396" name="Oval 4"/>
          <p:cNvSpPr>
            <a:spLocks noChangeArrowheads="1"/>
          </p:cNvSpPr>
          <p:nvPr/>
        </p:nvSpPr>
        <p:spPr bwMode="auto">
          <a:xfrm>
            <a:off x="4800600" y="3657600"/>
            <a:ext cx="3200400" cy="137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بالا رفتن رضایت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397" name="Oval 5"/>
          <p:cNvSpPr>
            <a:spLocks noChangeArrowheads="1"/>
          </p:cNvSpPr>
          <p:nvPr/>
        </p:nvSpPr>
        <p:spPr bwMode="auto">
          <a:xfrm>
            <a:off x="990600" y="5257800"/>
            <a:ext cx="3276600" cy="137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تربیت مدیران فعال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398" name="Oval 6"/>
          <p:cNvSpPr>
            <a:spLocks noChangeArrowheads="1"/>
          </p:cNvSpPr>
          <p:nvPr/>
        </p:nvSpPr>
        <p:spPr bwMode="auto">
          <a:xfrm>
            <a:off x="1066800" y="3657600"/>
            <a:ext cx="3200400" cy="137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احساس مسئولیت</a:t>
            </a:r>
          </a:p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در کارکنان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399" name="Oval 7"/>
          <p:cNvSpPr>
            <a:spLocks noChangeArrowheads="1"/>
          </p:cNvSpPr>
          <p:nvPr/>
        </p:nvSpPr>
        <p:spPr bwMode="auto">
          <a:xfrm>
            <a:off x="4876800" y="5334000"/>
            <a:ext cx="3276600" cy="1295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سرعت در تصمیم گیری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5" grpId="0" uiExpand="1" build="p"/>
      <p:bldP spid="187396" grpId="0" animBg="1"/>
      <p:bldP spid="187397" grpId="0" animBg="1"/>
      <p:bldP spid="187398" grpId="0" animBg="1"/>
      <p:bldP spid="18739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FF7C80"/>
                </a:solidFill>
                <a:effectLst/>
              </a:rPr>
              <a:t>« نکته مهم »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CC"/>
                </a:solidFill>
                <a:effectLst/>
              </a:rPr>
              <a:t>- «هیچ سازمانی نباید کاملا متمرکز یا کاملا غیر متمرکز باشد»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99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CC"/>
                </a:solidFill>
                <a:effectLst/>
              </a:rPr>
              <a:t>- این دو مفهوم،مفاهیمی نسبی هستند.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uiExpand="1" build="p"/>
      <p:bldP spid="18842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پیشنهادات «رلرو مورفت» برای متمرکز یا غیرمتمرکز</a:t>
            </a: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اداره کردن سازمان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43434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تصمیماتی باید به شیوه متمرکز اداره شود که اجرای آنها به صورت متمرکز اثربخش تر باشد.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uiExpand="1" build="p"/>
      <p:bldP spid="18944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32004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امور و تصمیماتی باید به شیوه غیرمتمرکز اداره شود که با نیازها و شرایط محلی ارتباط دارد و شیوه متمرکز موجب تضعیف رشد و پرورش مدیران می شود.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build="p"/>
      <p:bldP spid="190468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00FFFF"/>
                </a:solidFill>
                <a:effectLst/>
              </a:rPr>
              <a:t>« ویژگیهای بی همتای مدیریت آموزشی »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بسیاری از وظایف و کارکردهای مدیریت در سازمانها یکسان هستند.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بسیاری از فراگردهای سازمانی شباهت دارند.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uiExpand="1" build="p"/>
      <p:bldP spid="1914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هدف اصلی کتاب: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/>
          </a:p>
          <a:p>
            <a:pPr algn="r" rtl="1">
              <a:buFont typeface="Arial" panose="020B0604020202020204" pitchFamily="34" charset="0"/>
              <a:buNone/>
            </a:pPr>
            <a:r>
              <a:rPr lang="fa-IR" sz="4000">
                <a:solidFill>
                  <a:srgbClr val="FFFFCC"/>
                </a:solidFill>
                <a:effectLst/>
              </a:rPr>
              <a:t>زمینه سازی برای تفکر درباره مدیریت آموزشی است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hlink"/>
                </a:solidFill>
                <a:effectLst/>
              </a:rPr>
              <a:t>- فراگردهای سازمانی چه تفاوتهایی دارند؟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886200" y="3733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الف:از لحاظ ماهیت متفاوتند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143000" y="45720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ب:چشم اندازها و نگرشهای مدیرانشان متفاوت است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uiExpand="1" build="p"/>
      <p:bldP spid="195588" grpId="0"/>
      <p:bldP spid="195589" grpId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304800" y="30480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شباهت مدیریت در سازمانهای مختلف عمدتاً در قلمرو وظایف و مسئولیت های «</a:t>
            </a:r>
            <a:r>
              <a:rPr lang="fa-IR" sz="3200">
                <a:solidFill>
                  <a:schemeClr val="hlink"/>
                </a:solidFill>
                <a:effectLst/>
              </a:rPr>
              <a:t> اداری </a:t>
            </a:r>
            <a:r>
              <a:rPr lang="fa-IR" sz="3200">
                <a:solidFill>
                  <a:schemeClr val="folHlink"/>
                </a:solidFill>
                <a:effectLst/>
              </a:rPr>
              <a:t>» یافت می شود.</a:t>
            </a:r>
            <a:endParaRPr lang="fa-IR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81000" y="449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- مدیران عموما با چهار وظیفه عمده سر و کار دارند: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  <p:bldP spid="197636" grpId="0"/>
      <p:bldP spid="19763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 b="1">
              <a:solidFill>
                <a:srgbClr val="66FFFF"/>
              </a:solidFill>
              <a:effectLst/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457200" y="2743200"/>
            <a:ext cx="82296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1- تحقق بخشیدن به اهداف سازمان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2- استفاده از اشخاص دیگر برای تحقق اهداف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3- توجه به جوانب انسانی کار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4- اتخاذ تمهیدات لازم برای نوآوری و تغییر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  <p:bldP spid="19866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F7C80"/>
                </a:solidFill>
                <a:effectLst/>
              </a:rPr>
              <a:t>« نکته مهم »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- تفاوت عمده مدیریت آموزشی و سایر انواع مدیریت را باید در حیطه « </a:t>
            </a:r>
            <a:r>
              <a:rPr lang="fa-IR" sz="3200">
                <a:solidFill>
                  <a:schemeClr val="hlink"/>
                </a:solidFill>
                <a:effectLst/>
              </a:rPr>
              <a:t>مسائل نهادی و فنی</a:t>
            </a:r>
            <a:r>
              <a:rPr lang="fa-IR" sz="3200">
                <a:solidFill>
                  <a:schemeClr val="folHlink"/>
                </a:solidFill>
                <a:effectLst/>
              </a:rPr>
              <a:t> » جستجو کرد.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uiExpand="1" build="p"/>
      <p:bldP spid="19968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0682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</a:t>
            </a:r>
            <a:endParaRPr lang="fa-IR"/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endParaRPr lang="fa-IR" sz="3600" b="1">
              <a:solidFill>
                <a:srgbClr val="3399FF"/>
              </a:solidFill>
              <a:effectLst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705600" y="31242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تفاوتها به: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 flipH="1">
            <a:off x="5410200" y="3429000"/>
            <a:ext cx="15240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 flipH="1">
            <a:off x="5410200" y="3505200"/>
            <a:ext cx="1524000" cy="8382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398463" y="3048000"/>
            <a:ext cx="4999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به نقش و کارکرد آموزش و پرورش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228600" y="4038600"/>
            <a:ext cx="5256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ماهیت امر آموزش و پرورش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228600" y="48006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FFFFCC"/>
                </a:solidFill>
                <a:effectLst/>
              </a:rPr>
              <a:t>مربوط می شوند،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/>
      <p:bldP spid="203780" grpId="0"/>
      <p:bldP spid="203781" grpId="0" animBg="1"/>
      <p:bldP spid="203782" grpId="0" animBg="1"/>
      <p:bldP spid="203783" grpId="0"/>
      <p:bldP spid="203784" grpId="0"/>
      <p:bldP spid="20378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F7C80"/>
                </a:solidFill>
                <a:effectLst/>
              </a:rPr>
              <a:t>« نکته مهم »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- ویژگیهای منحصربفرد  </a:t>
            </a:r>
            <a:r>
              <a:rPr lang="fa-IR" sz="3200">
                <a:solidFill>
                  <a:schemeClr val="hlink"/>
                </a:solidFill>
                <a:effectLst/>
              </a:rPr>
              <a:t>مدیریت آموزش و پرورش </a:t>
            </a:r>
            <a:r>
              <a:rPr lang="fa-IR" sz="3200">
                <a:solidFill>
                  <a:schemeClr val="folHlink"/>
                </a:solidFill>
                <a:effectLst/>
              </a:rPr>
              <a:t>عمدتا از وجه « </a:t>
            </a:r>
            <a:r>
              <a:rPr lang="fa-IR" sz="3200">
                <a:solidFill>
                  <a:srgbClr val="FF99CC"/>
                </a:solidFill>
                <a:effectLst/>
              </a:rPr>
              <a:t>آموزش و پرورش آن</a:t>
            </a:r>
            <a:r>
              <a:rPr lang="fa-IR" sz="3200">
                <a:solidFill>
                  <a:schemeClr val="folHlink"/>
                </a:solidFill>
                <a:effectLst/>
              </a:rPr>
              <a:t> » سرچشمه می گیرد.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 uiExpand="1" build="p"/>
      <p:bldP spid="20480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F7C80"/>
                </a:solidFill>
                <a:effectLst/>
              </a:rPr>
              <a:t>« نکته مهم »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- تفاوت مدیریت آموزشی با سایر انواع مدیریت با توجه به 3 مفهوم « </a:t>
            </a:r>
            <a:r>
              <a:rPr lang="fa-IR" sz="3200">
                <a:solidFill>
                  <a:srgbClr val="FF99CC"/>
                </a:solidFill>
                <a:effectLst/>
              </a:rPr>
              <a:t>اهداف،کارکردها،ترتیبات</a:t>
            </a:r>
            <a:r>
              <a:rPr lang="fa-IR" sz="3200">
                <a:solidFill>
                  <a:schemeClr val="folHlink"/>
                </a:solidFill>
                <a:effectLst/>
              </a:rPr>
              <a:t> » قابل بررسی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uiExpand="1" build="p"/>
      <p:bldP spid="20582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304800" y="30480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CC"/>
                </a:solidFill>
                <a:effectLst/>
              </a:rPr>
              <a:t>اهداف: </a:t>
            </a:r>
            <a:r>
              <a:rPr lang="fa-IR" sz="3200">
                <a:solidFill>
                  <a:schemeClr val="folHlink"/>
                </a:solidFill>
                <a:effectLst/>
              </a:rPr>
              <a:t>اوضاع یا شرایط پایانی که سازمان درصدد تحقق آنهاست</a:t>
            </a:r>
            <a:endParaRPr lang="fa-IR" sz="4800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81000" y="449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CC"/>
                </a:solidFill>
                <a:effectLst/>
              </a:rPr>
              <a:t>کارکردها ( وظایف ) : </a:t>
            </a:r>
            <a:r>
              <a:rPr lang="fa-IR" sz="3200">
                <a:solidFill>
                  <a:schemeClr val="folHlink"/>
                </a:solidFill>
                <a:effectLst/>
              </a:rPr>
              <a:t>فعالیتهای لازم برای تحقق اهداف.</a:t>
            </a:r>
            <a:endParaRPr lang="fa-IR" sz="3200">
              <a:solidFill>
                <a:srgbClr val="FF99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  <p:bldP spid="206852" grpId="0"/>
      <p:bldP spid="20685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04800" y="30480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CC"/>
                </a:solidFill>
                <a:effectLst/>
              </a:rPr>
              <a:t>ترتیبات: </a:t>
            </a:r>
            <a:r>
              <a:rPr lang="fa-IR" sz="3200">
                <a:solidFill>
                  <a:schemeClr val="folHlink"/>
                </a:solidFill>
                <a:effectLst/>
              </a:rPr>
              <a:t>مکانیسم ( ساخت و کار ) هایی که فعالیت ها را نظم و ترتیب می بخشند،</a:t>
            </a:r>
            <a:endParaRPr lang="fa-IR" sz="4800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  <p:bldP spid="20787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419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00FFFF"/>
                </a:solidFill>
                <a:effectLst/>
              </a:rPr>
              <a:t>اهداف آموزشی در مقایسه با اهداف سازمانهای دیگر از 3 خصوصیت برخوردارند: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46482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الف: کاروزان آموزش و پرورش برای اهداف تعریف دقیقی ندارند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uiExpand="1" build="p"/>
      <p:bldP spid="2089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47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828800"/>
            <a:ext cx="9144000" cy="990600"/>
          </a:xfrm>
        </p:spPr>
        <p:txBody>
          <a:bodyPr/>
          <a:lstStyle/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r>
              <a:rPr lang="fa-IR" sz="4000" b="1">
                <a:solidFill>
                  <a:srgbClr val="FF9933"/>
                </a:solidFill>
                <a:effectLst/>
              </a:rPr>
              <a:t>« هدفهای رفتاری درس »</a:t>
            </a:r>
            <a:endParaRPr lang="fa-IR" sz="3600">
              <a:solidFill>
                <a:srgbClr val="FF9933"/>
              </a:solidFill>
              <a:effectLst/>
            </a:endParaRP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0" y="2971800"/>
            <a:ext cx="8839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CC99"/>
                </a:solidFill>
                <a:effectLst/>
              </a:rPr>
              <a:t>دانشجو بعد از مطالعه این کتاب باید بتواند به سؤالات زیر پاسخ گوید:</a:t>
            </a:r>
          </a:p>
          <a:p>
            <a:endParaRPr lang="fa-IR" sz="3600">
              <a:solidFill>
                <a:srgbClr val="FFCC99"/>
              </a:solidFill>
              <a:effectLst/>
            </a:endParaRPr>
          </a:p>
          <a:p>
            <a:r>
              <a:rPr lang="fa-IR" sz="3200">
                <a:solidFill>
                  <a:srgbClr val="CCFFFF"/>
                </a:solidFill>
                <a:effectLst/>
              </a:rPr>
              <a:t>1- ضرورت آموزش مدیریت را توضیح دهد.</a:t>
            </a:r>
            <a:endParaRPr lang="en-US" sz="3600">
              <a:solidFill>
                <a:srgbClr val="CCFF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  <p:bldP spid="447491" grpId="0" build="p"/>
      <p:bldP spid="44749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419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b="1">
                <a:solidFill>
                  <a:schemeClr val="folHlink"/>
                </a:solidFill>
                <a:effectLst/>
              </a:rPr>
              <a:t>ب: اهداف عمومی آموزش و پرورش به شدت متنوع هستند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38862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ج: تحقق اهداف حتی در صورت توافق حداقل دوازده سال طول می کشد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uiExpand="1" build="p"/>
      <p:bldP spid="20992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59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04800" y="2438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66FFFF"/>
                </a:solidFill>
                <a:effectLst/>
              </a:rPr>
              <a:t>« کارکردهای آموزشی »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228600" y="3429000"/>
            <a:ext cx="86106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- منظور از کارکردهای آموزشی،همانا وظایف «فنی» در سطح مدرسه و کلاس درس است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- فراگردهای آموزش و پرورش قابل تفکیک به وظایف تخصصی نیست.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 build="p"/>
      <p:bldP spid="210948" grpId="0"/>
      <p:bldP spid="210949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60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« ارتباط بین وظایف »</a:t>
            </a:r>
          </a:p>
        </p:txBody>
      </p:sp>
      <p:sp>
        <p:nvSpPr>
          <p:cNvPr id="211972" name="Oval 4"/>
          <p:cNvSpPr>
            <a:spLocks noChangeArrowheads="1"/>
          </p:cNvSpPr>
          <p:nvPr/>
        </p:nvSpPr>
        <p:spPr bwMode="auto">
          <a:xfrm>
            <a:off x="4800600" y="3657600"/>
            <a:ext cx="3200400" cy="1371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بالا رفتن رضایت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1066800" y="3657600"/>
            <a:ext cx="3200400" cy="1371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احساس مسئولیت</a:t>
            </a:r>
          </a:p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در کارکنان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3124200" y="5181600"/>
            <a:ext cx="3276600" cy="1295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سرعت در تصمیم گیری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1" grpId="0" build="p"/>
      <p:bldP spid="211972" grpId="0" animBg="1"/>
      <p:bldP spid="211974" grpId="0" animBg="1"/>
      <p:bldP spid="211975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62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04800" y="2438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66FFFF"/>
                </a:solidFill>
                <a:effectLst/>
              </a:rPr>
              <a:t>« ترتیبات »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228600" y="3429000"/>
            <a:ext cx="86106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ترتیبات اداری مرسوم در ادارات دیگر بعضا بروز مشکلات را باعث می شود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- در این راستا توجه به موارد ذیل قابل تأمل است: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 build="p"/>
      <p:bldP spid="212996" grpId="0"/>
      <p:bldP spid="212997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62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228600" y="2743200"/>
            <a:ext cx="8610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1- در اغلب کشورها مدیریت آموزشی عموما فعالیتی است که خارج از سازمانهای آموزشی در رأس نظام آموزشی صورت می پذیرد.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 build="p"/>
      <p:bldP spid="214021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chemeClr val="folHlink"/>
                </a:solidFill>
              </a:rPr>
              <a:t>اصول مدیریت آموزشی</a:t>
            </a:r>
            <a:endParaRPr lang="en-US" sz="5400">
              <a:solidFill>
                <a:schemeClr val="folHlink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چهارم؛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62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28600" y="2743200"/>
            <a:ext cx="86106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2- کار آموزش و پرورش مستلزم صلاحیت،دانش و مهارت تخصصی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99FF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3- سازمانهای غیر آموزشی غالبا از طریق رقابت ادامه فعالیت می دهند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/>
      <p:bldP spid="21504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4419600"/>
            <a:ext cx="2971800" cy="831850"/>
          </a:xfrm>
        </p:spPr>
        <p:txBody>
          <a:bodyPr/>
          <a:lstStyle/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r>
              <a:rPr lang="fa-IR" sz="4800" b="1"/>
              <a:t>فصل پنجم</a:t>
            </a:r>
            <a:endParaRPr lang="fa-IR" sz="4800"/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17093" name="WordArt 5"/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35814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بخش دوم</a:t>
            </a: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609600" y="5562600"/>
            <a:ext cx="8001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>
                <a:solidFill>
                  <a:srgbClr val="FDFDFD"/>
                </a:solidFill>
                <a:effectLst/>
              </a:rPr>
              <a:t> </a:t>
            </a:r>
            <a:r>
              <a:rPr lang="fa-IR" sz="4400">
                <a:solidFill>
                  <a:srgbClr val="00FFFF"/>
                </a:solidFill>
              </a:rPr>
              <a:t>«جایگاه نظریه در مدیریت آموزشی»</a:t>
            </a:r>
            <a:endParaRPr lang="fa-IR" sz="4400" b="0">
              <a:solidFill>
                <a:srgbClr val="00FFFF"/>
              </a:solidFill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 b="0">
              <a:solidFill>
                <a:srgbClr val="FDFDFD"/>
              </a:solidFill>
              <a:effectLst/>
            </a:endParaRP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685800" y="3429000"/>
            <a:ext cx="7467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400">
                <a:solidFill>
                  <a:srgbClr val="00FFFF"/>
                </a:solidFill>
              </a:rPr>
              <a:t>«مبانی نظری مدیریت آموزشی»</a:t>
            </a:r>
            <a:endParaRPr lang="fa-IR" sz="4400" b="0">
              <a:solidFill>
                <a:srgbClr val="00FFFF"/>
              </a:solidFill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 b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  <p:bldP spid="217091" grpId="0" build="p"/>
      <p:bldP spid="217096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70 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04800" y="2438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66FFFF"/>
                </a:solidFill>
                <a:effectLst/>
              </a:rPr>
              <a:t>« رابطه تئوری و عمل »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228600" y="3429000"/>
            <a:ext cx="86106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- تئوری و عمل جدایی ناپذیرند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- بین ایندو رابطه ای ناگسستنی وجود دارد.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5" grpId="0" build="p"/>
      <p:bldP spid="223236" grpId="0"/>
      <p:bldP spid="223237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71 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04800" y="2438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66FFFF"/>
                </a:solidFill>
                <a:effectLst/>
              </a:rPr>
              <a:t>« رابطه تئوری و عمل از نظر &lt; وَن میلر&gt; »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228600" y="3429000"/>
            <a:ext cx="86106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1- شما می توانید بدون تئوری مدیریت کنید.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1-1     عمل                   اعمال</a:t>
            </a: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4953000" y="4876800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 build="p"/>
      <p:bldP spid="224260" grpId="0"/>
      <p:bldP spid="224261" grpId="0"/>
      <p:bldP spid="22426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71 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228600" y="3429000"/>
            <a:ext cx="86106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2- شما می توانید با حدس و گمان نسبت به اعمال مدیران دیگر،مدیریت کنید.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1-2     عمل               حدس و گمان                اعمال</a:t>
            </a:r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1828800" y="54102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410200" y="54102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283" grpId="0" build="p"/>
      <p:bldP spid="225285" grpId="0"/>
      <p:bldP spid="225286" grpId="0" animBg="1"/>
      <p:bldP spid="2252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0" y="1828800"/>
            <a:ext cx="8839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FF"/>
                </a:solidFill>
                <a:effectLst/>
              </a:rPr>
              <a:t>2- مهارت های سه گانه مدیران را تجزیه و تحلیل کند.</a:t>
            </a:r>
          </a:p>
          <a:p>
            <a:endParaRPr lang="fa-IR" sz="3200">
              <a:solidFill>
                <a:srgbClr val="CCFFFF"/>
              </a:solidFill>
              <a:effectLst/>
            </a:endParaRPr>
          </a:p>
          <a:p>
            <a:r>
              <a:rPr lang="fa-IR" sz="3200">
                <a:solidFill>
                  <a:srgbClr val="CCFFFF"/>
                </a:solidFill>
                <a:effectLst/>
              </a:rPr>
              <a:t>3- انواع تئوری های مدیریت را نام برده ، با هم مقایسه کند.</a:t>
            </a:r>
          </a:p>
          <a:p>
            <a:endParaRPr lang="fa-IR" sz="3200">
              <a:solidFill>
                <a:srgbClr val="CCFFFF"/>
              </a:solidFill>
              <a:effectLst/>
            </a:endParaRPr>
          </a:p>
          <a:p>
            <a:r>
              <a:rPr lang="fa-IR" sz="3200">
                <a:solidFill>
                  <a:srgbClr val="CCFFFF"/>
                </a:solidFill>
                <a:effectLst/>
              </a:rPr>
              <a:t>4- تئوری سیستمی را تعریف و تشریح نماید.</a:t>
            </a:r>
            <a:endParaRPr lang="en-US" sz="3200">
              <a:solidFill>
                <a:srgbClr val="CCFF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40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72 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228600" y="3429000"/>
            <a:ext cx="86106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3- شما می توانید با موازین و اصول شخصی مدیریت کنید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1-3   عمل        اصول        حدس و گمان         اعمال</a:t>
            </a: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1981200" y="5486400"/>
            <a:ext cx="838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724400" y="54864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6400800" y="5486400"/>
            <a:ext cx="76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7" grpId="0" build="p"/>
      <p:bldP spid="226309" grpId="0"/>
      <p:bldP spid="226310" grpId="0" animBg="1"/>
      <p:bldP spid="226311" grpId="0" animBg="1"/>
      <p:bldP spid="22631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73 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4- شما می توانید با استفاده از تئوری گامی تازه در جهت طرز عمل اثربخش بردارید.</a:t>
            </a: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EC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ECFF"/>
                </a:solidFill>
                <a:effectLst/>
              </a:rPr>
              <a:t>1-4/ عمل       اصول                      حدس و گمان       اعمال</a:t>
            </a: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3733800" y="541020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5486400" y="54102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6934200" y="541020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27336" name="Oval 8"/>
          <p:cNvSpPr>
            <a:spLocks noChangeArrowheads="1"/>
          </p:cNvSpPr>
          <p:nvPr/>
        </p:nvSpPr>
        <p:spPr bwMode="auto">
          <a:xfrm>
            <a:off x="4419600" y="5029200"/>
            <a:ext cx="990600" cy="685800"/>
          </a:xfrm>
          <a:prstGeom prst="ellipse">
            <a:avLst/>
          </a:prstGeom>
          <a:noFill/>
          <a:ln w="9525" algn="ctr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CCECFF"/>
                </a:solidFill>
                <a:effectLst/>
              </a:rPr>
              <a:t>تئوری</a:t>
            </a:r>
            <a:endParaRPr lang="en-US" sz="3200">
              <a:solidFill>
                <a:srgbClr val="CCECFF"/>
              </a:solidFill>
              <a:effectLst/>
            </a:endParaRPr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1143000" y="541020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73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 build="p"/>
      <p:bldP spid="227332" grpId="0"/>
      <p:bldP spid="227333" grpId="0" animBg="1"/>
      <p:bldP spid="227334" grpId="0" animBg="1"/>
      <p:bldP spid="227335" grpId="0" animBg="1"/>
      <p:bldP spid="227336" grpId="0" animBg="1"/>
      <p:bldP spid="227338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73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F7C80"/>
                </a:solidFill>
                <a:effectLst/>
              </a:rPr>
              <a:t>« چند نکته مهم »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1- هر فراگرد از عمل شروع و به عمل ختم می شود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2-فقط در این فراگرد،عنصر عمل واقعیت دارد.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228355" grpId="0" uiExpand="1" build="p"/>
      <p:bldP spid="228356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73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0" y="2971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3- فراگرد عمل مدیریت چرخشی است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4-بازخورد،نقش مهمی در این فراگرد بازی می کند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 build="p"/>
      <p:bldP spid="229380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CCECFF"/>
                </a:solidFill>
                <a:effectLst/>
              </a:rPr>
              <a:t>« نظریه های </a:t>
            </a:r>
            <a:r>
              <a:rPr lang="en-US" sz="4000" b="1">
                <a:solidFill>
                  <a:srgbClr val="CCECFF"/>
                </a:solidFill>
                <a:effectLst/>
              </a:rPr>
              <a:t>Y </a:t>
            </a:r>
            <a:r>
              <a:rPr lang="fa-IR" sz="4000" b="1">
                <a:solidFill>
                  <a:srgbClr val="CCECFF"/>
                </a:solidFill>
                <a:effectLst/>
              </a:rPr>
              <a:t>و </a:t>
            </a:r>
            <a:r>
              <a:rPr lang="en-US" sz="4000" b="1">
                <a:solidFill>
                  <a:srgbClr val="CCECFF"/>
                </a:solidFill>
                <a:effectLst/>
              </a:rPr>
              <a:t>X</a:t>
            </a:r>
            <a:r>
              <a:rPr lang="fa-IR" sz="4000" b="1">
                <a:solidFill>
                  <a:srgbClr val="CCECFF"/>
                </a:solidFill>
                <a:effectLst/>
              </a:rPr>
              <a:t> »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- این نظریه توسط «داگلاس مک گریگور» مطرح شده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- این نظریه می کوشد </a:t>
            </a:r>
            <a:r>
              <a:rPr lang="fa-IR" sz="3200">
                <a:solidFill>
                  <a:srgbClr val="FF7C80"/>
                </a:solidFill>
                <a:effectLst/>
              </a:rPr>
              <a:t>طبیعت و انگیزش </a:t>
            </a:r>
            <a:r>
              <a:rPr lang="fa-IR" sz="3200">
                <a:solidFill>
                  <a:schemeClr val="folHlink"/>
                </a:solidFill>
                <a:effectLst/>
              </a:rPr>
              <a:t>انسان را توضیح می دهد.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/>
      <p:bldP spid="230404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CCECFF"/>
                </a:solidFill>
                <a:effectLst/>
              </a:rPr>
              <a:t>« مفروضات نظریه </a:t>
            </a:r>
            <a:r>
              <a:rPr lang="en-US" sz="4000" b="1">
                <a:solidFill>
                  <a:srgbClr val="CCECFF"/>
                </a:solidFill>
                <a:effectLst/>
              </a:rPr>
              <a:t>X</a:t>
            </a:r>
            <a:r>
              <a:rPr lang="fa-IR" sz="4000" b="1">
                <a:solidFill>
                  <a:srgbClr val="CCECFF"/>
                </a:solidFill>
                <a:effectLst/>
              </a:rPr>
              <a:t> »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1-انسان معمولی ذاتا از کار بیزار است.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2-انسان معمولی برای تحقق اهداف سازمان باید تحت اجبار قرار گیرد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7" grpId="0" build="p"/>
      <p:bldP spid="231428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28956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3- انسان معمولی تمایل اندکی به قبول مسئولیت دارد و ترجیح می دهد هدایت شود.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4- انسان معمولی خلاقیت اندکی دارد.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 build="p"/>
      <p:bldP spid="23245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CCECFF"/>
                </a:solidFill>
                <a:effectLst/>
              </a:rPr>
              <a:t>« مفروضات تئوری </a:t>
            </a:r>
            <a:r>
              <a:rPr lang="en-US" sz="4000" b="1">
                <a:solidFill>
                  <a:srgbClr val="CCECFF"/>
                </a:solidFill>
                <a:effectLst/>
              </a:rPr>
              <a:t>Y</a:t>
            </a:r>
            <a:r>
              <a:rPr lang="fa-IR" sz="4000" b="1">
                <a:solidFill>
                  <a:srgbClr val="CCECFF"/>
                </a:solidFill>
                <a:effectLst/>
              </a:rPr>
              <a:t> »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1- کار برای انسان مثل بازی و تفریح است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2-انسان ، خود کنترل کننده خویش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5" grpId="0" build="p"/>
      <p:bldP spid="233476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143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پنجم؛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76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CCECFF"/>
              </a:solidFill>
              <a:effectLst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2667000"/>
            <a:ext cx="8763000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3- مهمترین پاداش برای انسان ، رضایت نفس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4- انسان معمولی جوینده مسئولیت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fol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folHlink"/>
                </a:solidFill>
                <a:effectLst/>
              </a:rPr>
              <a:t>5-انسان معمولی ، خلاق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234499" grpId="0" build="p"/>
      <p:bldP spid="234500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82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CCECFF"/>
                </a:solidFill>
              </a:rPr>
              <a:t>« نظریه و اجزای آن »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 نظریه مجموعه ای از مفاهیم ، مفروضات ، اصول و قوانین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  <p:bldP spid="235523" grpId="0" build="p"/>
      <p:bldP spid="2355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0" y="1828800"/>
            <a:ext cx="8839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FF"/>
                </a:solidFill>
                <a:effectLst/>
              </a:rPr>
              <a:t>5- جایگاه نظریه در مدیریت آموزشی را تبیین کند.</a:t>
            </a:r>
          </a:p>
          <a:p>
            <a:endParaRPr lang="fa-IR" sz="3200">
              <a:solidFill>
                <a:srgbClr val="CCFFFF"/>
              </a:solidFill>
              <a:effectLst/>
            </a:endParaRPr>
          </a:p>
          <a:p>
            <a:r>
              <a:rPr lang="fa-IR" sz="3200">
                <a:solidFill>
                  <a:srgbClr val="CCFFFF"/>
                </a:solidFill>
                <a:effectLst/>
              </a:rPr>
              <a:t>6- نظریه بروکراسی و اصول آن را تشریح کند.</a:t>
            </a:r>
          </a:p>
          <a:p>
            <a:endParaRPr lang="fa-IR" sz="3200">
              <a:solidFill>
                <a:srgbClr val="CCFFFF"/>
              </a:solidFill>
              <a:effectLst/>
            </a:endParaRPr>
          </a:p>
          <a:p>
            <a:r>
              <a:rPr lang="fa-IR" sz="3200">
                <a:solidFill>
                  <a:srgbClr val="CCFFFF"/>
                </a:solidFill>
                <a:effectLst/>
              </a:rPr>
              <a:t>7- مفهوم سه بُعدی مدیریت آموزشی را تجزیه و تحلیل کند. </a:t>
            </a:r>
            <a:endParaRPr lang="en-US" sz="3200">
              <a:solidFill>
                <a:srgbClr val="CCFF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/>
      <p:bldP spid="45056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82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CCECFF"/>
                </a:solidFill>
              </a:rPr>
              <a:t>اجزای مهم تئوری«نظریه» </a:t>
            </a:r>
            <a:r>
              <a:rPr lang="en-US" b="1">
                <a:solidFill>
                  <a:srgbClr val="CCECFF"/>
                </a:solidFill>
              </a:rPr>
              <a:t>{Theory}</a:t>
            </a: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1- امر واقع ( </a:t>
            </a:r>
            <a:r>
              <a:rPr lang="en-US" sz="3200">
                <a:solidFill>
                  <a:srgbClr val="FF7C80"/>
                </a:solidFill>
                <a:effectLst/>
              </a:rPr>
              <a:t>Fact</a:t>
            </a:r>
            <a:r>
              <a:rPr lang="fa-IR" sz="3200">
                <a:solidFill>
                  <a:srgbClr val="FFFFCC"/>
                </a:solidFill>
                <a:effectLst/>
              </a:rPr>
              <a:t> )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2- مفهوم ( </a:t>
            </a:r>
            <a:r>
              <a:rPr lang="en-US" sz="3200">
                <a:solidFill>
                  <a:srgbClr val="FF7C80"/>
                </a:solidFill>
                <a:effectLst/>
              </a:rPr>
              <a:t>Concept</a:t>
            </a:r>
            <a:r>
              <a:rPr lang="fa-IR" sz="3200">
                <a:solidFill>
                  <a:srgbClr val="FFFFCC"/>
                </a:solidFill>
                <a:effectLst/>
              </a:rPr>
              <a:t> 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7" grpId="0" build="p"/>
      <p:bldP spid="236548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</a:t>
            </a:r>
            <a:r>
              <a:rPr lang="en-US" sz="3600" b="1">
                <a:solidFill>
                  <a:srgbClr val="FDFDFD"/>
                </a:solidFill>
              </a:rPr>
              <a:t>86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0" y="2819400"/>
            <a:ext cx="8763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5- تصمیم ( </a:t>
            </a:r>
            <a:r>
              <a:rPr lang="en-US" sz="3200">
                <a:solidFill>
                  <a:srgbClr val="FF7C80"/>
                </a:solidFill>
                <a:effectLst/>
              </a:rPr>
              <a:t>Generalization</a:t>
            </a:r>
            <a:r>
              <a:rPr lang="fa-IR" sz="3200">
                <a:solidFill>
                  <a:srgbClr val="FFFFCC"/>
                </a:solidFill>
                <a:effectLst/>
              </a:rPr>
              <a:t> )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6- فرضیه  ( </a:t>
            </a:r>
            <a:r>
              <a:rPr lang="en-US" sz="3200">
                <a:solidFill>
                  <a:srgbClr val="FF7C80"/>
                </a:solidFill>
                <a:effectLst/>
              </a:rPr>
              <a:t>Proposition</a:t>
            </a:r>
            <a:r>
              <a:rPr lang="fa-IR" sz="3200">
                <a:solidFill>
                  <a:srgbClr val="FFFFCC"/>
                </a:solidFill>
                <a:effectLst/>
              </a:rPr>
              <a:t> 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7- اصل ( </a:t>
            </a:r>
            <a:r>
              <a:rPr lang="en-US" sz="3200">
                <a:solidFill>
                  <a:srgbClr val="FF7C80"/>
                </a:solidFill>
                <a:effectLst/>
              </a:rPr>
              <a:t>Principle</a:t>
            </a:r>
            <a:r>
              <a:rPr lang="fa-IR" sz="3200">
                <a:solidFill>
                  <a:srgbClr val="FFFFCC"/>
                </a:solidFill>
                <a:effectLst/>
              </a:rPr>
              <a:t> )</a:t>
            </a:r>
            <a:r>
              <a:rPr lang="en-US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8- قانون ( </a:t>
            </a:r>
            <a:r>
              <a:rPr lang="en-US" sz="3200">
                <a:solidFill>
                  <a:srgbClr val="FF7C80"/>
                </a:solidFill>
                <a:effectLst/>
              </a:rPr>
              <a:t>Law</a:t>
            </a:r>
            <a:r>
              <a:rPr lang="fa-IR" sz="3200">
                <a:solidFill>
                  <a:srgbClr val="FF7C80"/>
                </a:solidFill>
                <a:effectLst/>
              </a:rPr>
              <a:t> </a:t>
            </a:r>
            <a:r>
              <a:rPr lang="fa-IR" sz="3200">
                <a:solidFill>
                  <a:srgbClr val="FFFFCC"/>
                </a:solidFill>
                <a:effectLst/>
              </a:rPr>
              <a:t>)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>
                <a:solidFill>
                  <a:srgbClr val="FFFFCC"/>
                </a:solidFill>
                <a:effectLst/>
              </a:rPr>
              <a:t>             </a:t>
            </a:r>
            <a:endParaRPr lang="fa-IR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03" grpId="0" build="p"/>
      <p:bldP spid="25600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DFDFD"/>
                </a:solidFill>
              </a:rPr>
              <a:t> فصل ششم؛</a:t>
            </a:r>
            <a:r>
              <a:rPr lang="fa-IR" b="1">
                <a:solidFill>
                  <a:srgbClr val="FDFDFD"/>
                </a:solidFill>
              </a:rPr>
              <a:t>ص 82</a:t>
            </a:r>
            <a:endParaRPr lang="fa-IR">
              <a:solidFill>
                <a:srgbClr val="FDFDFD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fa-IR" sz="3600" b="1">
              <a:solidFill>
                <a:srgbClr val="FF7C80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b="1">
                <a:solidFill>
                  <a:srgbClr val="FF9900"/>
                </a:solidFill>
              </a:rPr>
              <a:t>امر واقع: </a:t>
            </a:r>
            <a:r>
              <a:rPr lang="fa-IR" b="1">
                <a:solidFill>
                  <a:srgbClr val="FFFFCC"/>
                </a:solidFill>
              </a:rPr>
              <a:t>رویداد یا وضعیت محسوس که سنجش پذیر و قابل توصیف است</a:t>
            </a:r>
            <a:endParaRPr lang="fa-IR" b="1">
              <a:solidFill>
                <a:srgbClr val="FF9900"/>
              </a:solidFill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مفهوم: </a:t>
            </a:r>
            <a:r>
              <a:rPr lang="fa-IR" sz="3200">
                <a:solidFill>
                  <a:srgbClr val="FFFFCC"/>
                </a:solidFill>
                <a:effectLst/>
              </a:rPr>
              <a:t>تعبیر ذهنی یا تصویر یک تجربه حسی</a:t>
            </a:r>
            <a:endParaRPr lang="en-US" sz="3200"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 build="p"/>
      <p:bldP spid="257028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F9900"/>
                </a:solidFill>
              </a:rPr>
              <a:t>- سازه:  </a:t>
            </a:r>
            <a:r>
              <a:rPr lang="fa-IR" b="1">
                <a:solidFill>
                  <a:srgbClr val="FFFFCC"/>
                </a:solidFill>
              </a:rPr>
              <a:t>مفهومی که تعریف عملی استاندارد دارد.</a:t>
            </a:r>
            <a:endParaRPr lang="fa-IR" b="1">
              <a:solidFill>
                <a:srgbClr val="FF9900"/>
              </a:solidFill>
            </a:endParaRP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- پیش فرض ها و مفروضات: </a:t>
            </a:r>
            <a:r>
              <a:rPr lang="fa-IR" sz="3200">
                <a:solidFill>
                  <a:srgbClr val="FFFFCC"/>
                </a:solidFill>
                <a:effectLst/>
              </a:rPr>
              <a:t>اجزاء و عناصر مقدماتی یا تصمیمات اولیه،پیش فرض نام دارد.</a:t>
            </a:r>
            <a:endParaRPr lang="en-US" sz="3200">
              <a:solidFill>
                <a:srgbClr val="FF9900"/>
              </a:solidFill>
              <a:effectLst/>
            </a:endParaRP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0" y="5181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مفروضات بر مبنای پیش فرض ها ساخته می شوند.</a:t>
            </a:r>
            <a:endParaRPr lang="en-US" sz="32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1" grpId="0" build="p"/>
      <p:bldP spid="258052" grpId="0"/>
      <p:bldP spid="258053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DFDFD"/>
                </a:solidFill>
              </a:rPr>
              <a:t> فصل ششم؛</a:t>
            </a:r>
            <a:r>
              <a:rPr lang="fa-IR" b="1">
                <a:solidFill>
                  <a:srgbClr val="FDFDFD"/>
                </a:solidFill>
              </a:rPr>
              <a:t>ص 87</a:t>
            </a:r>
            <a:endParaRPr lang="fa-IR">
              <a:solidFill>
                <a:srgbClr val="FDFDFD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fa-IR" sz="3600" b="1">
              <a:solidFill>
                <a:srgbClr val="FF7C80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b="1">
                <a:solidFill>
                  <a:srgbClr val="FF9900"/>
                </a:solidFill>
              </a:rPr>
              <a:t>تعمیم:  </a:t>
            </a:r>
            <a:r>
              <a:rPr lang="fa-IR" b="1">
                <a:solidFill>
                  <a:srgbClr val="FFFFCC"/>
                </a:solidFill>
              </a:rPr>
              <a:t>حکم یا گزاره ای که روابط متقابل دو مفهوم یا بیشتر را برقرار می سازد.</a:t>
            </a:r>
            <a:endParaRPr lang="fa-IR" b="1">
              <a:solidFill>
                <a:srgbClr val="FF9900"/>
              </a:solidFill>
            </a:endParaRP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0" y="41910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اصل:  </a:t>
            </a:r>
            <a:r>
              <a:rPr lang="fa-IR" sz="3200">
                <a:solidFill>
                  <a:srgbClr val="FFFFCC"/>
                </a:solidFill>
                <a:effectLst/>
              </a:rPr>
              <a:t>تعمیمی با تأیید تجربی محکم</a:t>
            </a:r>
            <a:endParaRPr lang="en-US" sz="3200"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 build="p"/>
      <p:bldP spid="259076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DFDFD"/>
                </a:solidFill>
              </a:rPr>
              <a:t> فصل ششم؛</a:t>
            </a:r>
            <a:r>
              <a:rPr lang="fa-IR" b="1">
                <a:solidFill>
                  <a:srgbClr val="FDFDFD"/>
                </a:solidFill>
              </a:rPr>
              <a:t>ص 86</a:t>
            </a:r>
            <a:endParaRPr lang="fa-IR">
              <a:solidFill>
                <a:srgbClr val="FDFDFD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fa-IR" sz="3600" b="1">
              <a:solidFill>
                <a:srgbClr val="FF7C80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b="1">
                <a:solidFill>
                  <a:srgbClr val="FF9900"/>
                </a:solidFill>
              </a:rPr>
              <a:t>فرضیه:  </a:t>
            </a:r>
            <a:r>
              <a:rPr lang="fa-IR" b="1">
                <a:solidFill>
                  <a:srgbClr val="FFFFCC"/>
                </a:solidFill>
              </a:rPr>
              <a:t>تعمیمی با تأیید تجربی محدود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b="1">
                <a:solidFill>
                  <a:schemeClr val="tx2"/>
                </a:solidFill>
              </a:rPr>
              <a:t>(حدس و گمان هوشمندانه)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0" y="3810000"/>
            <a:ext cx="87630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قانون:  </a:t>
            </a:r>
            <a:r>
              <a:rPr lang="fa-IR" sz="3200">
                <a:solidFill>
                  <a:srgbClr val="FFFFCC"/>
                </a:solidFill>
                <a:effectLst/>
              </a:rPr>
              <a:t>تعمیمی با بالاترین تأیید تجربی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( بالاتر از اصل )</a:t>
            </a:r>
            <a:endParaRPr lang="en-US" sz="320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build="p"/>
      <p:bldP spid="260100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فصل ششم؛</a:t>
            </a:r>
            <a:r>
              <a:rPr lang="fa-IR" sz="3600" b="1">
                <a:solidFill>
                  <a:srgbClr val="FDFDFD"/>
                </a:solidFill>
              </a:rPr>
              <a:t>ص 90</a:t>
            </a:r>
            <a:r>
              <a:rPr lang="fa-IR" sz="4000" b="1">
                <a:solidFill>
                  <a:srgbClr val="3399FF"/>
                </a:solidFill>
              </a:rPr>
              <a:t> 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00FFFF"/>
                </a:solidFill>
              </a:rPr>
              <a:t>« فراگرد تئوری پردازی »</a:t>
            </a:r>
          </a:p>
          <a:p>
            <a:pPr algn="r" rtl="1">
              <a:buFontTx/>
              <a:buNone/>
            </a:pPr>
            <a:endParaRPr lang="fa-IR" b="1">
              <a:solidFill>
                <a:srgbClr val="3399FF"/>
              </a:solidFill>
            </a:endParaRPr>
          </a:p>
          <a:p>
            <a:pPr algn="r" rtl="1">
              <a:buFontTx/>
              <a:buNone/>
            </a:pP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0" y="1447800"/>
            <a:ext cx="5105400" cy="4800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>
            <a:off x="1905000" y="2667000"/>
            <a:ext cx="1295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>
            <a:off x="1371600" y="3733800"/>
            <a:ext cx="2362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2057400" y="1981200"/>
            <a:ext cx="920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تئوری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1128" name="Rectangle 8"/>
          <p:cNvSpPr>
            <a:spLocks noChangeArrowheads="1"/>
          </p:cNvSpPr>
          <p:nvPr/>
        </p:nvSpPr>
        <p:spPr bwMode="auto">
          <a:xfrm>
            <a:off x="1676400" y="2667000"/>
            <a:ext cx="1527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گزاره ها و </a:t>
            </a:r>
          </a:p>
          <a:p>
            <a:r>
              <a:rPr lang="fa-IR" sz="2800">
                <a:solidFill>
                  <a:schemeClr val="tx2"/>
                </a:solidFill>
                <a:effectLst/>
              </a:rPr>
              <a:t>مفروضات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2057400" y="5562600"/>
            <a:ext cx="106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واقعیات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838200" y="4648200"/>
            <a:ext cx="3429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>
            <a:off x="381000" y="5486400"/>
            <a:ext cx="4267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2133600" y="4800600"/>
            <a:ext cx="92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مفاهیم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1133" name="Rectangle 13"/>
          <p:cNvSpPr>
            <a:spLocks noChangeArrowheads="1"/>
          </p:cNvSpPr>
          <p:nvPr/>
        </p:nvSpPr>
        <p:spPr bwMode="auto">
          <a:xfrm>
            <a:off x="2057400" y="3962400"/>
            <a:ext cx="1109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سازه ها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1136" name="WordArt 16"/>
          <p:cNvSpPr>
            <a:spLocks noChangeArrowheads="1" noChangeShapeType="1" noTextEdit="1"/>
          </p:cNvSpPr>
          <p:nvPr/>
        </p:nvSpPr>
        <p:spPr bwMode="auto">
          <a:xfrm rot="-3793950">
            <a:off x="23812" y="4471988"/>
            <a:ext cx="9620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2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محسوس</a:t>
            </a:r>
          </a:p>
        </p:txBody>
      </p:sp>
      <p:sp>
        <p:nvSpPr>
          <p:cNvPr id="261137" name="WordArt 17"/>
          <p:cNvSpPr>
            <a:spLocks noChangeArrowheads="1" noChangeShapeType="1" noTextEdit="1"/>
          </p:cNvSpPr>
          <p:nvPr/>
        </p:nvSpPr>
        <p:spPr bwMode="auto">
          <a:xfrm rot="-3793950">
            <a:off x="1281112" y="1919288"/>
            <a:ext cx="8858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2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انتزاعی</a:t>
            </a:r>
          </a:p>
        </p:txBody>
      </p:sp>
      <p:sp>
        <p:nvSpPr>
          <p:cNvPr id="261138" name="Line 18"/>
          <p:cNvSpPr>
            <a:spLocks noChangeShapeType="1"/>
          </p:cNvSpPr>
          <p:nvPr/>
        </p:nvSpPr>
        <p:spPr bwMode="auto">
          <a:xfrm flipV="1">
            <a:off x="762000" y="2590800"/>
            <a:ext cx="838200" cy="1600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261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 build="p"/>
      <p:bldP spid="261124" grpId="0" animBg="1"/>
      <p:bldP spid="261125" grpId="0" animBg="1"/>
      <p:bldP spid="261126" grpId="0" animBg="1"/>
      <p:bldP spid="261127" grpId="0"/>
      <p:bldP spid="261128" grpId="0"/>
      <p:bldP spid="261129" grpId="0"/>
      <p:bldP spid="261130" grpId="0" animBg="1"/>
      <p:bldP spid="261131" grpId="0" animBg="1"/>
      <p:bldP spid="261132" grpId="0"/>
      <p:bldP spid="261133" grpId="0"/>
      <p:bldP spid="261136" grpId="0" animBg="1"/>
      <p:bldP spid="261137" grpId="0" animBg="1"/>
      <p:bldP spid="26113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88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CCECFF"/>
                </a:solidFill>
              </a:rPr>
              <a:t>« فرضیه »</a:t>
            </a: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گزاره یا تعمیمی است موقت که حداقل رابطه بین دو متغیر را بیان می کند.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hlink"/>
                </a:solidFill>
                <a:effectLst/>
              </a:rPr>
              <a:t>- فرضیه پلی میان تئوری و تحقیق علمی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  <p:bldP spid="26317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89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CCECFF"/>
                </a:solidFill>
              </a:rPr>
              <a:t>« نظریه فرلو »</a:t>
            </a: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طبق این نظریه آدم 5 نوع نیاز مختلف دارد که هریک به طریقی فعال می شوند.</a:t>
            </a:r>
            <a:endParaRPr lang="fa-IR" sz="320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  <p:bldP spid="264195" grpId="0" build="p"/>
      <p:bldP spid="264196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64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فصل ششم؛</a:t>
            </a:r>
            <a:r>
              <a:rPr lang="fa-IR" sz="3600" b="1">
                <a:solidFill>
                  <a:srgbClr val="FDFDFD"/>
                </a:solidFill>
              </a:rPr>
              <a:t>ص 90</a:t>
            </a:r>
            <a:r>
              <a:rPr lang="fa-IR" sz="4000" b="1">
                <a:solidFill>
                  <a:srgbClr val="3399FF"/>
                </a:solidFill>
              </a:rPr>
              <a:t> 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00FFFF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00FFFF"/>
                </a:solidFill>
              </a:rPr>
              <a:t>         طبقه بندی نیازها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00FFFF"/>
                </a:solidFill>
              </a:rPr>
              <a:t>          در نظریه مزلو</a:t>
            </a:r>
          </a:p>
          <a:p>
            <a:pPr algn="r" rtl="1">
              <a:buFontTx/>
              <a:buNone/>
            </a:pPr>
            <a:endParaRPr lang="fa-IR" b="1">
              <a:solidFill>
                <a:srgbClr val="3399FF"/>
              </a:solidFill>
            </a:endParaRPr>
          </a:p>
          <a:p>
            <a:pPr algn="r" rtl="1">
              <a:buFontTx/>
              <a:buNone/>
            </a:pP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0" y="1447800"/>
            <a:ext cx="5105400" cy="48006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1905000" y="2667000"/>
            <a:ext cx="1295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>
            <a:off x="1371600" y="3733800"/>
            <a:ext cx="2362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1981200" y="2057400"/>
            <a:ext cx="1127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خودیابی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1981200" y="2971800"/>
            <a:ext cx="904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احترام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1519238" y="5562600"/>
            <a:ext cx="1608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فیزیولوژیک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838200" y="4648200"/>
            <a:ext cx="3429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381000" y="5486400"/>
            <a:ext cx="4267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1371600" y="4800600"/>
            <a:ext cx="199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تأمین و ایمنی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1905000" y="3962400"/>
            <a:ext cx="116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اجتماعی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5219" grpId="0" uiExpand="1" build="p"/>
      <p:bldP spid="265220" grpId="0" animBg="1"/>
      <p:bldP spid="265221" grpId="0" animBg="1"/>
      <p:bldP spid="265222" grpId="0" animBg="1"/>
      <p:bldP spid="265223" grpId="0"/>
      <p:bldP spid="265224" grpId="0"/>
      <p:bldP spid="265225" grpId="0"/>
      <p:bldP spid="265226" grpId="0" animBg="1"/>
      <p:bldP spid="265227" grpId="0" animBg="1"/>
      <p:bldP spid="265228" grpId="0"/>
      <p:bldP spid="265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0" y="1828800"/>
            <a:ext cx="8839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FF"/>
                </a:solidFill>
                <a:effectLst/>
              </a:rPr>
              <a:t>8- نظریه سیستم اجتماعی را به عنوان واحد تحلیل  مدیریت تبیین کند.</a:t>
            </a:r>
          </a:p>
          <a:p>
            <a:endParaRPr lang="fa-IR" sz="3200">
              <a:solidFill>
                <a:srgbClr val="CCFFFF"/>
              </a:solidFill>
              <a:effectLst/>
            </a:endParaRPr>
          </a:p>
          <a:p>
            <a:r>
              <a:rPr lang="fa-IR" sz="3200">
                <a:solidFill>
                  <a:srgbClr val="CCFFFF"/>
                </a:solidFill>
                <a:effectLst/>
              </a:rPr>
              <a:t>9- رفتار سازمانی و تفاوت آن روابط انسانی را تشریح کند.</a:t>
            </a:r>
            <a:endParaRPr lang="en-US" sz="3200">
              <a:solidFill>
                <a:srgbClr val="CCFF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  <p:bldP spid="451587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91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0" y="2819400"/>
            <a:ext cx="87630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1- نیازهای فیزیولوژیک:</a:t>
            </a:r>
            <a:r>
              <a:rPr lang="fa-IR" sz="3200">
                <a:solidFill>
                  <a:srgbClr val="66FFFF"/>
                </a:solidFill>
                <a:effectLst/>
              </a:rPr>
              <a:t>نیاز به اکسیژن-آب و غذا و ...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2-نیازهای تأمین و ایمنی:</a:t>
            </a:r>
            <a:r>
              <a:rPr lang="fa-IR" sz="3200">
                <a:solidFill>
                  <a:srgbClr val="66FFFF"/>
                </a:solidFill>
                <a:effectLst/>
              </a:rPr>
              <a:t>تأمین مالی و شغلی و ...</a:t>
            </a: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3-نیازهای اجتماعی:</a:t>
            </a:r>
            <a:r>
              <a:rPr lang="fa-IR" sz="3200">
                <a:solidFill>
                  <a:srgbClr val="66FFFF"/>
                </a:solidFill>
                <a:effectLst/>
              </a:rPr>
              <a:t>مهر و محبت،دوستی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>
                <a:solidFill>
                  <a:srgbClr val="FFFFCC"/>
                </a:solidFill>
                <a:effectLst/>
              </a:rPr>
              <a:t>             </a:t>
            </a:r>
            <a:endParaRPr lang="fa-IR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 build="p"/>
      <p:bldP spid="266244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91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0" y="2819400"/>
            <a:ext cx="87630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4- نیازهای منزلت و احترام:</a:t>
            </a:r>
            <a:r>
              <a:rPr lang="fa-IR" sz="3200">
                <a:solidFill>
                  <a:srgbClr val="66FFFF"/>
                </a:solidFill>
                <a:effectLst/>
              </a:rPr>
              <a:t> شایستگی و مقام،احترام به نفس ..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5- نیازهای خودیابی و کمال:</a:t>
            </a:r>
            <a:r>
              <a:rPr lang="fa-IR" sz="3200">
                <a:solidFill>
                  <a:srgbClr val="66FFFF"/>
                </a:solidFill>
                <a:effectLst/>
              </a:rPr>
              <a:t> شکوفایی استعدادهای بالقوه ...</a:t>
            </a: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>
                <a:solidFill>
                  <a:srgbClr val="FFFFCC"/>
                </a:solidFill>
                <a:effectLst/>
              </a:rPr>
              <a:t>             </a:t>
            </a:r>
            <a:endParaRPr lang="fa-IR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 build="p"/>
      <p:bldP spid="267268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94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CCECFF"/>
                </a:solidFill>
              </a:rPr>
              <a:t>« ارزش تئوری »</a:t>
            </a: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کدام تئوری ارزشمندتر است؟</a:t>
            </a:r>
            <a:endParaRPr lang="en-US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hlink"/>
                </a:solidFill>
                <a:effectLst/>
              </a:rPr>
              <a:t>ضرورتی نیست بگوییم کدام درست یا ارزشمندتر است،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hlink"/>
                </a:solidFill>
                <a:effectLst/>
              </a:rPr>
              <a:t>هر یک می تواند به ما در زمانی به فهم واقعیت کمک کند.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1" grpId="0" uiExpand="1" build="p"/>
      <p:bldP spid="26829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95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b="1">
              <a:solidFill>
                <a:srgbClr val="CCECFF"/>
              </a:solidFill>
            </a:endParaRP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0" y="2819400"/>
            <a:ext cx="87630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 تئوری عین واقعیت نیست.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99FF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-تئوری بر حسب تقاضا ساخته نمی شود.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99FF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-تئوری پردازی کاری تؤام با خلاقیت است.</a:t>
            </a:r>
            <a:endParaRPr lang="en-US" sz="3200">
              <a:solidFill>
                <a:srgbClr val="99FF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>
                <a:solidFill>
                  <a:srgbClr val="FFFFCC"/>
                </a:solidFill>
                <a:effectLst/>
              </a:rPr>
              <a:t>             </a:t>
            </a:r>
            <a:endParaRPr lang="fa-IR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15" grpId="0" build="p"/>
      <p:bldP spid="269316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97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F9900"/>
                </a:solidFill>
              </a:rPr>
              <a:t>تئوری حداقل به سه طریق در عمل بکار می آید: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1- فراهم کردن مبنا یا چهارچوب مراجعه و داوری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tx2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2- تسهیل کاربرد تحلیل رویدادها و مشکلات مدیریت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39" grpId="0" uiExpand="1" build="p"/>
      <p:bldP spid="270340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</a:rPr>
              <a:t> فصل ششم؛</a:t>
            </a:r>
            <a:r>
              <a:rPr lang="fa-IR" sz="3600" b="1">
                <a:solidFill>
                  <a:srgbClr val="FDFDFD"/>
                </a:solidFill>
              </a:rPr>
              <a:t>ص 97</a:t>
            </a:r>
            <a:endParaRPr lang="fa-IR" sz="3600">
              <a:solidFill>
                <a:srgbClr val="FDFDFD"/>
              </a:solidFill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</a:endParaRP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0" y="30480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3- افزودن بر دانش و شناخت کارورزان مدیریت و فراهم آوردن مبنایی معقول و قابل اتکاء برای مشکل گشایی و تصمیم گیری.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build="p"/>
      <p:bldP spid="271364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CCECFF"/>
                </a:solidFill>
              </a:rPr>
              <a:t>« مکتب ها و نظریه های سازمان و مدیریت »</a:t>
            </a:r>
            <a:endParaRPr lang="fa-IR" b="1">
              <a:solidFill>
                <a:srgbClr val="CCECFF"/>
              </a:solidFill>
              <a:effectLst/>
            </a:endParaRP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همه مکاتب و نظریه های شناخته شده مدیریت به قرن بیستم تعلق دارند.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اساسی ترین مدلهای سازمانی،سازمانهای نظامی و دینی بودند.</a:t>
            </a:r>
            <a:endParaRPr lang="fa-IR" sz="320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7" grpId="0" uiExpand="1" build="p"/>
      <p:bldP spid="272388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b="1">
                <a:solidFill>
                  <a:srgbClr val="FDFDFD"/>
                </a:solidFill>
                <a:effectLst/>
              </a:rPr>
              <a:t>ص 102</a:t>
            </a:r>
            <a:endParaRPr lang="fa-IR">
              <a:solidFill>
                <a:srgbClr val="FDFDFD"/>
              </a:solidFill>
              <a:effectLst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sz="3600" b="1">
              <a:solidFill>
                <a:srgbClr val="FF7C80"/>
              </a:solidFill>
              <a:effectLst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b="1">
                <a:solidFill>
                  <a:srgbClr val="FFFF00"/>
                </a:solidFill>
              </a:rPr>
              <a:t>بذر تئوریهای مدیریت ابتدا در آثار اقتصاددانانی نظیر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b="1">
                <a:solidFill>
                  <a:srgbClr val="FFFF00"/>
                </a:solidFill>
              </a:rPr>
              <a:t> آدام اسمیت پاشیده شد.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- کتاب «ثروت ملل» اسمیت فصلی تحت عنوان </a:t>
            </a:r>
            <a:r>
              <a:rPr lang="fa-IR" sz="3200">
                <a:solidFill>
                  <a:srgbClr val="FFFFFF"/>
                </a:solidFill>
                <a:effectLst/>
              </a:rPr>
              <a:t>تقسیم کار </a:t>
            </a:r>
            <a:r>
              <a:rPr lang="fa-IR" sz="3200">
                <a:solidFill>
                  <a:srgbClr val="FF9900"/>
                </a:solidFill>
                <a:effectLst/>
              </a:rPr>
              <a:t>داشت.</a:t>
            </a:r>
            <a:r>
              <a:rPr lang="fa-IR" sz="3200">
                <a:solidFill>
                  <a:srgbClr val="FFFFFF"/>
                </a:solidFill>
                <a:effectLst/>
              </a:rPr>
              <a:t> </a:t>
            </a:r>
            <a:endParaRPr lang="fa-IR" sz="3200"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uiExpand="1" build="p"/>
      <p:bldP spid="276484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104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chemeClr val="accent1"/>
                </a:solidFill>
              </a:rPr>
              <a:t>«نظریه های مدیریت علمی»</a:t>
            </a:r>
            <a:endParaRPr lang="fa-IR" b="1">
              <a:solidFill>
                <a:schemeClr val="accent1"/>
              </a:solidFill>
              <a:effectLst/>
            </a:endParaRP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بانی این نظریه « </a:t>
            </a:r>
            <a:r>
              <a:rPr lang="fa-IR" sz="3200">
                <a:solidFill>
                  <a:srgbClr val="FF7C80"/>
                </a:solidFill>
                <a:effectLst/>
              </a:rPr>
              <a:t>فردریک تیلور</a:t>
            </a:r>
            <a:r>
              <a:rPr lang="fa-IR" sz="3200">
                <a:solidFill>
                  <a:srgbClr val="FFFFCC"/>
                </a:solidFill>
                <a:effectLst/>
              </a:rPr>
              <a:t> »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FF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هدف اصلی این نظریه</a:t>
            </a:r>
            <a:endParaRPr lang="fa-IR" sz="3200">
              <a:solidFill>
                <a:schemeClr val="hlink"/>
              </a:solidFill>
              <a:effectLst/>
            </a:endParaRP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066800" y="4648200"/>
            <a:ext cx="3227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99FF99"/>
                </a:solidFill>
                <a:effectLst/>
              </a:rPr>
              <a:t>بالا بردن سطح تولید</a:t>
            </a:r>
            <a:endParaRPr lang="en-US" sz="3200">
              <a:solidFill>
                <a:srgbClr val="99FF99"/>
              </a:solidFill>
              <a:effectLst/>
            </a:endParaRPr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990600" y="5638800"/>
            <a:ext cx="3303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99FF99"/>
                </a:solidFill>
                <a:effectLst/>
              </a:rPr>
              <a:t>افزایش کارایی</a:t>
            </a:r>
            <a:endParaRPr lang="en-US" sz="3200">
              <a:solidFill>
                <a:srgbClr val="99FF99"/>
              </a:solidFill>
              <a:effectLst/>
            </a:endParaRPr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 flipH="1" flipV="1">
            <a:off x="4267200" y="4953000"/>
            <a:ext cx="11430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 flipH="1">
            <a:off x="4267200" y="5257800"/>
            <a:ext cx="114300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533400" y="5867400"/>
            <a:ext cx="89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است.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  <p:bldP spid="277507" grpId="0" uiExpand="1" build="p"/>
      <p:bldP spid="277508" grpId="0"/>
      <p:bldP spid="277509" grpId="0"/>
      <p:bldP spid="277510" grpId="0"/>
      <p:bldP spid="277512" grpId="0" animBg="1"/>
      <p:bldP spid="277513" grpId="0" animBg="1"/>
      <p:bldP spid="277514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103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CCECFF"/>
                </a:solidFill>
              </a:rPr>
              <a:t>مضامین اصلی کتاب « مدیریت علمی »:</a:t>
            </a:r>
            <a:endParaRPr lang="fa-IR" b="1">
              <a:solidFill>
                <a:srgbClr val="CCECFF"/>
              </a:solidFill>
              <a:effectLst/>
            </a:endParaRP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CC"/>
                </a:solidFill>
                <a:effectLst/>
              </a:rPr>
              <a:t>الف: راه افزایش کارایی،طراحی دقیق شغل و وظیفه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99CC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CC"/>
                </a:solidFill>
                <a:effectLst/>
              </a:rPr>
              <a:t>ب: انگیزه کار عمدتا ناشی از شوق به درآمد مالی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1" grpId="0" uiExpand="1" build="p"/>
      <p:bldP spid="2785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r>
              <a:rPr lang="fa-IR" sz="4000">
                <a:solidFill>
                  <a:srgbClr val="66FFFF"/>
                </a:solidFill>
                <a:effectLst/>
              </a:rPr>
              <a:t>- نقش مدیریت و رهبری در زمینه های فعالیت اجتماعی</a:t>
            </a:r>
          </a:p>
          <a:p>
            <a:pPr algn="r" rtl="1">
              <a:buFontTx/>
              <a:buNone/>
            </a:pPr>
            <a:r>
              <a:rPr lang="fa-IR" sz="4000">
                <a:solidFill>
                  <a:srgbClr val="66FFFF"/>
                </a:solidFill>
                <a:effectLst/>
              </a:rPr>
              <a:t>- نیاز به مدیریت و رهبری در آموزش و پرورش اهمیت بیشتری دارد</a:t>
            </a:r>
            <a:endParaRPr lang="en-US" sz="40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104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chemeClr val="accent1"/>
                </a:solidFill>
              </a:rPr>
              <a:t>مبنای فلسفی « تیلوریسم »</a:t>
            </a:r>
            <a:endParaRPr lang="fa-IR" b="1">
              <a:solidFill>
                <a:schemeClr val="accent1"/>
              </a:solidFill>
              <a:effectLst/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 انسان فقط با رفاه اقتصادی انگیزش می یابد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99FF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 تنها عامل محدودکننده کارایی ، خستگی جسمی کارکنان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5" grpId="0" uiExpand="1" build="p"/>
      <p:bldP spid="279556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104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F7C80"/>
                </a:solidFill>
              </a:rPr>
              <a:t>« نکته مهم »</a:t>
            </a:r>
            <a:endParaRPr lang="fa-IR" b="1">
              <a:solidFill>
                <a:srgbClr val="FF7C80"/>
              </a:solidFill>
              <a:effectLst/>
            </a:endParaRP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- تیلور عمدتا با مسائل سطح عملیاتی سازمانهای تولیدی مشغولیت ذهنی داشت.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- منظور تیلور از علم،</a:t>
            </a:r>
            <a:r>
              <a:rPr lang="fa-IR" sz="3200">
                <a:solidFill>
                  <a:srgbClr val="FF99CC"/>
                </a:solidFill>
                <a:effectLst/>
              </a:rPr>
              <a:t> مشاهده و ارزشیابی منظم </a:t>
            </a:r>
            <a:r>
              <a:rPr lang="fa-IR" sz="3200">
                <a:solidFill>
                  <a:srgbClr val="FF9900"/>
                </a:solidFill>
                <a:effectLst/>
              </a:rPr>
              <a:t>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9" grpId="0" uiExpand="1" build="p"/>
      <p:bldP spid="280580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143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0" y="32004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 مدیریت علمی با اعمال تخصص در حوزه مدیریت،مدیریت مبتنی را به وجود می آورد.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99FF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 تیلور،تخصص را تنها منبع اختیار تلقی می کرد.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  <p:bldP spid="281603" grpId="0" build="p"/>
      <p:bldP spid="281604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F7C80"/>
                </a:solidFill>
              </a:rPr>
              <a:t>« نکته مهم »</a:t>
            </a:r>
            <a:endParaRPr lang="fa-IR" b="1">
              <a:solidFill>
                <a:srgbClr val="FF7C80"/>
              </a:solidFill>
              <a:effectLst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00"/>
                </a:solidFill>
                <a:effectLst/>
              </a:rPr>
              <a:t>- تیلور به برخی متغیرها توجه نکرده بود.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FF9900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00"/>
                </a:solidFill>
                <a:effectLst/>
              </a:rPr>
              <a:t>- در چهارچوب نظریه «مدیریت علمی» متغیرهای روانشناختی و جامعه شناختی آن جائی ندارد.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282627" grpId="0" uiExpand="1" build="p"/>
      <p:bldP spid="282628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</a:t>
            </a:r>
            <a:r>
              <a:rPr lang="en-US" sz="3600" b="1">
                <a:solidFill>
                  <a:srgbClr val="FDFDFD"/>
                </a:solidFill>
                <a:effectLst/>
              </a:rPr>
              <a:t>106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0" y="2667000"/>
            <a:ext cx="8763000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- سازمان غیر رسمی و روابط آن نادید گرفته می شود.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tx2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- برداشت محدودی نسبت به انسان وجود دارد.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chemeClr val="tx2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2"/>
                </a:solidFill>
                <a:effectLst/>
              </a:rPr>
              <a:t>- انسان صرفا از دید اقتصادی نگریسته می شود.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283651" grpId="0" build="p"/>
      <p:bldP spid="28365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chemeClr val="accent1"/>
                </a:solidFill>
              </a:rPr>
              <a:t>« تاثیر تیلوریسم بر مدیریت آموزشی »</a:t>
            </a:r>
            <a:endParaRPr lang="fa-IR" b="1">
              <a:solidFill>
                <a:schemeClr val="accent1"/>
              </a:solidFill>
              <a:effectLst/>
            </a:endParaRP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0" y="37338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1"/>
                </a:solidFill>
                <a:effectLst/>
              </a:rPr>
              <a:t>- مدارس را مشابه کارخانه ها تلقی کردند.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1"/>
                </a:solidFill>
                <a:effectLst/>
              </a:rPr>
              <a:t>- دانش آموز به مثابه مواد خامی تلقی شد.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1"/>
                </a:solidFill>
                <a:effectLst/>
              </a:rPr>
              <a:t>-تاکید بر سطح عملیاتی(کلاس درس)شد.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7" grpId="0" uiExpand="1" build="p"/>
      <p:bldP spid="287748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0" y="26670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99FF"/>
                </a:solidFill>
                <a:effectLst/>
              </a:rPr>
              <a:t>- استانداردهای تولید = بازده آموزش و پرورش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99FF"/>
                </a:solidFill>
                <a:effectLst/>
              </a:rPr>
              <a:t>- شیوه های تولید = روشهای آموزش و پرورش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99FF"/>
                </a:solidFill>
                <a:effectLst/>
              </a:rPr>
              <a:t>- تولیدکنندگان = معلمان</a:t>
            </a:r>
            <a:endParaRPr lang="fa-IR" sz="3200">
              <a:solidFill>
                <a:srgbClr val="FFFF00"/>
              </a:solidFill>
              <a:effectLst/>
            </a:endParaRP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0" y="4876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6699"/>
                </a:solidFill>
                <a:effectLst/>
              </a:rPr>
              <a:t>وظیفه معلم صرفا تولید نتایج استاندارد بود،</a:t>
            </a:r>
            <a:endParaRPr lang="en-US" sz="3600">
              <a:solidFill>
                <a:srgbClr val="FF66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/>
      <p:bldP spid="288771" grpId="0" build="p"/>
      <p:bldP spid="288772" grpId="0"/>
      <p:bldP spid="288773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</a:rPr>
              <a:t>نظریه مدیریت اداری (نظریه کلاسیک سازمان)</a:t>
            </a:r>
            <a:endParaRPr lang="fa-IR" sz="3600" b="1">
              <a:solidFill>
                <a:schemeClr val="accent1"/>
              </a:solidFill>
              <a:effectLst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0" y="3962400"/>
            <a:ext cx="87630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effectLst/>
              </a:rPr>
              <a:t>- این نظریه متعلق به«هانری فایول» فرانسوی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FF"/>
                </a:solidFill>
                <a:effectLst/>
              </a:rPr>
              <a:t>- فایول همزمان با تیلور به تئوری پردازی پرداخت.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  <p:bldP spid="289795" grpId="0" uiExpand="1" build="p"/>
      <p:bldP spid="28979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  <a:effectLst/>
              </a:rPr>
              <a:t>کتاب فایول « </a:t>
            </a:r>
            <a:r>
              <a:rPr lang="fa-IR" sz="3600" b="1">
                <a:solidFill>
                  <a:schemeClr val="tx2"/>
                </a:solidFill>
                <a:effectLst/>
              </a:rPr>
              <a:t>مدیریت صنعتی و عمومی</a:t>
            </a:r>
            <a:r>
              <a:rPr lang="fa-IR" sz="3600" b="1">
                <a:solidFill>
                  <a:schemeClr val="accent2"/>
                </a:solidFill>
                <a:effectLst/>
              </a:rPr>
              <a:t> </a:t>
            </a:r>
            <a:r>
              <a:rPr lang="fa-IR" sz="3600" b="1">
                <a:solidFill>
                  <a:schemeClr val="accent1"/>
                </a:solidFill>
                <a:effectLst/>
              </a:rPr>
              <a:t>» است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0" y="4038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99FF"/>
                </a:solidFill>
                <a:effectLst/>
              </a:rPr>
              <a:t>فایول: </a:t>
            </a:r>
            <a:r>
              <a:rPr lang="fa-IR" sz="3200">
                <a:solidFill>
                  <a:srgbClr val="FF7C80"/>
                </a:solidFill>
                <a:effectLst/>
              </a:rPr>
              <a:t>ساختار همه سازمانها دارای دو بعد افقی و عمودی است</a:t>
            </a:r>
            <a:endParaRPr lang="fa-IR" sz="3200">
              <a:solidFill>
                <a:srgbClr val="FFFF00"/>
              </a:solidFill>
              <a:effectLst/>
            </a:endParaRP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0" y="51054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tx1"/>
                </a:solidFill>
                <a:effectLst/>
              </a:rPr>
              <a:t>بعد افقی = تفکیک کارکردها</a:t>
            </a:r>
          </a:p>
          <a:p>
            <a:r>
              <a:rPr lang="fa-IR" sz="3600">
                <a:solidFill>
                  <a:schemeClr val="tx1"/>
                </a:solidFill>
                <a:effectLst/>
              </a:rPr>
              <a:t>بعد عمودی = تفویض اختیار</a:t>
            </a:r>
            <a:endParaRPr lang="en-US" sz="3600">
              <a:solidFill>
                <a:srgbClr val="FF66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19" grpId="0" uiExpand="1" build="p"/>
      <p:bldP spid="290820" grpId="0"/>
      <p:bldP spid="290821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109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</a:rPr>
              <a:t>کارکردهای مدیریت از نظر فایول:</a:t>
            </a:r>
          </a:p>
        </p:txBody>
      </p:sp>
      <p:sp>
        <p:nvSpPr>
          <p:cNvPr id="291845" name="AutoShape 5"/>
          <p:cNvSpPr>
            <a:spLocks noChangeArrowheads="1"/>
          </p:cNvSpPr>
          <p:nvPr/>
        </p:nvSpPr>
        <p:spPr bwMode="auto">
          <a:xfrm>
            <a:off x="1524000" y="33528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سازماندهی</a:t>
            </a:r>
            <a:endParaRPr lang="en-US" sz="3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46" name="AutoShape 6"/>
          <p:cNvSpPr>
            <a:spLocks noChangeArrowheads="1"/>
          </p:cNvSpPr>
          <p:nvPr/>
        </p:nvSpPr>
        <p:spPr bwMode="auto">
          <a:xfrm>
            <a:off x="3505200" y="42672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فرماندهی</a:t>
            </a:r>
            <a:endParaRPr lang="en-US" sz="3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1524000" y="51054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نظارت</a:t>
            </a:r>
            <a:endParaRPr lang="en-US" sz="3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48" name="AutoShape 8"/>
          <p:cNvSpPr>
            <a:spLocks noChangeArrowheads="1"/>
          </p:cNvSpPr>
          <p:nvPr/>
        </p:nvSpPr>
        <p:spPr bwMode="auto">
          <a:xfrm>
            <a:off x="5486400" y="51054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هماهنگ</a:t>
            </a:r>
            <a:endParaRPr lang="en-US" sz="3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1849" name="AutoShape 9"/>
          <p:cNvSpPr>
            <a:spLocks noChangeArrowheads="1"/>
          </p:cNvSpPr>
          <p:nvPr/>
        </p:nvSpPr>
        <p:spPr bwMode="auto">
          <a:xfrm>
            <a:off x="5410200" y="33528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برنامه ریزی</a:t>
            </a:r>
            <a:endParaRPr lang="en-US" sz="3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91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1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3" grpId="0" uiExpand="1" build="p"/>
      <p:bldP spid="291845" grpId="0" animBg="1"/>
      <p:bldP spid="291846" grpId="0" animBg="1"/>
      <p:bldP spid="291847" grpId="0" animBg="1"/>
      <p:bldP spid="291848" grpId="0" animBg="1"/>
      <p:bldP spid="2918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ctr" rtl="1">
              <a:buFontTx/>
              <a:buNone/>
            </a:pPr>
            <a:r>
              <a:rPr lang="fa-IR" sz="4000" b="1">
                <a:solidFill>
                  <a:srgbClr val="66FFFF"/>
                </a:solidFill>
              </a:rPr>
              <a:t>ضرورت و اهمیت مدیریت آموزشی</a:t>
            </a:r>
          </a:p>
          <a:p>
            <a:pPr algn="ctr" rtl="1">
              <a:buFontTx/>
              <a:buNone/>
            </a:pPr>
            <a:endParaRPr lang="en-US" sz="4000" b="1">
              <a:solidFill>
                <a:srgbClr val="66FFFF"/>
              </a:solidFill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066800" y="3962400"/>
            <a:ext cx="3276600" cy="1828800"/>
          </a:xfrm>
          <a:prstGeom prst="bevel">
            <a:avLst>
              <a:gd name="adj" fmla="val 12500"/>
            </a:avLst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نیاز به بهبود کفیت</a:t>
            </a:r>
          </a:p>
          <a:p>
            <a:pPr algn="ctr"/>
            <a:r>
              <a:rPr lang="fa-IR" sz="3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عملکردها و نتایج </a:t>
            </a:r>
          </a:p>
          <a:p>
            <a:pPr algn="ctr"/>
            <a:r>
              <a:rPr lang="fa-IR" sz="3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آموزش وپرورش</a:t>
            </a:r>
            <a:endParaRPr lang="en-US" sz="300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876800" y="3962400"/>
            <a:ext cx="3276600" cy="1828800"/>
          </a:xfrm>
          <a:prstGeom prst="bevel">
            <a:avLst>
              <a:gd name="adj" fmla="val 12500"/>
            </a:avLst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طرح نظرات  </a:t>
            </a:r>
          </a:p>
          <a:p>
            <a:pPr algn="ctr"/>
            <a:r>
              <a:rPr lang="fa-IR" sz="32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و اندیشه های جدید</a:t>
            </a:r>
            <a:endParaRPr lang="en-US" sz="320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48" grpId="0" animBg="1"/>
      <p:bldP spid="57349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109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  <a:effectLst/>
              </a:rPr>
              <a:t>« اصول فایول به عنوان رهنمودهایی برای مدیران »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0" y="4038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effectLst/>
              </a:rPr>
              <a:t>فایول 14 اصل را پیشنهاد می کند که برخی از آنها عبارتند از :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0" y="48006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tx1"/>
                </a:solidFill>
                <a:effectLst/>
              </a:rPr>
              <a:t>تقسیم کار</a:t>
            </a:r>
          </a:p>
          <a:p>
            <a:r>
              <a:rPr lang="fa-IR" sz="3600">
                <a:solidFill>
                  <a:schemeClr val="tx1"/>
                </a:solidFill>
                <a:effectLst/>
              </a:rPr>
              <a:t>اختیار و مسئولیت</a:t>
            </a:r>
            <a:endParaRPr lang="en-US" sz="3600">
              <a:solidFill>
                <a:srgbClr val="FF66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2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  <p:bldP spid="292867" grpId="0" uiExpand="1" build="p"/>
      <p:bldP spid="292868" grpId="0"/>
      <p:bldP spid="292869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109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tx1"/>
                </a:solidFill>
                <a:effectLst/>
              </a:rPr>
              <a:t>انضباط </a:t>
            </a:r>
            <a:r>
              <a:rPr lang="ar-SA" sz="3600">
                <a:solidFill>
                  <a:schemeClr val="tx1"/>
                </a:solidFill>
                <a:effectLst/>
              </a:rPr>
              <a:t>–</a:t>
            </a:r>
            <a:r>
              <a:rPr lang="fa-IR" sz="3600">
                <a:solidFill>
                  <a:schemeClr val="tx1"/>
                </a:solidFill>
                <a:effectLst/>
              </a:rPr>
              <a:t> وحدت فرمان </a:t>
            </a:r>
            <a:r>
              <a:rPr lang="ar-SA" sz="3600">
                <a:solidFill>
                  <a:schemeClr val="tx1"/>
                </a:solidFill>
                <a:effectLst/>
              </a:rPr>
              <a:t>–</a:t>
            </a:r>
            <a:r>
              <a:rPr lang="fa-IR" sz="3600">
                <a:solidFill>
                  <a:schemeClr val="tx1"/>
                </a:solidFill>
                <a:effectLst/>
              </a:rPr>
              <a:t> تمرکز </a:t>
            </a:r>
            <a:r>
              <a:rPr lang="ar-SA" sz="3600">
                <a:solidFill>
                  <a:schemeClr val="tx1"/>
                </a:solidFill>
                <a:effectLst/>
              </a:rPr>
              <a:t>–</a:t>
            </a:r>
            <a:r>
              <a:rPr lang="fa-IR" sz="3600">
                <a:solidFill>
                  <a:schemeClr val="tx1"/>
                </a:solidFill>
                <a:effectLst/>
              </a:rPr>
              <a:t> سلسله مراتب</a:t>
            </a:r>
          </a:p>
          <a:p>
            <a:endParaRPr lang="fa-IR" sz="3600">
              <a:solidFill>
                <a:schemeClr val="tx1"/>
              </a:solidFill>
              <a:effectLst/>
            </a:endParaRPr>
          </a:p>
          <a:p>
            <a:r>
              <a:rPr lang="fa-IR" sz="3600">
                <a:solidFill>
                  <a:schemeClr val="tx1"/>
                </a:solidFill>
                <a:effectLst/>
              </a:rPr>
              <a:t>تقدم منافع عمومی برخصوصی </a:t>
            </a:r>
            <a:r>
              <a:rPr lang="ar-SA" sz="3600">
                <a:solidFill>
                  <a:schemeClr val="tx1"/>
                </a:solidFill>
                <a:effectLst/>
              </a:rPr>
              <a:t>–</a:t>
            </a:r>
            <a:r>
              <a:rPr lang="fa-IR" sz="3600">
                <a:solidFill>
                  <a:schemeClr val="tx1"/>
                </a:solidFill>
                <a:effectLst/>
              </a:rPr>
              <a:t> ابتکار </a:t>
            </a:r>
            <a:r>
              <a:rPr lang="ar-SA" sz="3600">
                <a:solidFill>
                  <a:schemeClr val="tx1"/>
                </a:solidFill>
                <a:effectLst/>
              </a:rPr>
              <a:t>–</a:t>
            </a:r>
            <a:r>
              <a:rPr lang="fa-IR" sz="3600">
                <a:solidFill>
                  <a:schemeClr val="tx1"/>
                </a:solidFill>
                <a:effectLst/>
              </a:rPr>
              <a:t> روحیه گروهی</a:t>
            </a:r>
            <a:endParaRPr lang="en-US" sz="3600">
              <a:solidFill>
                <a:srgbClr val="FF66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  <p:bldP spid="293891" grpId="0" build="p"/>
      <p:bldP spid="293893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514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 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111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chemeClr val="accent1"/>
                </a:solidFill>
                <a:effectLst/>
              </a:rPr>
              <a:t>  « تاثیر نظریه مدیریت اداری بر مدیریت آموزشی »</a:t>
            </a: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0" y="3810000"/>
            <a:ext cx="8686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tx1"/>
                </a:solidFill>
                <a:effectLst/>
              </a:rPr>
              <a:t>- تأثیر این نظریه جهانشمول بوده است.</a:t>
            </a:r>
          </a:p>
          <a:p>
            <a:endParaRPr lang="fa-IR" sz="3600">
              <a:solidFill>
                <a:schemeClr val="tx1"/>
              </a:solidFill>
              <a:effectLst/>
            </a:endParaRPr>
          </a:p>
          <a:p>
            <a:r>
              <a:rPr lang="fa-IR" sz="3600">
                <a:solidFill>
                  <a:schemeClr val="tx1"/>
                </a:solidFill>
                <a:effectLst/>
              </a:rPr>
              <a:t>- جوانب رسمی سازمانهای آموزشی مثل اهداف</a:t>
            </a:r>
          </a:p>
          <a:p>
            <a:r>
              <a:rPr lang="fa-IR" sz="3600">
                <a:solidFill>
                  <a:schemeClr val="tx1"/>
                </a:solidFill>
                <a:effectLst/>
              </a:rPr>
              <a:t>تمرکز و عدم تمرکز و ... عمدتا به این نظریه مربوطند.</a:t>
            </a:r>
          </a:p>
          <a:p>
            <a:endParaRPr lang="en-US" sz="3600">
              <a:solidFill>
                <a:srgbClr val="FF66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5" grpId="0" uiExpand="1" build="p"/>
      <p:bldP spid="294917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112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chemeClr val="accent1"/>
                </a:solidFill>
                <a:effectLst/>
              </a:rPr>
              <a:t>« نظریه روابط انسانی »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0" y="38862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effectLst/>
              </a:rPr>
              <a:t>واضع این نظریه « ماری پارکر فالت » است.</a:t>
            </a:r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0" y="4648200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7C80"/>
                </a:solidFill>
                <a:effectLst/>
              </a:rPr>
              <a:t>نظریه روابط انسانی: </a:t>
            </a:r>
            <a:r>
              <a:rPr lang="fa-IR" sz="3600">
                <a:solidFill>
                  <a:srgbClr val="FF99CC"/>
                </a:solidFill>
                <a:effectLst/>
              </a:rPr>
              <a:t>مسأله اصلی در سازمان،ایجاد و نگهداری روابط انسانی پویا و هماهنگ است.</a:t>
            </a:r>
            <a:r>
              <a:rPr lang="fa-IR" sz="3600">
                <a:solidFill>
                  <a:srgbClr val="99FF99"/>
                </a:solidFill>
                <a:effectLst/>
              </a:rPr>
              <a:t> </a:t>
            </a:r>
            <a:endParaRPr lang="en-US" sz="3600">
              <a:solidFill>
                <a:srgbClr val="99FF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39" grpId="0" uiExpand="1" build="p"/>
      <p:bldP spid="295940" grpId="0"/>
      <p:bldP spid="295941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066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113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3124200"/>
            <a:ext cx="876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effectLst/>
              </a:rPr>
              <a:t>فالت ، هماهنگی را راهبرد اساسی سازمان اثربخش می داند و در ارتباط با آن به 4 اصل معتقد است:</a:t>
            </a:r>
            <a:endParaRPr lang="fa-IR" sz="360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  <p:bldP spid="296963" grpId="0" uiExpand="1" build="p"/>
      <p:bldP spid="296964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219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113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0" y="2895600"/>
            <a:ext cx="87630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7C80"/>
                </a:solidFill>
                <a:effectLst/>
              </a:rPr>
              <a:t>1- هماهنگی از طریق تماس مستقیم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7C80"/>
                </a:solidFill>
                <a:effectLst/>
              </a:rPr>
              <a:t>2- هماهنگی در مراحل اولیه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7C80"/>
                </a:solidFill>
                <a:effectLst/>
              </a:rPr>
              <a:t>3- هماهنگی از طریق ارتباط متقابل همه عوامل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7C80"/>
                </a:solidFill>
                <a:effectLst/>
              </a:rPr>
              <a:t>4-هماهنگی به عنوان یک جریان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  <p:bldP spid="297987" grpId="0" build="p"/>
      <p:bldP spid="297988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116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  <a:effectLst/>
              </a:rPr>
              <a:t>نظریه پرداز بعدی این نظریه « التون میو » است.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0" y="3657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7C80"/>
                </a:solidFill>
                <a:effectLst/>
              </a:rPr>
              <a:t>« مفروضات میو »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4572000"/>
            <a:ext cx="8686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1"/>
                </a:solidFill>
                <a:effectLst/>
              </a:rPr>
              <a:t>1- انسانها به وسیله نیازهای اجتماعی برانگیخته می شوند.</a:t>
            </a:r>
          </a:p>
          <a:p>
            <a:r>
              <a:rPr lang="fa-IR" sz="3200">
                <a:solidFill>
                  <a:schemeClr val="tx1"/>
                </a:solidFill>
                <a:effectLst/>
              </a:rPr>
              <a:t>2-انسانها از فشار اجتماعی همکاران به شدت متأثر می شوند.</a:t>
            </a:r>
            <a:r>
              <a:rPr lang="fa-IR" sz="3600">
                <a:solidFill>
                  <a:schemeClr val="tx1"/>
                </a:solidFill>
                <a:effectLst/>
              </a:rPr>
              <a:t> </a:t>
            </a:r>
            <a:endParaRPr lang="en-US" sz="36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 uiExpand="1" build="p"/>
      <p:bldP spid="299012" grpId="0"/>
      <p:bldP spid="299013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116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b="1">
                <a:effectLst/>
              </a:rPr>
              <a:t>3- افراد سازمان نسبت به سازمان تعهد نشان می دهند.</a:t>
            </a: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0" y="36576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FF7C80"/>
                </a:solidFill>
                <a:effectLst/>
              </a:rPr>
              <a:t>« تأثیر این نظریه بر مدیریت آموزشی »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4572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- به تدریج ضرورت توجه به روابط انسانی محسوس شد.</a:t>
            </a:r>
            <a:r>
              <a:rPr lang="fa-IR" sz="3600">
                <a:solidFill>
                  <a:schemeClr val="tx1"/>
                </a:solidFill>
                <a:effectLst/>
              </a:rPr>
              <a:t> </a:t>
            </a:r>
            <a:endParaRPr lang="en-US" sz="36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0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5" grpId="0" uiExpand="1" build="p"/>
      <p:bldP spid="300036" grpId="0"/>
      <p:bldP spid="300037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118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  <a:effectLst/>
              </a:rPr>
              <a:t>جوانب مهم روابط انسانی از دید « گریفیث »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0" y="3810000"/>
            <a:ext cx="8686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1"/>
                </a:solidFill>
                <a:effectLst/>
              </a:rPr>
              <a:t>1- انگیزش        2-ادراک      3-ارتباط        4-اختیار</a:t>
            </a:r>
          </a:p>
          <a:p>
            <a:r>
              <a:rPr lang="fa-IR" sz="3200">
                <a:solidFill>
                  <a:schemeClr val="tx1"/>
                </a:solidFill>
                <a:effectLst/>
              </a:rPr>
              <a:t>5-ساختار قدرت   6-روحیه     7-پویایی گروه  8-تصمیم گیری</a:t>
            </a:r>
          </a:p>
          <a:p>
            <a:r>
              <a:rPr lang="fa-IR" sz="3200">
                <a:solidFill>
                  <a:schemeClr val="tx1"/>
                </a:solidFill>
                <a:effectLst/>
              </a:rPr>
              <a:t>9- رهبری    </a:t>
            </a:r>
            <a:r>
              <a:rPr lang="fa-IR" sz="3600">
                <a:solidFill>
                  <a:schemeClr val="tx1"/>
                </a:solidFill>
                <a:effectLst/>
              </a:rPr>
              <a:t> </a:t>
            </a:r>
            <a:endParaRPr lang="en-US" sz="36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59" grpId="0" uiExpand="1" build="p"/>
      <p:bldP spid="301061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121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  <a:effectLst/>
              </a:rPr>
              <a:t>« نظریه های رفتاری »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0" y="3810000"/>
            <a:ext cx="868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الف: نظریه همکاری</a:t>
            </a:r>
          </a:p>
          <a:p>
            <a:r>
              <a:rPr lang="fa-IR" sz="3200">
                <a:effectLst/>
              </a:rPr>
              <a:t>ب: نظریه تصمیم گیری</a:t>
            </a:r>
          </a:p>
          <a:p>
            <a:r>
              <a:rPr lang="fa-IR" sz="3200">
                <a:effectLst/>
              </a:rPr>
              <a:t>ج: مدل گروه انسانی</a:t>
            </a:r>
          </a:p>
          <a:p>
            <a:r>
              <a:rPr lang="fa-IR" sz="3200">
                <a:effectLst/>
              </a:rPr>
              <a:t>د: نظریه همسازی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  <p:bldP spid="302083" grpId="0" uiExpand="1" build="p"/>
      <p:bldP spid="3020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r>
              <a:rPr lang="fa-IR" sz="3600">
                <a:solidFill>
                  <a:srgbClr val="66FFFF"/>
                </a:solidFill>
                <a:effectLst/>
              </a:rPr>
              <a:t>مدیریت آموزشی در جهان          </a:t>
            </a:r>
            <a:r>
              <a:rPr lang="fa-IR" sz="3600">
                <a:solidFill>
                  <a:srgbClr val="FFFFCC"/>
                </a:solidFill>
                <a:effectLst/>
              </a:rPr>
              <a:t>نقش رهبری آموزشی</a:t>
            </a:r>
          </a:p>
          <a:p>
            <a:pPr algn="r" rtl="1">
              <a:buFontTx/>
              <a:buNone/>
            </a:pPr>
            <a:r>
              <a:rPr lang="fa-IR" sz="3600">
                <a:solidFill>
                  <a:srgbClr val="66FFFF"/>
                </a:solidFill>
                <a:effectLst/>
              </a:rPr>
              <a:t>مدیریت آموزشی در ایران</a:t>
            </a:r>
            <a:endParaRPr lang="en-US" sz="4000">
              <a:solidFill>
                <a:srgbClr val="66FFFF"/>
              </a:solidFill>
              <a:effectLst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886200" y="3276600"/>
            <a:ext cx="762000" cy="152400"/>
          </a:xfrm>
          <a:prstGeom prst="leftArrow">
            <a:avLst>
              <a:gd name="adj1" fmla="val 50000"/>
              <a:gd name="adj2" fmla="val 125000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3886200" y="3886200"/>
            <a:ext cx="762000" cy="152400"/>
          </a:xfrm>
          <a:prstGeom prst="leftArrow">
            <a:avLst>
              <a:gd name="adj1" fmla="val 50000"/>
              <a:gd name="adj2" fmla="val 125000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09600" y="3733800"/>
            <a:ext cx="2979738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 b="0">
                <a:solidFill>
                  <a:srgbClr val="FFFFCC"/>
                </a:solidFill>
                <a:effectLst/>
              </a:rPr>
              <a:t>فعالیت خارج از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 b="0">
                <a:solidFill>
                  <a:srgbClr val="FFFFCC"/>
                </a:solidFill>
                <a:effectLst/>
              </a:rPr>
              <a:t>مؤسسات آموزشی</a:t>
            </a:r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58374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1525587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125</a:t>
            </a:r>
            <a:endParaRPr lang="fa-IR"/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نظریه همکاری چستر بارنارد:</a:t>
            </a:r>
            <a:endParaRPr lang="fa-IR" b="1">
              <a:solidFill>
                <a:srgbClr val="33CCFF"/>
              </a:solidFill>
              <a:effectLst/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4724400" y="3048000"/>
            <a:ext cx="365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بارنارد :</a:t>
            </a:r>
          </a:p>
          <a:p>
            <a:r>
              <a:rPr lang="fa-IR" sz="2800">
                <a:solidFill>
                  <a:srgbClr val="FFFFCC"/>
                </a:solidFill>
                <a:effectLst/>
              </a:rPr>
              <a:t>سه عنصر اصلی سازمان: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H="1" flipV="1">
            <a:off x="3886200" y="3429000"/>
            <a:ext cx="1371600" cy="3048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auto">
          <a:xfrm flipH="1">
            <a:off x="3810000" y="3733800"/>
            <a:ext cx="1447800" cy="152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3124200" y="31242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66FFFF"/>
                </a:solidFill>
                <a:effectLst/>
              </a:rPr>
              <a:t>هدف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2971800" y="3657600"/>
            <a:ext cx="77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66FFFF"/>
                </a:solidFill>
                <a:effectLst/>
              </a:rPr>
              <a:t>ارتباط</a:t>
            </a:r>
            <a:endParaRPr lang="en-US">
              <a:solidFill>
                <a:srgbClr val="66FFFF"/>
              </a:solidFill>
              <a:effectLst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flipH="1">
            <a:off x="3886200" y="3733800"/>
            <a:ext cx="1371600" cy="6096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3114" name="Rectangle 10"/>
          <p:cNvSpPr>
            <a:spLocks noChangeArrowheads="1"/>
          </p:cNvSpPr>
          <p:nvPr/>
        </p:nvSpPr>
        <p:spPr bwMode="auto">
          <a:xfrm>
            <a:off x="1371600" y="40386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66FFFF"/>
                </a:solidFill>
                <a:effectLst/>
              </a:rPr>
              <a:t>تمایل اعضا به همکاری</a:t>
            </a:r>
            <a:endParaRPr lang="en-US">
              <a:solidFill>
                <a:srgbClr val="66FFFF"/>
              </a:solidFill>
              <a:effectLst/>
            </a:endParaRPr>
          </a:p>
        </p:txBody>
      </p:sp>
      <p:sp>
        <p:nvSpPr>
          <p:cNvPr id="303115" name="Rectangle 11"/>
          <p:cNvSpPr>
            <a:spLocks noChangeArrowheads="1"/>
          </p:cNvSpPr>
          <p:nvPr/>
        </p:nvSpPr>
        <p:spPr bwMode="auto">
          <a:xfrm>
            <a:off x="4876800" y="51816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accent1"/>
                </a:solidFill>
                <a:effectLst/>
              </a:rPr>
              <a:t>مدل گروه انسانی:</a:t>
            </a:r>
            <a:endParaRPr lang="en-US" sz="2800">
              <a:solidFill>
                <a:schemeClr val="accent1"/>
              </a:solidFill>
              <a:effectLst/>
            </a:endParaRPr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 flipH="1" flipV="1">
            <a:off x="4876800" y="5105400"/>
            <a:ext cx="1371600" cy="3048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3117" name="Line 13"/>
          <p:cNvSpPr>
            <a:spLocks noChangeShapeType="1"/>
          </p:cNvSpPr>
          <p:nvPr/>
        </p:nvSpPr>
        <p:spPr bwMode="auto">
          <a:xfrm flipH="1">
            <a:off x="4800600" y="5410200"/>
            <a:ext cx="1371600" cy="152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3118" name="Line 14"/>
          <p:cNvSpPr>
            <a:spLocks noChangeShapeType="1"/>
          </p:cNvSpPr>
          <p:nvPr/>
        </p:nvSpPr>
        <p:spPr bwMode="auto">
          <a:xfrm flipH="1">
            <a:off x="4876800" y="5410200"/>
            <a:ext cx="1371600" cy="6096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3592513" y="4800600"/>
            <a:ext cx="1208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فعالیت ها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3581400" y="5257800"/>
            <a:ext cx="1208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تعامل ها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3543300" y="5715000"/>
            <a:ext cx="1246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گرایش ها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30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30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30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uiExpand="1" build="p"/>
      <p:bldP spid="303108" grpId="0"/>
      <p:bldP spid="303109" grpId="0" animBg="1"/>
      <p:bldP spid="303110" grpId="0" animBg="1"/>
      <p:bldP spid="303111" grpId="0"/>
      <p:bldP spid="303112" grpId="0"/>
      <p:bldP spid="303113" grpId="0" animBg="1"/>
      <p:bldP spid="303114" grpId="0"/>
      <p:bldP spid="303115" grpId="0"/>
      <p:bldP spid="303116" grpId="0" animBg="1"/>
      <p:bldP spid="303117" grpId="0" animBg="1"/>
      <p:bldP spid="303118" grpId="0" animBg="1"/>
      <p:bldP spid="303119" grpId="0"/>
      <p:bldP spid="303120" grpId="0"/>
      <p:bldP spid="303121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136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hlink"/>
                </a:solidFill>
                <a:effectLst/>
              </a:rPr>
              <a:t>نظریه بروکراسی « ماکس وبر »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0" y="3810000"/>
            <a:ext cx="868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- بروکراسی نظام اداری گسترده ای است که با عده کثیری ارباب - رجوع سرکار دارد.</a:t>
            </a:r>
          </a:p>
          <a:p>
            <a:endParaRPr lang="fa-IR" sz="3200">
              <a:effectLst/>
            </a:endParaRPr>
          </a:p>
          <a:p>
            <a:r>
              <a:rPr lang="fa-IR" sz="3200">
                <a:effectLst/>
              </a:rPr>
              <a:t>- بروکراسی مترادف سازمان رسمی است.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  <p:bldP spid="304131" grpId="0" uiExpand="1" build="p"/>
      <p:bldP spid="304132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762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137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 b="1">
              <a:solidFill>
                <a:schemeClr val="accent1"/>
              </a:solidFill>
              <a:effectLst/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6096000" y="3048000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00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اصول اساسی</a:t>
            </a:r>
          </a:p>
          <a:p>
            <a:r>
              <a:rPr lang="fa-IR" sz="400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بروکراسی</a:t>
            </a:r>
            <a:r>
              <a:rPr lang="fa-IR" sz="3200">
                <a:solidFill>
                  <a:schemeClr val="tx1"/>
                </a:solidFill>
                <a:effectLst/>
              </a:rPr>
              <a:t>    </a:t>
            </a:r>
            <a:r>
              <a:rPr lang="fa-IR" sz="3600">
                <a:solidFill>
                  <a:schemeClr val="tx1"/>
                </a:solidFill>
                <a:effectLst/>
              </a:rPr>
              <a:t> </a:t>
            </a:r>
            <a:endParaRPr 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219200" cy="289560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67" name="Line 15"/>
          <p:cNvSpPr>
            <a:spLocks noChangeShapeType="1"/>
          </p:cNvSpPr>
          <p:nvPr/>
        </p:nvSpPr>
        <p:spPr bwMode="auto">
          <a:xfrm>
            <a:off x="2895600" y="2514600"/>
            <a:ext cx="1828800" cy="289560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68" name="Line 16"/>
          <p:cNvSpPr>
            <a:spLocks noChangeShapeType="1"/>
          </p:cNvSpPr>
          <p:nvPr/>
        </p:nvSpPr>
        <p:spPr bwMode="auto">
          <a:xfrm flipH="1">
            <a:off x="1676400" y="5410200"/>
            <a:ext cx="3048000" cy="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>
            <a:off x="2895600" y="2514600"/>
            <a:ext cx="1981200" cy="1752600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70" name="Line 18"/>
          <p:cNvSpPr>
            <a:spLocks noChangeShapeType="1"/>
          </p:cNvSpPr>
          <p:nvPr/>
        </p:nvSpPr>
        <p:spPr bwMode="auto">
          <a:xfrm flipH="1">
            <a:off x="4724400" y="4267200"/>
            <a:ext cx="152400" cy="1143000"/>
          </a:xfrm>
          <a:prstGeom prst="line">
            <a:avLst/>
          </a:prstGeom>
          <a:noFill/>
          <a:ln w="28575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71" name="Line 19"/>
          <p:cNvSpPr>
            <a:spLocks noChangeShapeType="1"/>
          </p:cNvSpPr>
          <p:nvPr/>
        </p:nvSpPr>
        <p:spPr bwMode="auto">
          <a:xfrm>
            <a:off x="4724400" y="5410200"/>
            <a:ext cx="76200" cy="30480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4876800" y="4267200"/>
            <a:ext cx="76200" cy="381000"/>
          </a:xfrm>
          <a:prstGeom prst="lin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H="1">
            <a:off x="4800600" y="4648200"/>
            <a:ext cx="152400" cy="1066800"/>
          </a:xfrm>
          <a:prstGeom prst="lin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74" name="Line 22"/>
          <p:cNvSpPr>
            <a:spLocks noChangeShapeType="1"/>
          </p:cNvSpPr>
          <p:nvPr/>
        </p:nvSpPr>
        <p:spPr bwMode="auto">
          <a:xfrm>
            <a:off x="1676400" y="5410200"/>
            <a:ext cx="0" cy="30480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1676400" y="5715000"/>
            <a:ext cx="3124200" cy="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05176" name="Rectangle 24"/>
          <p:cNvSpPr>
            <a:spLocks noChangeArrowheads="1"/>
          </p:cNvSpPr>
          <p:nvPr/>
        </p:nvSpPr>
        <p:spPr bwMode="auto">
          <a:xfrm>
            <a:off x="2514600" y="5334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قا نو نـــیت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05177" name="Rectangle 25"/>
          <p:cNvSpPr>
            <a:spLocks noChangeArrowheads="1"/>
          </p:cNvSpPr>
          <p:nvPr/>
        </p:nvSpPr>
        <p:spPr bwMode="auto">
          <a:xfrm>
            <a:off x="2667000" y="2667000"/>
            <a:ext cx="4572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</a:t>
            </a:r>
          </a:p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ر</a:t>
            </a:r>
          </a:p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</a:t>
            </a:r>
          </a:p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ک</a:t>
            </a:r>
          </a:p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ر</a:t>
            </a:r>
          </a:p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</a:t>
            </a:r>
          </a:p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</a:t>
            </a:r>
          </a:p>
          <a:p>
            <a:r>
              <a:rPr lang="fa-IR" sz="2200">
                <a:solidFill>
                  <a:srgbClr val="FDFD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ی</a:t>
            </a:r>
            <a:endParaRPr lang="en-US" sz="2200">
              <a:solidFill>
                <a:srgbClr val="FDFDF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 rot="67969849">
            <a:off x="3744119" y="3952081"/>
            <a:ext cx="1108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DFDFD"/>
                </a:solidFill>
                <a:effectLst/>
              </a:rPr>
              <a:t>عقلانیت</a:t>
            </a:r>
            <a:endParaRPr lang="en-US" sz="2800">
              <a:solidFill>
                <a:srgbClr val="FDFDFD"/>
              </a:solidFill>
              <a:effectLst/>
            </a:endParaRP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 rot="17762161">
            <a:off x="1376363" y="3729037"/>
            <a:ext cx="1271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DFDFD"/>
                </a:solidFill>
                <a:effectLst/>
              </a:rPr>
              <a:t>کـــــارایی</a:t>
            </a:r>
            <a:endParaRPr lang="en-US" sz="2800">
              <a:solidFill>
                <a:srgbClr val="FDFDFD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  <p:bldP spid="305155" grpId="0" build="p"/>
      <p:bldP spid="305156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139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0066FF"/>
                </a:solidFill>
              </a:rPr>
              <a:t>مهمترین کمک وبر به مدیریت،تدوین نظریه اقتدار بود.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8100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قدرت: توانایی وادار کردن دیگران به کار علی رقم مقاومت.</a:t>
            </a:r>
          </a:p>
          <a:p>
            <a:endParaRPr lang="fa-IR" sz="3200">
              <a:effectLst/>
            </a:endParaRPr>
          </a:p>
          <a:p>
            <a:r>
              <a:rPr lang="fa-IR" sz="3200">
                <a:effectLst/>
              </a:rPr>
              <a:t>اختیار: اطاعت بعضی از دستورات توسط زیردستان.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/>
      <p:bldP spid="322563" grpId="0" uiExpand="1" build="p"/>
      <p:bldP spid="322564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140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hlink"/>
                </a:solidFill>
                <a:effectLst/>
              </a:rPr>
              <a:t>دو ملاک تشخیص اختیار عبارتند از: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0" y="38100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الف: اطاعت و اجابت ارادی دستورات مشروع</a:t>
            </a:r>
          </a:p>
          <a:p>
            <a:endParaRPr lang="fa-IR" sz="3200">
              <a:effectLst/>
            </a:endParaRPr>
          </a:p>
          <a:p>
            <a:r>
              <a:rPr lang="fa-IR" sz="3200">
                <a:effectLst/>
              </a:rPr>
              <a:t>ب: کنار گذاشتن قضاوت شخصی قبل از دستور صدور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  <p:bldP spid="323587" grpId="0" uiExpand="1" build="p"/>
      <p:bldP spid="323588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144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66FF66"/>
                </a:solidFill>
                <a:effectLst/>
              </a:rPr>
              <a:t>« انواع اختیار » از دید وبر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381000" y="3810000"/>
            <a:ext cx="83058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1- اختیار فرمندی     </a:t>
            </a:r>
            <a:r>
              <a:rPr lang="en-US">
                <a:solidFill>
                  <a:srgbClr val="FFFFCC"/>
                </a:solidFill>
                <a:effectLst/>
              </a:rPr>
              <a:t>Charismatic Authority</a:t>
            </a:r>
          </a:p>
          <a:p>
            <a:endParaRPr lang="en-US">
              <a:solidFill>
                <a:srgbClr val="FFFFCC"/>
              </a:solidFill>
              <a:effectLst/>
            </a:endParaRPr>
          </a:p>
          <a:p>
            <a:r>
              <a:rPr lang="fa-IR">
                <a:solidFill>
                  <a:srgbClr val="FFFFCC"/>
                </a:solidFill>
                <a:effectLst/>
              </a:rPr>
              <a:t> </a:t>
            </a:r>
            <a:r>
              <a:rPr lang="fa-IR" sz="3200">
                <a:solidFill>
                  <a:srgbClr val="FFFFCC"/>
                </a:solidFill>
                <a:effectLst/>
              </a:rPr>
              <a:t>2- اختیار سنتی    </a:t>
            </a:r>
            <a:r>
              <a:rPr lang="en-US" sz="3200">
                <a:solidFill>
                  <a:srgbClr val="FFFFCC"/>
                </a:solidFill>
                <a:effectLst/>
              </a:rPr>
              <a:t> </a:t>
            </a:r>
            <a:r>
              <a:rPr lang="fa-IR" sz="3200">
                <a:solidFill>
                  <a:srgbClr val="FFFFCC"/>
                </a:solidFill>
                <a:effectLst/>
              </a:rPr>
              <a:t>   </a:t>
            </a:r>
            <a:r>
              <a:rPr lang="en-US" sz="3200">
                <a:solidFill>
                  <a:srgbClr val="FFFFCC"/>
                </a:solidFill>
                <a:effectLst/>
              </a:rPr>
              <a:t>  </a:t>
            </a:r>
            <a:r>
              <a:rPr lang="en-US">
                <a:solidFill>
                  <a:srgbClr val="FFFFCC"/>
                </a:solidFill>
                <a:effectLst/>
              </a:rPr>
              <a:t>Traditional Authority</a:t>
            </a:r>
            <a:endParaRPr lang="fa-IR" sz="3200">
              <a:solidFill>
                <a:srgbClr val="FFFFCC"/>
              </a:solidFill>
              <a:effectLst/>
            </a:endParaRPr>
          </a:p>
          <a:p>
            <a:endParaRPr lang="fa-IR" sz="3200">
              <a:solidFill>
                <a:srgbClr val="FFFFCC"/>
              </a:solidFill>
              <a:effectLst/>
            </a:endParaRPr>
          </a:p>
          <a:p>
            <a:r>
              <a:rPr lang="fa-IR" sz="3200">
                <a:solidFill>
                  <a:srgbClr val="FFFFCC"/>
                </a:solidFill>
                <a:effectLst/>
              </a:rPr>
              <a:t>3- اختیار قانونی</a:t>
            </a:r>
            <a:r>
              <a:rPr lang="en-US" sz="3200">
                <a:solidFill>
                  <a:srgbClr val="FFFFCC"/>
                </a:solidFill>
                <a:effectLst/>
              </a:rPr>
              <a:t> </a:t>
            </a:r>
            <a:r>
              <a:rPr lang="en-US">
                <a:solidFill>
                  <a:srgbClr val="FFFFCC"/>
                </a:solidFill>
                <a:effectLst/>
              </a:rPr>
              <a:t>Legal  Authority              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  <p:bldP spid="324611" grpId="0" uiExpand="1" build="p"/>
      <p:bldP spid="324612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981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</a:t>
            </a:r>
            <a:r>
              <a:rPr lang="en-US" sz="3600" b="1">
                <a:solidFill>
                  <a:srgbClr val="FDFDFD"/>
                </a:solidFill>
                <a:effectLst/>
              </a:rPr>
              <a:t>147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hlink"/>
                </a:solidFill>
                <a:effectLst/>
              </a:rPr>
              <a:t>« بروکراسی نوع آرمانی »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3810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سازه های عمده این نظریه عبارتند از:</a:t>
            </a:r>
            <a:endParaRPr lang="en-US" sz="3600">
              <a:effectLst/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0" y="4800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عقلانیت: هدف مداری سازمان.</a:t>
            </a:r>
          </a:p>
          <a:p>
            <a:r>
              <a:rPr lang="fa-IR" sz="3200">
                <a:solidFill>
                  <a:srgbClr val="FFFFCC"/>
                </a:solidFill>
                <a:effectLst/>
              </a:rPr>
              <a:t>کارایی: هزینه </a:t>
            </a:r>
            <a:r>
              <a:rPr lang="ar-SA" sz="3200">
                <a:solidFill>
                  <a:srgbClr val="FFFFCC"/>
                </a:solidFill>
                <a:effectLst/>
              </a:rPr>
              <a:t>–</a:t>
            </a:r>
            <a:r>
              <a:rPr lang="fa-IR" sz="3200">
                <a:solidFill>
                  <a:srgbClr val="FFFFCC"/>
                </a:solidFill>
                <a:effectLst/>
              </a:rPr>
              <a:t> اثربخش سازمان.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  <p:bldP spid="325635" grpId="0" uiExpand="1" build="p"/>
      <p:bldP spid="325636" grpId="0"/>
      <p:bldP spid="325637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0574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هفتم؛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147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00FFFF"/>
                </a:solidFill>
              </a:rPr>
              <a:t>« ویژگی های اصلی بروکراسی »</a:t>
            </a:r>
          </a:p>
        </p:txBody>
      </p:sp>
      <p:sp>
        <p:nvSpPr>
          <p:cNvPr id="326660" name="AutoShape 4"/>
          <p:cNvSpPr>
            <a:spLocks noChangeArrowheads="1"/>
          </p:cNvSpPr>
          <p:nvPr/>
        </p:nvSpPr>
        <p:spPr bwMode="auto">
          <a:xfrm>
            <a:off x="1524000" y="33528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سلسله</a:t>
            </a:r>
          </a:p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مراتب</a:t>
            </a:r>
            <a:endParaRPr lang="en-US" sz="3200">
              <a:solidFill>
                <a:srgbClr val="0066FF"/>
              </a:solidFill>
              <a:effectLst/>
            </a:endParaRP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3505200" y="42672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مسیر</a:t>
            </a:r>
          </a:p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شغلی</a:t>
            </a:r>
            <a:endParaRPr lang="en-US" sz="3200">
              <a:solidFill>
                <a:srgbClr val="0066FF"/>
              </a:solidFill>
              <a:effectLst/>
            </a:endParaRPr>
          </a:p>
        </p:txBody>
      </p:sp>
      <p:sp>
        <p:nvSpPr>
          <p:cNvPr id="326662" name="AutoShape 6"/>
          <p:cNvSpPr>
            <a:spLocks noChangeArrowheads="1"/>
          </p:cNvSpPr>
          <p:nvPr/>
        </p:nvSpPr>
        <p:spPr bwMode="auto">
          <a:xfrm>
            <a:off x="1447800" y="51054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100">
                <a:solidFill>
                  <a:srgbClr val="0066FF"/>
                </a:solidFill>
                <a:effectLst/>
              </a:rPr>
              <a:t>جهت گیری</a:t>
            </a:r>
          </a:p>
          <a:p>
            <a:pPr algn="ctr"/>
            <a:r>
              <a:rPr lang="fa-IR" sz="3100">
                <a:solidFill>
                  <a:srgbClr val="0066FF"/>
                </a:solidFill>
                <a:effectLst/>
              </a:rPr>
              <a:t>غیرشخصی</a:t>
            </a:r>
            <a:endParaRPr lang="en-US" sz="3100">
              <a:solidFill>
                <a:srgbClr val="0066FF"/>
              </a:solidFill>
              <a:effectLst/>
            </a:endParaRPr>
          </a:p>
        </p:txBody>
      </p:sp>
      <p:sp>
        <p:nvSpPr>
          <p:cNvPr id="326663" name="AutoShape 7"/>
          <p:cNvSpPr>
            <a:spLocks noChangeArrowheads="1"/>
          </p:cNvSpPr>
          <p:nvPr/>
        </p:nvSpPr>
        <p:spPr bwMode="auto">
          <a:xfrm>
            <a:off x="5486400" y="51054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قواعد </a:t>
            </a:r>
          </a:p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و مقررات</a:t>
            </a:r>
            <a:endParaRPr lang="en-US" sz="3200">
              <a:solidFill>
                <a:srgbClr val="0066FF"/>
              </a:solidFill>
              <a:effectLst/>
            </a:endParaRPr>
          </a:p>
        </p:txBody>
      </p:sp>
      <p:sp>
        <p:nvSpPr>
          <p:cNvPr id="326664" name="AutoShape 8"/>
          <p:cNvSpPr>
            <a:spLocks noChangeArrowheads="1"/>
          </p:cNvSpPr>
          <p:nvPr/>
        </p:nvSpPr>
        <p:spPr bwMode="auto">
          <a:xfrm>
            <a:off x="5410200" y="33528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38100" algn="ctr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تقسیم کار</a:t>
            </a:r>
          </a:p>
          <a:p>
            <a:pPr algn="ctr"/>
            <a:r>
              <a:rPr lang="fa-IR" sz="3200">
                <a:solidFill>
                  <a:srgbClr val="0066FF"/>
                </a:solidFill>
                <a:effectLst/>
              </a:rPr>
              <a:t>و تخصص</a:t>
            </a:r>
            <a:endParaRPr lang="en-US" sz="3200">
              <a:solidFill>
                <a:srgbClr val="0066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  <p:bldP spid="326659" grpId="0" uiExpand="1" build="p"/>
      <p:bldP spid="326660" grpId="0" animBg="1"/>
      <p:bldP spid="326661" grpId="0" animBg="1"/>
      <p:bldP spid="326662" grpId="0" animBg="1"/>
      <p:bldP spid="326663" grpId="0" animBg="1"/>
      <p:bldP spid="326664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26670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152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00FFFF"/>
                </a:solidFill>
                <a:effectLst/>
              </a:rPr>
              <a:t>پیامدهای مثبت و منفی بروکراسی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00FFFF"/>
                </a:solidFill>
                <a:effectLst/>
              </a:rPr>
              <a:t>از دیدگاه « هوی و میسکل »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00FFFF"/>
                </a:solidFill>
                <a:effectLst/>
              </a:rPr>
              <a:t>Hoy &amp; Miskel</a:t>
            </a:r>
            <a:endParaRPr lang="fa-IR" sz="2800" b="1">
              <a:solidFill>
                <a:srgbClr val="00FFFF"/>
              </a:solidFill>
              <a:effectLst/>
            </a:endParaRP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0" y="44196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1- تقسیم کار و تخصص:</a:t>
            </a:r>
            <a:r>
              <a:rPr lang="fa-IR" sz="3200">
                <a:solidFill>
                  <a:schemeClr val="tx1"/>
                </a:solidFill>
                <a:effectLst/>
              </a:rPr>
              <a:t> باعث صداقت می شود.</a:t>
            </a:r>
            <a:endParaRPr lang="fa-IR" sz="3200">
              <a:solidFill>
                <a:srgbClr val="FFFFCC"/>
              </a:solidFill>
              <a:effectLst/>
            </a:endParaRPr>
          </a:p>
          <a:p>
            <a:endParaRPr lang="fa-IR" sz="3200">
              <a:solidFill>
                <a:srgbClr val="FFFFCC"/>
              </a:solidFill>
              <a:effectLst/>
            </a:endParaRPr>
          </a:p>
          <a:p>
            <a:r>
              <a:rPr lang="fa-IR" sz="3200">
                <a:solidFill>
                  <a:srgbClr val="FFFFCC"/>
                </a:solidFill>
                <a:effectLst/>
              </a:rPr>
              <a:t>2- سلسله مراتب:</a:t>
            </a:r>
            <a:r>
              <a:rPr lang="fa-IR" sz="3200">
                <a:solidFill>
                  <a:schemeClr val="tx1"/>
                </a:solidFill>
                <a:effectLst/>
              </a:rPr>
              <a:t> به ارتباطات صدمه می زند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/>
      <p:bldP spid="327683" grpId="0" uiExpand="1" build="p"/>
      <p:bldP spid="327684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83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153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2743200"/>
            <a:ext cx="8686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3- قواعد و مقررات:</a:t>
            </a:r>
            <a:r>
              <a:rPr lang="fa-IR" sz="3200">
                <a:solidFill>
                  <a:schemeClr val="tx1"/>
                </a:solidFill>
                <a:effectLst/>
              </a:rPr>
              <a:t> انعطاف ناپذیری ایجاد می کند.</a:t>
            </a:r>
            <a:endParaRPr lang="fa-IR" sz="3200">
              <a:solidFill>
                <a:srgbClr val="FFFFCC"/>
              </a:solidFill>
              <a:effectLst/>
            </a:endParaRPr>
          </a:p>
          <a:p>
            <a:endParaRPr lang="fa-IR" sz="3200">
              <a:solidFill>
                <a:srgbClr val="FFFFCC"/>
              </a:solidFill>
              <a:effectLst/>
            </a:endParaRPr>
          </a:p>
          <a:p>
            <a:r>
              <a:rPr lang="fa-IR" sz="3200">
                <a:solidFill>
                  <a:srgbClr val="FFFFCC"/>
                </a:solidFill>
                <a:effectLst/>
              </a:rPr>
              <a:t>4- جهت گیری و رفتار غیرشخصی:</a:t>
            </a:r>
            <a:r>
              <a:rPr lang="fa-IR" sz="3200">
                <a:solidFill>
                  <a:schemeClr val="tx1"/>
                </a:solidFill>
                <a:effectLst/>
              </a:rPr>
              <a:t> جوی سترون و بی خاصیت ایجاد می کند</a:t>
            </a:r>
          </a:p>
          <a:p>
            <a:endParaRPr lang="fa-IR" sz="3200">
              <a:solidFill>
                <a:schemeClr val="tx1"/>
              </a:solidFill>
              <a:effectLst/>
            </a:endParaRPr>
          </a:p>
          <a:p>
            <a:r>
              <a:rPr lang="fa-IR" sz="3200">
                <a:solidFill>
                  <a:srgbClr val="FFFFCC"/>
                </a:solidFill>
                <a:effectLst/>
              </a:rPr>
              <a:t>5- مسیر شغلی: </a:t>
            </a:r>
            <a:r>
              <a:rPr lang="fa-IR" sz="3200">
                <a:solidFill>
                  <a:schemeClr val="tx1"/>
                </a:solidFill>
                <a:effectLst/>
              </a:rPr>
              <a:t>در غیر خلاق ها نارضایتی ایجاد می کند.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8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  <p:bldP spid="328707" grpId="0" build="p"/>
      <p:bldP spid="328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43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9144000" cy="914400"/>
          </a:xfrm>
        </p:spPr>
        <p:txBody>
          <a:bodyPr/>
          <a:lstStyle/>
          <a:p>
            <a:pPr algn="ctr" rtl="1">
              <a:buFont typeface="Arial" panose="020B0604020202020204" pitchFamily="34" charset="0"/>
              <a:buNone/>
            </a:pPr>
            <a:r>
              <a:rPr lang="fa-IR" sz="4000" b="1">
                <a:solidFill>
                  <a:srgbClr val="FFFF00"/>
                </a:solidFill>
                <a:effectLst/>
              </a:rPr>
              <a:t>« طرح درس »</a:t>
            </a:r>
            <a:endParaRPr lang="fa-IR" sz="4000">
              <a:solidFill>
                <a:srgbClr val="FFFF00"/>
              </a:solidFill>
            </a:endParaRP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2895600"/>
            <a:ext cx="86106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1- آزمون مقدماتی ( سنجش آغازین 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2- پیش آزمون از ( پیشدانسته های درس 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3- ارائه اهداف کلی و رفتاری درس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4- توضیحات روی اسلایدها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  <p:bldP spid="443395" grpId="0" build="p"/>
      <p:bldP spid="4433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Tx/>
              <a:buNone/>
            </a:pPr>
            <a:endParaRPr lang="en-US" sz="4000">
              <a:solidFill>
                <a:srgbClr val="66FFFF"/>
              </a:solidFill>
              <a:effectLst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800600" y="2743200"/>
            <a:ext cx="4052888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 b="0">
                <a:solidFill>
                  <a:srgbClr val="66FFFF"/>
                </a:solidFill>
                <a:effectLst/>
              </a:rPr>
              <a:t>تحول اندیشه های مدیریت در</a:t>
            </a:r>
          </a:p>
          <a:p>
            <a:r>
              <a:rPr lang="fa-IR" sz="4800" b="0">
                <a:solidFill>
                  <a:srgbClr val="66FFFF"/>
                </a:solidFill>
                <a:effectLst/>
              </a:rPr>
              <a:t> سه مرحله اتفاق افتاده است</a:t>
            </a:r>
            <a:endParaRPr lang="en-US" sz="4800" b="0">
              <a:solidFill>
                <a:srgbClr val="66FFFF"/>
              </a:solidFill>
              <a:effectLst/>
            </a:endParaRP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581400" y="44196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219200" y="2743200"/>
            <a:ext cx="1985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000">
                <a:solidFill>
                  <a:srgbClr val="FFFFCC"/>
                </a:solidFill>
                <a:effectLst/>
              </a:rPr>
              <a:t>مرحله فنی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833438" y="3530600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000">
                <a:solidFill>
                  <a:srgbClr val="FFFFCC"/>
                </a:solidFill>
                <a:effectLst/>
              </a:rPr>
              <a:t>مرحله انسانی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838200" y="4267200"/>
            <a:ext cx="242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000">
                <a:solidFill>
                  <a:srgbClr val="FFFFCC"/>
                </a:solidFill>
                <a:effectLst/>
              </a:rPr>
              <a:t>مرحله ادراکی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3581400" y="36576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3581400" y="2971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59399" grpId="0"/>
      <p:bldP spid="59400" grpId="0" animBg="1"/>
      <p:bldP spid="59401" grpId="0"/>
      <p:bldP spid="59402" grpId="0"/>
      <p:bldP spid="59403" grpId="0"/>
      <p:bldP spid="59404" grpId="0" animBg="1"/>
      <p:bldP spid="59405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83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155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2590800"/>
            <a:ext cx="86868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66FF66"/>
                </a:solidFill>
                <a:effectLst/>
              </a:rPr>
              <a:t>- غفلت از سازمان غیر رسمی</a:t>
            </a:r>
          </a:p>
          <a:p>
            <a:endParaRPr lang="fa-IR" sz="3200">
              <a:solidFill>
                <a:srgbClr val="66FF66"/>
              </a:solidFill>
              <a:effectLst/>
            </a:endParaRPr>
          </a:p>
          <a:p>
            <a:r>
              <a:rPr lang="fa-IR" sz="3200">
                <a:solidFill>
                  <a:srgbClr val="66FF66"/>
                </a:solidFill>
                <a:effectLst/>
              </a:rPr>
              <a:t>- طبیعت دو گانه مدل بوروکراسی</a:t>
            </a:r>
          </a:p>
          <a:p>
            <a:endParaRPr lang="fa-IR" sz="3200">
              <a:solidFill>
                <a:srgbClr val="66FF66"/>
              </a:solidFill>
              <a:effectLst/>
            </a:endParaRPr>
          </a:p>
          <a:p>
            <a:r>
              <a:rPr lang="fa-IR" sz="3200">
                <a:solidFill>
                  <a:srgbClr val="66FF66"/>
                </a:solidFill>
                <a:effectLst/>
              </a:rPr>
              <a:t>-بروکراسی در آموزش و پرورش بر مبنای شکل صفحه بعد قابل بررسی است</a:t>
            </a:r>
            <a:endParaRPr lang="en-US" sz="3200">
              <a:solidFill>
                <a:srgbClr val="66FF66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  <p:bldP spid="329731" grpId="0" build="p"/>
      <p:bldP spid="329732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83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159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828800" y="2514600"/>
            <a:ext cx="6096000" cy="3505200"/>
          </a:xfrm>
          <a:prstGeom prst="rect">
            <a:avLst/>
          </a:prstGeom>
          <a:noFill/>
          <a:ln w="76200" cmpd="tri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4876800" y="2590800"/>
            <a:ext cx="0" cy="11430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1828800" y="4343400"/>
            <a:ext cx="22098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 flipH="1">
            <a:off x="5791200" y="4343400"/>
            <a:ext cx="21336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4876800" y="4876800"/>
            <a:ext cx="0" cy="11430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5867400" y="2514600"/>
            <a:ext cx="200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effectLst/>
              </a:rPr>
              <a:t>1.آرمانی</a:t>
            </a:r>
            <a:endParaRPr lang="en-US" sz="3600">
              <a:effectLst/>
            </a:endParaRP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1447800" y="25146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effectLst/>
              </a:rPr>
              <a:t>2.استبدادی</a:t>
            </a:r>
            <a:endParaRPr lang="en-US" sz="3600">
              <a:effectLst/>
            </a:endParaRP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3505200" y="4038600"/>
            <a:ext cx="200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effectLst/>
              </a:rPr>
              <a:t>5.معتدل</a:t>
            </a:r>
            <a:endParaRPr lang="en-US" sz="3600">
              <a:effectLst/>
            </a:endParaRPr>
          </a:p>
        </p:txBody>
      </p:sp>
      <p:sp>
        <p:nvSpPr>
          <p:cNvPr id="330765" name="Rectangle 13"/>
          <p:cNvSpPr>
            <a:spLocks noChangeArrowheads="1"/>
          </p:cNvSpPr>
          <p:nvPr/>
        </p:nvSpPr>
        <p:spPr bwMode="auto">
          <a:xfrm>
            <a:off x="1295400" y="5410200"/>
            <a:ext cx="200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effectLst/>
              </a:rPr>
              <a:t>4.آشفته</a:t>
            </a:r>
            <a:endParaRPr lang="en-US" sz="3600">
              <a:effectLst/>
            </a:endParaRPr>
          </a:p>
        </p:txBody>
      </p:sp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5791200" y="5334000"/>
            <a:ext cx="200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effectLst/>
              </a:rPr>
              <a:t>3.حرفه ای</a:t>
            </a:r>
            <a:endParaRPr lang="en-US" sz="3600">
              <a:effectLst/>
            </a:endParaRPr>
          </a:p>
        </p:txBody>
      </p:sp>
      <p:sp>
        <p:nvSpPr>
          <p:cNvPr id="330767" name="Rectangle 15"/>
          <p:cNvSpPr>
            <a:spLocks noChangeArrowheads="1"/>
          </p:cNvSpPr>
          <p:nvPr/>
        </p:nvSpPr>
        <p:spPr bwMode="auto">
          <a:xfrm rot="16200000">
            <a:off x="932657" y="2801143"/>
            <a:ext cx="109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قوی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7010400" y="6096000"/>
            <a:ext cx="93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بالا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3124200" y="6096000"/>
            <a:ext cx="261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تخصص حرفه ای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330770" name="Rectangle 18"/>
          <p:cNvSpPr>
            <a:spLocks noChangeArrowheads="1"/>
          </p:cNvSpPr>
          <p:nvPr/>
        </p:nvSpPr>
        <p:spPr bwMode="auto">
          <a:xfrm>
            <a:off x="533400" y="6019800"/>
            <a:ext cx="116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ضعیف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 rot="16200000">
            <a:off x="358775" y="4213225"/>
            <a:ext cx="175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ساختار</a:t>
            </a:r>
          </a:p>
          <a:p>
            <a:r>
              <a:rPr lang="fa-IR" sz="2800">
                <a:solidFill>
                  <a:schemeClr val="tx1"/>
                </a:solidFill>
                <a:effectLst/>
              </a:rPr>
              <a:t> بروکراتیک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330772" name="Line 20"/>
          <p:cNvSpPr>
            <a:spLocks noChangeShapeType="1"/>
          </p:cNvSpPr>
          <p:nvPr/>
        </p:nvSpPr>
        <p:spPr bwMode="auto">
          <a:xfrm flipV="1">
            <a:off x="1524000" y="3124200"/>
            <a:ext cx="0" cy="6858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 flipV="1">
            <a:off x="1524000" y="5334000"/>
            <a:ext cx="0" cy="762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0774" name="Line 22"/>
          <p:cNvSpPr>
            <a:spLocks noChangeShapeType="1"/>
          </p:cNvSpPr>
          <p:nvPr/>
        </p:nvSpPr>
        <p:spPr bwMode="auto">
          <a:xfrm>
            <a:off x="1676400" y="6324600"/>
            <a:ext cx="1905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5715000" y="6324600"/>
            <a:ext cx="1752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30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0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0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0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0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3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  <p:bldP spid="330755" grpId="0" build="p"/>
      <p:bldP spid="330762" grpId="0"/>
      <p:bldP spid="330763" grpId="0"/>
      <p:bldP spid="330764" grpId="0"/>
      <p:bldP spid="330765" grpId="0"/>
      <p:bldP spid="330766" grpId="0"/>
      <p:bldP spid="330767" grpId="0"/>
      <p:bldP spid="330768" grpId="0"/>
      <p:bldP spid="330769" grpId="0"/>
      <p:bldP spid="330770" grpId="0"/>
      <p:bldP spid="330771" grpId="0"/>
      <p:bldP spid="330772" grpId="0" animBg="1"/>
      <p:bldP spid="330773" grpId="0" animBg="1"/>
      <p:bldP spid="330774" grpId="0" animBg="1"/>
      <p:bldP spid="330775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83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171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0" y="5562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66FF66"/>
                </a:solidFill>
                <a:effectLst/>
              </a:rPr>
              <a:t>در این طبقه بندی عوامل متعددی مورد توجه قرار می گیرند:</a:t>
            </a:r>
            <a:endParaRPr lang="en-US" sz="3200">
              <a:solidFill>
                <a:srgbClr val="66FF66"/>
              </a:solidFill>
              <a:effectLst/>
            </a:endParaRPr>
          </a:p>
        </p:txBody>
      </p:sp>
      <p:sp>
        <p:nvSpPr>
          <p:cNvPr id="331781" name="WordArt 5"/>
          <p:cNvSpPr>
            <a:spLocks noChangeArrowheads="1" noChangeShapeType="1" noTextEdit="1"/>
          </p:cNvSpPr>
          <p:nvPr/>
        </p:nvSpPr>
        <p:spPr bwMode="auto">
          <a:xfrm>
            <a:off x="3657600" y="2362200"/>
            <a:ext cx="2166938" cy="1109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بخش سوم</a:t>
            </a:r>
          </a:p>
        </p:txBody>
      </p:sp>
      <p:sp>
        <p:nvSpPr>
          <p:cNvPr id="331782" name="WordArt 6"/>
          <p:cNvSpPr>
            <a:spLocks noChangeArrowheads="1" noChangeShapeType="1" noTextEdit="1"/>
          </p:cNvSpPr>
          <p:nvPr/>
        </p:nvSpPr>
        <p:spPr bwMode="auto">
          <a:xfrm>
            <a:off x="4343400" y="3581400"/>
            <a:ext cx="1295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kern="10" spc="48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فصل نهم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2286000" y="4419600"/>
            <a:ext cx="5145088" cy="641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FFFFCC"/>
                </a:solidFill>
                <a:effectLst/>
              </a:rPr>
              <a:t>مفهوم سه بعدی مدیریت آموزشی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/>
      <p:bldP spid="331779" grpId="0" build="p"/>
      <p:bldP spid="331780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990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171</a:t>
            </a:r>
            <a:endParaRPr lang="fa-IR"/>
          </a:p>
        </p:txBody>
      </p:sp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5257800" y="3200400"/>
            <a:ext cx="312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accent1"/>
                </a:solidFill>
                <a:effectLst/>
              </a:rPr>
              <a:t>عناصر اصلی طبقه بندی</a:t>
            </a:r>
          </a:p>
          <a:p>
            <a:r>
              <a:rPr lang="fa-IR" sz="2800">
                <a:solidFill>
                  <a:schemeClr val="accent1"/>
                </a:solidFill>
                <a:effectLst/>
              </a:rPr>
              <a:t>    سه بعدی عبارتند از:</a:t>
            </a:r>
            <a:endParaRPr lang="en-US" sz="2800">
              <a:solidFill>
                <a:schemeClr val="accent1"/>
              </a:solidFill>
              <a:effectLst/>
            </a:endParaRP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 flipH="1" flipV="1">
            <a:off x="3962400" y="3200400"/>
            <a:ext cx="1447800" cy="6858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 flipH="1">
            <a:off x="4038600" y="3886200"/>
            <a:ext cx="13716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 flipH="1">
            <a:off x="4038600" y="3886200"/>
            <a:ext cx="1371600" cy="7620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32815" name="Rectangle 15"/>
          <p:cNvSpPr>
            <a:spLocks noChangeArrowheads="1"/>
          </p:cNvSpPr>
          <p:nvPr/>
        </p:nvSpPr>
        <p:spPr bwMode="auto">
          <a:xfrm>
            <a:off x="1897063" y="2895600"/>
            <a:ext cx="2054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کار یا وظیفه مدیر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32816" name="Rectangle 16"/>
          <p:cNvSpPr>
            <a:spLocks noChangeArrowheads="1"/>
          </p:cNvSpPr>
          <p:nvPr/>
        </p:nvSpPr>
        <p:spPr bwMode="auto">
          <a:xfrm>
            <a:off x="2133600" y="3581400"/>
            <a:ext cx="181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شخص مدیر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32817" name="Rectangle 17"/>
          <p:cNvSpPr>
            <a:spLocks noChangeArrowheads="1"/>
          </p:cNvSpPr>
          <p:nvPr/>
        </p:nvSpPr>
        <p:spPr bwMode="auto">
          <a:xfrm>
            <a:off x="1401763" y="4394200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زمینه اجتماعی کار مدیر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/>
      <p:bldP spid="332811" grpId="0"/>
      <p:bldP spid="332812" grpId="0" animBg="1"/>
      <p:bldP spid="332813" grpId="0" animBg="1"/>
      <p:bldP spid="332814" grpId="0" animBg="1"/>
      <p:bldP spid="332815" grpId="0"/>
      <p:bldP spid="332816" grpId="0"/>
      <p:bldP spid="332817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172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2895600"/>
            <a:ext cx="868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کار مدیر آموزشی:</a:t>
            </a:r>
            <a:r>
              <a:rPr lang="fa-IR" sz="3200">
                <a:solidFill>
                  <a:schemeClr val="tx1"/>
                </a:solidFill>
                <a:effectLst/>
              </a:rPr>
              <a:t> </a:t>
            </a:r>
            <a:r>
              <a:rPr lang="fa-IR" sz="3200">
                <a:effectLst/>
              </a:rPr>
              <a:t>وظایف و مسئولیت های مختلف آموزش و پرورش </a:t>
            </a:r>
          </a:p>
          <a:p>
            <a:r>
              <a:rPr lang="fa-IR" sz="3200">
                <a:solidFill>
                  <a:srgbClr val="FFFFCC"/>
                </a:solidFill>
                <a:effectLst/>
              </a:rPr>
              <a:t> </a:t>
            </a:r>
          </a:p>
          <a:p>
            <a:r>
              <a:rPr lang="fa-IR" sz="3200">
                <a:solidFill>
                  <a:srgbClr val="FFFFCC"/>
                </a:solidFill>
                <a:effectLst/>
              </a:rPr>
              <a:t>شخص مدیر آموزشی:</a:t>
            </a:r>
            <a:r>
              <a:rPr lang="fa-IR" sz="3200">
                <a:solidFill>
                  <a:schemeClr val="tx1"/>
                </a:solidFill>
                <a:effectLst/>
              </a:rPr>
              <a:t> </a:t>
            </a:r>
            <a:r>
              <a:rPr lang="fa-IR" sz="3200">
                <a:effectLst/>
              </a:rPr>
              <a:t>ویژگیهای جسمانی،روانی،ذهنی،عاطفی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/>
      <p:bldP spid="333828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هشتم؛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172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2895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hlink"/>
                </a:solidFill>
                <a:effectLst/>
              </a:rPr>
              <a:t>زمینه یا وضعیت اجتماعی: </a:t>
            </a:r>
            <a:r>
              <a:rPr lang="fa-IR" sz="3200">
                <a:solidFill>
                  <a:schemeClr val="tx1"/>
                </a:solidFill>
                <a:effectLst/>
              </a:rPr>
              <a:t> </a:t>
            </a:r>
            <a:r>
              <a:rPr lang="fa-IR" sz="3200">
                <a:solidFill>
                  <a:srgbClr val="FFFFCC"/>
                </a:solidFill>
                <a:effectLst/>
              </a:rPr>
              <a:t>شرایط ، امکانات و محدودیتهایی که حیطه کار را مشخص می کند.</a:t>
            </a:r>
            <a:endParaRPr lang="en-US" sz="3600">
              <a:solidFill>
                <a:srgbClr val="FF6699"/>
              </a:solidFill>
              <a:effectLst/>
            </a:endParaRP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0" y="4495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6699"/>
                </a:solidFill>
                <a:effectLst/>
              </a:rPr>
              <a:t>- در تحلیل فراتر هر یک از اجزای فوق دارای 3 بعد دیگر هستند</a:t>
            </a:r>
            <a:endParaRPr lang="en-US" sz="3600">
              <a:solidFill>
                <a:srgbClr val="FF66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  <p:bldP spid="334851" grpId="0" build="p"/>
      <p:bldP spid="334852" grpId="0"/>
      <p:bldP spid="334853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rgbClr val="FFFFCC"/>
                </a:solidFill>
              </a:rPr>
              <a:t>اصول مدیریت آموزشی</a:t>
            </a:r>
            <a:endParaRPr lang="en-US" sz="5400" b="1">
              <a:solidFill>
                <a:srgbClr val="FFFFCC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15400" cy="29718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  فصل نهم؛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176</a:t>
            </a: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 b="1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 b="1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>
                <a:solidFill>
                  <a:srgbClr val="FDFDFD"/>
                </a:solidFill>
                <a:effectLst/>
              </a:rPr>
              <a:t>                      </a:t>
            </a:r>
            <a:r>
              <a:rPr lang="fa-IR" sz="4800" b="1">
                <a:solidFill>
                  <a:srgbClr val="FDFDFD"/>
                </a:solidFill>
                <a:effectLst/>
              </a:rPr>
              <a:t>،              ،</a:t>
            </a: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335876" name="AutoShape 4"/>
          <p:cNvSpPr>
            <a:spLocks noChangeArrowheads="1"/>
          </p:cNvSpPr>
          <p:nvPr/>
        </p:nvSpPr>
        <p:spPr bwMode="auto">
          <a:xfrm>
            <a:off x="1447800" y="25146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FF6699"/>
                </a:solidFill>
                <a:effectLst/>
              </a:rPr>
              <a:t>توالی</a:t>
            </a:r>
            <a:endParaRPr lang="en-US" sz="3200">
              <a:solidFill>
                <a:srgbClr val="FF6699"/>
              </a:solidFill>
              <a:effectLst/>
            </a:endParaRPr>
          </a:p>
        </p:txBody>
      </p:sp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3886200" y="25146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FF6699"/>
                </a:solidFill>
                <a:effectLst/>
              </a:rPr>
              <a:t>فراگرد</a:t>
            </a:r>
            <a:endParaRPr lang="en-US" sz="3200">
              <a:solidFill>
                <a:srgbClr val="FF6699"/>
              </a:solidFill>
              <a:effectLst/>
            </a:endParaRPr>
          </a:p>
        </p:txBody>
      </p:sp>
      <p:sp>
        <p:nvSpPr>
          <p:cNvPr id="335880" name="AutoShape 8"/>
          <p:cNvSpPr>
            <a:spLocks noChangeArrowheads="1"/>
          </p:cNvSpPr>
          <p:nvPr/>
        </p:nvSpPr>
        <p:spPr bwMode="auto">
          <a:xfrm>
            <a:off x="6248400" y="25146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FF6699"/>
                </a:solidFill>
                <a:effectLst/>
              </a:rPr>
              <a:t>محتوی</a:t>
            </a:r>
            <a:endParaRPr lang="en-US" sz="3200">
              <a:solidFill>
                <a:srgbClr val="FF6699"/>
              </a:solidFill>
              <a:effectLst/>
            </a:endParaRPr>
          </a:p>
        </p:txBody>
      </p:sp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0" y="45720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زمینه های اجتماعی کار مدیر مرتبط است با:</a:t>
            </a:r>
          </a:p>
        </p:txBody>
      </p: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0" y="5334000"/>
            <a:ext cx="8458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1-تداوم و ثبات              2-نوآوری و تغییر</a:t>
            </a:r>
          </a:p>
          <a:p>
            <a:r>
              <a:rPr lang="fa-IR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3-کشمکش و مقاومت      4-حل مشکل و سازگاری مجدد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/>
      <p:bldP spid="335875" grpId="0" uiExpand="1" build="p"/>
      <p:bldP spid="335876" grpId="0" animBg="1"/>
      <p:bldP spid="335877" grpId="0" animBg="1"/>
      <p:bldP spid="335880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37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828800"/>
            <a:ext cx="89154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 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182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2895600" y="40386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« نظریه سیستم ها »</a:t>
            </a: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304800" y="5410200"/>
            <a:ext cx="8458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تعریف سیستم: </a:t>
            </a:r>
            <a:r>
              <a:rPr lang="fa-IR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مجموعه ای از عناصر و اجزای مرتبط و در حال کنش و واکنش که یک کلّ را بوجود می آورد.</a:t>
            </a:r>
            <a:endParaRPr lang="fa-IR" sz="320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30" name="WordArt 10"/>
          <p:cNvSpPr>
            <a:spLocks noChangeArrowheads="1" noChangeShapeType="1" noTextEdit="1"/>
          </p:cNvSpPr>
          <p:nvPr/>
        </p:nvSpPr>
        <p:spPr bwMode="auto">
          <a:xfrm>
            <a:off x="3886200" y="2667000"/>
            <a:ext cx="2147888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فصل دهم</a:t>
            </a:r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304800" y="4724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- نگرش سیستمی سازمان را یک کلِّ فرض می کند.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 build="p"/>
      <p:bldP spid="337927" grpId="0"/>
      <p:bldP spid="337928" grpId="0"/>
      <p:bldP spid="337930" grpId="0" animBg="1"/>
      <p:bldP spid="337931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2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534400" cy="2590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183</a:t>
            </a: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00FFFF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00FFFF"/>
                </a:solidFill>
                <a:effectLst/>
              </a:rPr>
              <a:t>« خصوصیات سیستم »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0" y="48006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folHlink"/>
                </a:solidFill>
                <a:effectLst/>
              </a:rPr>
              <a:t>- هر سیستمی حد و مرز دارد.</a:t>
            </a:r>
          </a:p>
          <a:p>
            <a:r>
              <a:rPr lang="fa-IR" sz="3200">
                <a:solidFill>
                  <a:schemeClr val="folHlink"/>
                </a:solidFill>
                <a:effectLst/>
              </a:rPr>
              <a:t>- عناصر یا اجزای سیستم ممکن است مفاهیم باشند.</a:t>
            </a:r>
          </a:p>
          <a:p>
            <a:r>
              <a:rPr lang="fa-IR" sz="3200">
                <a:solidFill>
                  <a:schemeClr val="folHlink"/>
                </a:solidFill>
                <a:effectLst/>
              </a:rPr>
              <a:t>- عناصر سیستم ممکن است اشیاء یا چیزها باشند.</a:t>
            </a:r>
            <a:endParaRPr lang="en-US" sz="360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19" grpId="0" build="p"/>
      <p:bldP spid="342020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3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52600"/>
            <a:ext cx="8915400" cy="9906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183</a:t>
            </a:r>
            <a:r>
              <a:rPr lang="fa-IR" sz="3600">
                <a:solidFill>
                  <a:srgbClr val="FDFDFD"/>
                </a:solidFill>
                <a:effectLst/>
              </a:rPr>
              <a:t>                     </a:t>
            </a:r>
            <a:r>
              <a:rPr lang="fa-IR" sz="4800" b="1">
                <a:solidFill>
                  <a:srgbClr val="FDFDFD"/>
                </a:solidFill>
                <a:effectLst/>
              </a:rPr>
              <a:t>              </a:t>
            </a:r>
          </a:p>
        </p:txBody>
      </p:sp>
      <p:sp>
        <p:nvSpPr>
          <p:cNvPr id="343045" name="AutoShape 5"/>
          <p:cNvSpPr>
            <a:spLocks noChangeArrowheads="1"/>
          </p:cNvSpPr>
          <p:nvPr/>
        </p:nvSpPr>
        <p:spPr bwMode="auto">
          <a:xfrm>
            <a:off x="3886200" y="38100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 algn="ctr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FF6699"/>
                </a:solidFill>
                <a:effectLst/>
              </a:rPr>
              <a:t>سیستم</a:t>
            </a:r>
            <a:endParaRPr lang="en-US" sz="3200">
              <a:solidFill>
                <a:srgbClr val="FF6699"/>
              </a:solidFill>
              <a:effectLst/>
            </a:endParaRP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5638800" y="37338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محیط ، مواد</a:t>
            </a:r>
          </a:p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انرژی ، اطلاعات</a:t>
            </a:r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>
            <a:off x="1066800" y="4648200"/>
            <a:ext cx="2667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5638800" y="4648200"/>
            <a:ext cx="2667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43054" name="Rectangle 14"/>
          <p:cNvSpPr>
            <a:spLocks noChangeArrowheads="1"/>
          </p:cNvSpPr>
          <p:nvPr/>
        </p:nvSpPr>
        <p:spPr bwMode="auto">
          <a:xfrm>
            <a:off x="1143000" y="37338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محیط ، مواد</a:t>
            </a:r>
          </a:p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انرژی ، اطلاعات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3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43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/>
      <p:bldP spid="343043" grpId="0" build="p"/>
      <p:bldP spid="343045" grpId="1" animBg="1"/>
      <p:bldP spid="343050" grpId="0"/>
      <p:bldP spid="343052" grpId="0" animBg="1"/>
      <p:bldP spid="343053" grpId="0" animBg="1"/>
      <p:bldP spid="3430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Tx/>
              <a:buNone/>
            </a:pPr>
            <a:endParaRPr lang="en-US" sz="4000">
              <a:solidFill>
                <a:srgbClr val="66FFFF"/>
              </a:solidFill>
              <a:effectLst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800600" y="2743200"/>
            <a:ext cx="40528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 b="0">
                <a:solidFill>
                  <a:srgbClr val="66FFFF"/>
                </a:solidFill>
                <a:effectLst/>
              </a:rPr>
              <a:t>مهارت فنی</a:t>
            </a:r>
          </a:p>
          <a:p>
            <a:r>
              <a:rPr lang="fa-IR" sz="4800" b="0">
                <a:solidFill>
                  <a:srgbClr val="66FFFF"/>
                </a:solidFill>
                <a:effectLst/>
              </a:rPr>
              <a:t> (مرحله اول)</a:t>
            </a:r>
            <a:endParaRPr lang="en-US" sz="4800" b="0">
              <a:solidFill>
                <a:srgbClr val="66FFFF"/>
              </a:solidFill>
              <a:effectLst/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581400" y="44196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04800" y="2743200"/>
            <a:ext cx="2900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FFCC"/>
                </a:solidFill>
                <a:effectLst/>
              </a:rPr>
              <a:t>توجه به جزئیات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530600"/>
            <a:ext cx="3276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000">
                <a:solidFill>
                  <a:srgbClr val="FFFFCC"/>
                </a:solidFill>
                <a:effectLst/>
              </a:rPr>
              <a:t>مسائل و مشکلات عادی</a:t>
            </a:r>
            <a:endParaRPr lang="en-US" sz="3000">
              <a:solidFill>
                <a:srgbClr val="FFFFCC"/>
              </a:solidFill>
              <a:effectLst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4267200"/>
            <a:ext cx="326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FFCC"/>
                </a:solidFill>
                <a:effectLst/>
              </a:rPr>
              <a:t>روشهای انجام کار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3581400" y="36576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3581400" y="2971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3581400" y="51816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5029200"/>
            <a:ext cx="3267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تهیه استانداردهای فنی و اداری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  <p:bldP spid="60420" grpId="0"/>
      <p:bldP spid="60421" grpId="0" animBg="1"/>
      <p:bldP spid="60422" grpId="0"/>
      <p:bldP spid="60423" grpId="0"/>
      <p:bldP spid="60424" grpId="0"/>
      <p:bldP spid="60425" grpId="0" animBg="1"/>
      <p:bldP spid="60426" grpId="0" animBg="1"/>
      <p:bldP spid="60428" grpId="0" animBg="1"/>
      <p:bldP spid="60429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4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812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185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0" y="3276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هدف سیستم</a:t>
            </a:r>
            <a:r>
              <a:rPr lang="fa-IR" sz="3200">
                <a:solidFill>
                  <a:srgbClr val="0066FF"/>
                </a:solidFill>
                <a:effectLst/>
              </a:rPr>
              <a:t>: </a:t>
            </a:r>
            <a:r>
              <a:rPr lang="fa-IR" sz="3200">
                <a:effectLst/>
              </a:rPr>
              <a:t>وظیفه یا وظایفی که سیستم در ارتباط با سیستم های مجاور ایفا می کند</a:t>
            </a:r>
            <a:endParaRPr lang="en-US" sz="3600">
              <a:solidFill>
                <a:srgbClr val="0066FF"/>
              </a:solidFill>
              <a:effectLst/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0" y="4876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حد و مرز سیستم</a:t>
            </a:r>
            <a:r>
              <a:rPr lang="fa-IR" sz="3200">
                <a:solidFill>
                  <a:srgbClr val="0066FF"/>
                </a:solidFill>
                <a:effectLst/>
              </a:rPr>
              <a:t>: </a:t>
            </a:r>
            <a:r>
              <a:rPr lang="fa-IR" sz="3200">
                <a:effectLst/>
              </a:rPr>
              <a:t>نقاطی که فراتر از آن ویژگیهای خاص سیستم دیگر قابل تشخیص نیست.</a:t>
            </a:r>
            <a:endParaRPr lang="en-US" sz="3600">
              <a:solidFill>
                <a:srgbClr val="0066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/>
      <p:bldP spid="344067" grpId="0" build="p"/>
      <p:bldP spid="344068" grpId="0"/>
      <p:bldP spid="344069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5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762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186</a:t>
            </a:r>
            <a:endParaRPr lang="fa-IR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181600" y="34290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انواع سیستم :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45093" name="Line 5"/>
          <p:cNvSpPr>
            <a:spLocks noChangeShapeType="1"/>
          </p:cNvSpPr>
          <p:nvPr/>
        </p:nvSpPr>
        <p:spPr bwMode="auto">
          <a:xfrm flipH="1" flipV="1">
            <a:off x="3886200" y="3429000"/>
            <a:ext cx="1371600" cy="3048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H="1">
            <a:off x="3810000" y="3733800"/>
            <a:ext cx="1447800" cy="152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416175" y="3124200"/>
            <a:ext cx="1470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66FFFF"/>
                </a:solidFill>
                <a:effectLst/>
              </a:rPr>
              <a:t>سیستم باز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2157413" y="3606800"/>
            <a:ext cx="1593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66FFFF"/>
                </a:solidFill>
                <a:effectLst/>
              </a:rPr>
              <a:t>سیستم بسته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5105400" y="50292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66FF66"/>
                </a:solidFill>
                <a:effectLst/>
              </a:rPr>
              <a:t>اجزای سیستم:</a:t>
            </a:r>
            <a:endParaRPr lang="en-US" sz="2800">
              <a:solidFill>
                <a:srgbClr val="66FF66"/>
              </a:solidFill>
              <a:effectLst/>
            </a:endParaRPr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 flipH="1" flipV="1">
            <a:off x="3733800" y="5029200"/>
            <a:ext cx="1371600" cy="3048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 flipH="1">
            <a:off x="3733800" y="5334000"/>
            <a:ext cx="1371600" cy="2286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 flipH="1">
            <a:off x="3733800" y="5334000"/>
            <a:ext cx="1371600" cy="7620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45103" name="Rectangle 15"/>
          <p:cNvSpPr>
            <a:spLocks noChangeArrowheads="1"/>
          </p:cNvSpPr>
          <p:nvPr/>
        </p:nvSpPr>
        <p:spPr bwMode="auto">
          <a:xfrm>
            <a:off x="1905000" y="4724400"/>
            <a:ext cx="181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دروندادها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45104" name="Rectangle 16"/>
          <p:cNvSpPr>
            <a:spLocks noChangeArrowheads="1"/>
          </p:cNvSpPr>
          <p:nvPr/>
        </p:nvSpPr>
        <p:spPr bwMode="auto">
          <a:xfrm>
            <a:off x="2514600" y="5257800"/>
            <a:ext cx="1208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عملیات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45105" name="Rectangle 17"/>
          <p:cNvSpPr>
            <a:spLocks noChangeArrowheads="1"/>
          </p:cNvSpPr>
          <p:nvPr/>
        </p:nvSpPr>
        <p:spPr bwMode="auto">
          <a:xfrm>
            <a:off x="2397125" y="5867400"/>
            <a:ext cx="1363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بروندادها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100000" fill="hold"/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  <p:bldP spid="345092" grpId="0"/>
      <p:bldP spid="345093" grpId="0" animBg="1"/>
      <p:bldP spid="345094" grpId="0" animBg="1"/>
      <p:bldP spid="345095" grpId="0"/>
      <p:bldP spid="345096" grpId="0"/>
      <p:bldP spid="345099" grpId="0"/>
      <p:bldP spid="345100" grpId="0" animBg="1"/>
      <p:bldP spid="345101" grpId="0" animBg="1"/>
      <p:bldP spid="345102" grpId="0" animBg="1"/>
      <p:bldP spid="345103" grpId="0"/>
      <p:bldP spid="345104" grpId="0"/>
      <p:bldP spid="345105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6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188</a:t>
            </a: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00FFFF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00FFFF"/>
                </a:solidFill>
                <a:effectLst/>
              </a:rPr>
              <a:t>چرخه فعالیت ها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0" y="48006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folHlink"/>
                </a:solidFill>
                <a:effectLst/>
              </a:rPr>
              <a:t>- الگوی فعالیت های یک سیستم سیکلی یا چرخشی است.</a:t>
            </a:r>
          </a:p>
          <a:p>
            <a:endParaRPr lang="fa-IR" sz="3200">
              <a:solidFill>
                <a:schemeClr val="folHlink"/>
              </a:solidFill>
              <a:effectLst/>
            </a:endParaRPr>
          </a:p>
          <a:p>
            <a:r>
              <a:rPr lang="fa-IR" sz="3200">
                <a:solidFill>
                  <a:schemeClr val="folHlink"/>
                </a:solidFill>
                <a:effectLst/>
              </a:rPr>
              <a:t>- در سیستم های فیزیکی ، ساختار آنها قابل رؤیت است.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5" grpId="0" uiExpand="1" build="p"/>
      <p:bldP spid="346116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7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534400" cy="2057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188</a:t>
            </a: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00FFFF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00FFFF"/>
                </a:solidFill>
                <a:effectLst/>
              </a:rPr>
              <a:t>« خرده سیستم و فراسیستم »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4800600"/>
            <a:ext cx="868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9966"/>
                </a:solidFill>
                <a:effectLst/>
              </a:rPr>
              <a:t>- گروه بندی های کوچک در هر سیستم </a:t>
            </a:r>
            <a:r>
              <a:rPr lang="fa-IR" sz="3200">
                <a:solidFill>
                  <a:srgbClr val="FF6699"/>
                </a:solidFill>
                <a:effectLst/>
              </a:rPr>
              <a:t>خرده سیستم </a:t>
            </a:r>
            <a:r>
              <a:rPr lang="fa-IR" sz="3200">
                <a:solidFill>
                  <a:srgbClr val="FF9966"/>
                </a:solidFill>
                <a:effectLst/>
              </a:rPr>
              <a:t>نام دارند.</a:t>
            </a:r>
          </a:p>
          <a:p>
            <a:endParaRPr lang="fa-IR" sz="3200">
              <a:solidFill>
                <a:srgbClr val="FF9966"/>
              </a:solidFill>
              <a:effectLst/>
            </a:endParaRPr>
          </a:p>
          <a:p>
            <a:r>
              <a:rPr lang="fa-IR" sz="3200">
                <a:solidFill>
                  <a:srgbClr val="FF9966"/>
                </a:solidFill>
                <a:effectLst/>
              </a:rPr>
              <a:t>- هر سیستمی داخل یک سیستم بزرگتر قرار دارد که </a:t>
            </a:r>
            <a:r>
              <a:rPr lang="fa-IR" sz="3200">
                <a:solidFill>
                  <a:srgbClr val="FF6699"/>
                </a:solidFill>
                <a:effectLst/>
              </a:rPr>
              <a:t>فراسیستم </a:t>
            </a:r>
            <a:r>
              <a:rPr lang="fa-IR" sz="3200">
                <a:solidFill>
                  <a:srgbClr val="FF9966"/>
                </a:solidFill>
                <a:effectLst/>
              </a:rPr>
              <a:t>نام دارد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  <p:bldP spid="347139" grpId="0" uiExpand="1" build="p"/>
      <p:bldP spid="347140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81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534400" cy="18288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190</a:t>
            </a: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00FFFF"/>
              </a:solidFill>
              <a:effectLst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sz="4000" b="1">
                <a:solidFill>
                  <a:srgbClr val="00FFFF"/>
                </a:solidFill>
                <a:effectLst/>
              </a:rPr>
              <a:t>&lt;&lt; Entropy &gt;&gt;</a:t>
            </a:r>
            <a:endParaRPr lang="fa-IR" sz="4000" b="1">
              <a:solidFill>
                <a:srgbClr val="00FFFF"/>
              </a:solidFill>
              <a:effectLst/>
            </a:endParaRP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838200" y="4953000"/>
            <a:ext cx="800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آنتروپی</a:t>
            </a:r>
            <a:r>
              <a:rPr lang="fa-IR" sz="3200">
                <a:solidFill>
                  <a:srgbClr val="0066FF"/>
                </a:solidFill>
                <a:effectLst/>
              </a:rPr>
              <a:t> : </a:t>
            </a:r>
            <a:r>
              <a:rPr lang="fa-IR" sz="3200">
                <a:effectLst/>
              </a:rPr>
              <a:t>همه سیستم ها صرف نظر از ماهیت</a:t>
            </a:r>
            <a:r>
              <a:rPr lang="fa-IR" sz="3200">
                <a:solidFill>
                  <a:srgbClr val="0066FF"/>
                </a:solidFill>
                <a:effectLst/>
              </a:rPr>
              <a:t> </a:t>
            </a:r>
            <a:r>
              <a:rPr lang="fa-IR" sz="3200">
                <a:effectLst/>
              </a:rPr>
              <a:t>، اندازه یا نوع آنها به مرور زمان میل به یک حالت فروپاشی دارند که اصطلاحا </a:t>
            </a:r>
            <a:r>
              <a:rPr lang="fa-IR" sz="3200">
                <a:solidFill>
                  <a:srgbClr val="FF9966"/>
                </a:solidFill>
                <a:effectLst/>
              </a:rPr>
              <a:t>آنتروپی </a:t>
            </a:r>
            <a:r>
              <a:rPr lang="fa-IR" sz="3200">
                <a:effectLst/>
              </a:rPr>
              <a:t>نام دارد.</a:t>
            </a:r>
            <a:endParaRPr lang="fa-IR" sz="3200">
              <a:solidFill>
                <a:srgbClr val="0066FF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/>
      <p:bldP spid="348163" grpId="0" uiExpand="1" build="p"/>
      <p:bldP spid="348164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491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382000" cy="83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193</a:t>
            </a:r>
            <a:endParaRPr lang="fa-IR" sz="4000" b="1">
              <a:solidFill>
                <a:srgbClr val="00FFFF"/>
              </a:solidFill>
              <a:effectLst/>
            </a:endParaRP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762000" y="2971800"/>
            <a:ext cx="80010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نگانتروپی</a:t>
            </a:r>
            <a:r>
              <a:rPr lang="fa-IR" sz="3200">
                <a:solidFill>
                  <a:srgbClr val="CCFF99"/>
                </a:solidFill>
                <a:effectLst/>
              </a:rPr>
              <a:t> :</a:t>
            </a:r>
            <a:r>
              <a:rPr lang="fa-IR" sz="3200">
                <a:solidFill>
                  <a:srgbClr val="0066FF"/>
                </a:solidFill>
                <a:effectLst/>
              </a:rPr>
              <a:t> </a:t>
            </a:r>
            <a:r>
              <a:rPr lang="fa-IR" sz="3200">
                <a:solidFill>
                  <a:schemeClr val="folHlink"/>
                </a:solidFill>
                <a:effectLst/>
              </a:rPr>
              <a:t>نمام اقداماتی که برای خنثی کردن آنتروپی صورت می گیرد اصطلاحا </a:t>
            </a:r>
            <a:r>
              <a:rPr lang="fa-IR" sz="320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نگانتروپی </a:t>
            </a:r>
            <a:r>
              <a:rPr lang="en-US" sz="280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(Negentropy)</a:t>
            </a:r>
            <a:r>
              <a:rPr lang="fa-IR" sz="2800">
                <a:solidFill>
                  <a:srgbClr val="FF6699"/>
                </a:solidFill>
                <a:effectLst/>
              </a:rPr>
              <a:t> </a:t>
            </a:r>
            <a:r>
              <a:rPr lang="fa-IR" sz="2800">
                <a:solidFill>
                  <a:schemeClr val="folHlink"/>
                </a:solidFill>
                <a:effectLst/>
              </a:rPr>
              <a:t>نام دارد.</a:t>
            </a:r>
            <a:endParaRPr lang="fa-IR" sz="320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/>
      <p:bldP spid="349187" grpId="0" build="p"/>
      <p:bldP spid="349188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50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534400" cy="18288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192</a:t>
            </a: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00FFFF"/>
              </a:solidFill>
              <a:effectLst/>
            </a:endParaRPr>
          </a:p>
          <a:p>
            <a:pPr algn="ctr" rt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00FFFF"/>
                </a:solidFill>
                <a:effectLst/>
              </a:rPr>
              <a:t>بازخورد </a:t>
            </a:r>
            <a:r>
              <a:rPr lang="en-US" sz="2800" b="1">
                <a:solidFill>
                  <a:srgbClr val="00FFFF"/>
                </a:solidFill>
                <a:effectLst/>
              </a:rPr>
              <a:t>(Feed-Back)</a:t>
            </a:r>
            <a:endParaRPr lang="fa-IR" sz="4000" b="1">
              <a:solidFill>
                <a:srgbClr val="00FFFF"/>
              </a:solidFill>
              <a:effectLst/>
            </a:endParaRP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609600" y="47244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بروندادهای سیستم به عنوان درونداد به داخل آن بازخورانده می شود تا سیستم از نتیجه کار خود مطلع شود.</a:t>
            </a:r>
            <a:endParaRPr lang="fa-IR" sz="3200">
              <a:solidFill>
                <a:srgbClr val="FFFFCC"/>
              </a:solidFill>
              <a:effectLst/>
            </a:endParaRP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3962400" y="6019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333300"/>
                </a:solidFill>
                <a:effectLst/>
              </a:rPr>
              <a:t>این فرآیند بازخورد نام دارد.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  <p:bldP spid="350212" grpId="0"/>
      <p:bldP spid="350213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51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762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193</a:t>
            </a:r>
            <a:endParaRPr lang="fa-IR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3352800" y="48768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- حالت پا بر جا</a:t>
            </a:r>
            <a:r>
              <a:rPr lang="en-US" sz="2800">
                <a:solidFill>
                  <a:srgbClr val="FFFFCC"/>
                </a:solidFill>
                <a:effectLst/>
              </a:rPr>
              <a:t>  </a:t>
            </a:r>
            <a:r>
              <a:rPr lang="fa-IR" sz="2800">
                <a:solidFill>
                  <a:srgbClr val="FFFFCC"/>
                </a:solidFill>
                <a:effectLst/>
              </a:rPr>
              <a:t> و</a:t>
            </a:r>
            <a:r>
              <a:rPr lang="en-US" sz="2800">
                <a:solidFill>
                  <a:srgbClr val="FFFFCC"/>
                </a:solidFill>
                <a:effectLst/>
              </a:rPr>
              <a:t>  </a:t>
            </a:r>
            <a:r>
              <a:rPr lang="fa-IR" sz="2800">
                <a:solidFill>
                  <a:srgbClr val="FFFFCC"/>
                </a:solidFill>
                <a:effectLst/>
              </a:rPr>
              <a:t> تعادل پویا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6781800" y="5562600"/>
            <a:ext cx="1470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66FFFF"/>
                </a:solidFill>
                <a:effectLst/>
              </a:rPr>
              <a:t>Steady</a:t>
            </a:r>
          </a:p>
          <a:p>
            <a:r>
              <a:rPr lang="en-US" sz="2800">
                <a:solidFill>
                  <a:srgbClr val="66FFFF"/>
                </a:solidFill>
                <a:effectLst/>
              </a:rPr>
              <a:t>State  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4191000" y="5562600"/>
            <a:ext cx="2460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FFFF"/>
                </a:solidFill>
                <a:effectLst/>
              </a:rPr>
              <a:t>Dynamic      </a:t>
            </a:r>
          </a:p>
          <a:p>
            <a:r>
              <a:rPr lang="en-US" sz="2800">
                <a:solidFill>
                  <a:srgbClr val="66FFFF"/>
                </a:solidFill>
                <a:effectLst/>
              </a:rPr>
              <a:t>Homeostasis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5562600" y="3276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333300"/>
                </a:solidFill>
                <a:effectLst/>
              </a:rPr>
              <a:t>اجزای سیستم:</a:t>
            </a:r>
            <a:endParaRPr lang="en-US" sz="2800">
              <a:solidFill>
                <a:srgbClr val="333300"/>
              </a:solidFill>
              <a:effectLst/>
            </a:endParaRPr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 flipH="1" flipV="1">
            <a:off x="4267200" y="3200400"/>
            <a:ext cx="1371600" cy="3810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 flipH="1">
            <a:off x="4267200" y="3581400"/>
            <a:ext cx="1371600" cy="533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51245" name="Rectangle 13"/>
          <p:cNvSpPr>
            <a:spLocks noChangeArrowheads="1"/>
          </p:cNvSpPr>
          <p:nvPr/>
        </p:nvSpPr>
        <p:spPr bwMode="auto">
          <a:xfrm>
            <a:off x="2438400" y="2971800"/>
            <a:ext cx="181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بازخورد مثبت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2133600" y="3886200"/>
            <a:ext cx="2122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chemeClr val="tx1"/>
                </a:solidFill>
                <a:effectLst/>
              </a:rPr>
              <a:t>بازخورد منفی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/>
      <p:bldP spid="351236" grpId="0"/>
      <p:bldP spid="351239" grpId="0"/>
      <p:bldP spid="351240" grpId="0"/>
      <p:bldP spid="351241" grpId="0"/>
      <p:bldP spid="351242" grpId="0" animBg="1"/>
      <p:bldP spid="351243" grpId="0" animBg="1"/>
      <p:bldP spid="351245" grpId="0"/>
      <p:bldP spid="351246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52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8534400" cy="2209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</a:t>
            </a:r>
            <a:r>
              <a:rPr lang="en-US" sz="3600" b="1">
                <a:solidFill>
                  <a:srgbClr val="FDFDFD"/>
                </a:solidFill>
                <a:effectLst/>
              </a:rPr>
              <a:t>196</a:t>
            </a:r>
            <a:endParaRPr lang="fa-IR" sz="4000" b="1">
              <a:solidFill>
                <a:srgbClr val="FF7C80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00FFFF"/>
                </a:solidFill>
                <a:effectLst/>
              </a:rPr>
              <a:t>همپانی    و    چندپانی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0" y="48006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folHlink"/>
                </a:solidFill>
                <a:effectLst/>
              </a:rPr>
              <a:t>- روابط میان مفاهیم و سازه های سیستمی.</a:t>
            </a:r>
          </a:p>
          <a:p>
            <a:endParaRPr lang="fa-IR" sz="3200">
              <a:solidFill>
                <a:schemeClr val="folHlink"/>
              </a:solidFill>
              <a:effectLst/>
            </a:endParaRPr>
          </a:p>
          <a:p>
            <a:r>
              <a:rPr lang="fa-IR" sz="3200">
                <a:solidFill>
                  <a:schemeClr val="folHlink"/>
                </a:solidFill>
                <a:effectLst/>
              </a:rPr>
              <a:t>- نظریه عمومی سیستمها.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2057400" y="3352800"/>
            <a:ext cx="233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FFFF"/>
                </a:solidFill>
                <a:effectLst/>
              </a:rPr>
              <a:t>Maltifinality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5351463" y="3352800"/>
            <a:ext cx="2214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66FFFF"/>
                </a:solidFill>
                <a:effectLst/>
              </a:rPr>
              <a:t>ٍ</a:t>
            </a:r>
            <a:r>
              <a:rPr lang="en-US" sz="2800">
                <a:solidFill>
                  <a:srgbClr val="66FFFF"/>
                </a:solidFill>
                <a:effectLst/>
              </a:rPr>
              <a:t>Equifinality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/>
      <p:bldP spid="352259" grpId="0" uiExpand="1" build="p"/>
      <p:bldP spid="352260" grpId="0"/>
      <p:bldP spid="352261" grpId="0"/>
      <p:bldP spid="352262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53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812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201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0" y="2895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« نظریه سیستمی سازمان »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4648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سازمان مدرسه به عنوان یک سیستم اجتماعی</a:t>
            </a:r>
            <a:r>
              <a:rPr lang="fa-IR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228600" y="3733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333300"/>
                </a:solidFill>
                <a:effectLst/>
              </a:rPr>
              <a:t>- هر سازمانی سیستم است ولی هر سیستمی سازمان نیست.</a:t>
            </a:r>
            <a:endParaRPr lang="en-US" sz="3600">
              <a:solidFill>
                <a:srgbClr val="333300"/>
              </a:solidFill>
              <a:effectLst/>
            </a:endParaRP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0" y="54864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مزایای نگرش سیستمی :</a:t>
            </a:r>
            <a:endParaRPr lang="en-US" sz="360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  <p:bldP spid="353283" grpId="0" build="p"/>
      <p:bldP spid="353284" grpId="0"/>
      <p:bldP spid="353285" grpId="0"/>
      <p:bldP spid="353286" grpId="0"/>
      <p:bldP spid="3532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Tx/>
              <a:buNone/>
            </a:pPr>
            <a:endParaRPr lang="en-US" sz="4000">
              <a:solidFill>
                <a:srgbClr val="66FFFF"/>
              </a:solidFill>
              <a:effectLst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800600" y="2743200"/>
            <a:ext cx="40528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 b="0">
                <a:solidFill>
                  <a:srgbClr val="66FFFF"/>
                </a:solidFill>
                <a:effectLst/>
              </a:rPr>
              <a:t>مهارت انسانی</a:t>
            </a:r>
          </a:p>
          <a:p>
            <a:r>
              <a:rPr lang="fa-IR" sz="4800" b="0">
                <a:solidFill>
                  <a:srgbClr val="66FFFF"/>
                </a:solidFill>
                <a:effectLst/>
              </a:rPr>
              <a:t>(مرحله دوم)</a:t>
            </a:r>
            <a:endParaRPr lang="en-US" sz="4800" b="0">
              <a:solidFill>
                <a:srgbClr val="66FFFF"/>
              </a:solidFill>
              <a:effectLst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581400" y="44196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2743200"/>
            <a:ext cx="320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توجه به روابط انسانی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530600"/>
            <a:ext cx="3281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000">
                <a:solidFill>
                  <a:srgbClr val="FFFFCC"/>
                </a:solidFill>
                <a:effectLst/>
              </a:rPr>
              <a:t>انگیزه های فردی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4267200"/>
            <a:ext cx="326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ترویج ارتباطات انسانی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3581400" y="36576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3581400" y="2971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  <p:bldP spid="61444" grpId="0"/>
      <p:bldP spid="61445" grpId="0" animBg="1"/>
      <p:bldP spid="61446" grpId="0"/>
      <p:bldP spid="61447" grpId="0"/>
      <p:bldP spid="61448" grpId="0"/>
      <p:bldP spid="61449" grpId="0" animBg="1"/>
      <p:bldP spid="61450" grpId="0" animBg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54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812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206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0" y="3276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1- جامع است.</a:t>
            </a:r>
            <a:endParaRPr lang="en-US" sz="3200">
              <a:effectLst/>
            </a:endParaRPr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914400" y="403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2- برای همه قلمرو های رفتار انسانی راهبردهای ضمنی فراهم می سازد.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4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/>
      <p:bldP spid="354307" grpId="0" build="p"/>
      <p:bldP spid="354308" grpId="0"/>
      <p:bldP spid="354310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553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812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206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838200" y="32766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3- بین رشته های مختلف علمی قابلیت ایجاد تفاهم و زبان مشترک دارد.</a:t>
            </a:r>
            <a:endParaRPr lang="en-US" sz="3200">
              <a:effectLst/>
            </a:endParaRP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1066800" y="50292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4- شیوه ای مختصر و صرفه جویانه است.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/>
      <p:bldP spid="355331" grpId="0" build="p"/>
      <p:bldP spid="355332" grpId="0"/>
      <p:bldP spid="355333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« نظریه سیستم اجتماعی»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0" y="4267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- مطالعه مدیریت باید در عمومی ترین زمینه رفتار اجتماعی یعنی </a:t>
            </a:r>
            <a:r>
              <a:rPr lang="fa-IR" sz="3200">
                <a:solidFill>
                  <a:srgbClr val="66FF66"/>
                </a:solidFill>
                <a:effectLst/>
              </a:rPr>
              <a:t>سیستم اجتماعی </a:t>
            </a:r>
            <a:r>
              <a:rPr lang="fa-IR" sz="3200">
                <a:solidFill>
                  <a:srgbClr val="FFFFCC"/>
                </a:solidFill>
                <a:effectLst/>
              </a:rPr>
              <a:t>صورت پذیرد.</a:t>
            </a:r>
            <a:r>
              <a:rPr lang="fa-IR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0" y="31242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chemeClr val="tx2"/>
                </a:solidFill>
                <a:effectLst/>
              </a:rPr>
              <a:t>سیستم اجتماعی: واحد اساسی تحلیل مدیریت</a:t>
            </a:r>
            <a:endParaRPr lang="en-US" sz="36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63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  <p:bldP spid="356356" grpId="0"/>
      <p:bldP spid="356357" grpId="0"/>
      <p:bldP spid="356358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214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« مدل سیستم اجتماعی»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1718" name="Rectangle 6"/>
          <p:cNvSpPr>
            <a:spLocks noChangeArrowheads="1"/>
          </p:cNvSpPr>
          <p:nvPr/>
        </p:nvSpPr>
        <p:spPr bwMode="auto">
          <a:xfrm>
            <a:off x="0" y="3733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- این مدل بر آن است که انسان موجودی روانی </a:t>
            </a:r>
            <a:r>
              <a:rPr lang="ar-SA" sz="3200">
                <a:solidFill>
                  <a:schemeClr val="tx2"/>
                </a:solidFill>
                <a:effectLst/>
              </a:rPr>
              <a:t>–</a:t>
            </a:r>
            <a:r>
              <a:rPr lang="fa-IR" sz="3200">
                <a:solidFill>
                  <a:schemeClr val="tx2"/>
                </a:solidFill>
                <a:effectLst/>
              </a:rPr>
              <a:t> اجتماعی است و رفتار او تحت تأثیر این دو وجه قرار می گیرد.</a:t>
            </a:r>
            <a:endParaRPr lang="en-US" sz="36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/>
      <p:bldP spid="371715" grpId="0" build="p"/>
      <p:bldP spid="371716" grpId="0"/>
      <p:bldP spid="371718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214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مدیریت به عنوان یک فراگرد اجتماعی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3733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- در چهارچوب نظری،مدیریت به عنوان یک </a:t>
            </a:r>
            <a:r>
              <a:rPr lang="fa-IR" sz="3200" u="sng">
                <a:solidFill>
                  <a:srgbClr val="FFFFCC"/>
                </a:solidFill>
                <a:effectLst/>
              </a:rPr>
              <a:t>فراگرد اجتماعی</a:t>
            </a:r>
            <a:r>
              <a:rPr lang="fa-IR" sz="3200">
                <a:solidFill>
                  <a:srgbClr val="FFFFCC"/>
                </a:solidFill>
                <a:effectLst/>
              </a:rPr>
              <a:t> و زمینه آن به منزله یک </a:t>
            </a:r>
            <a:r>
              <a:rPr lang="fa-IR" sz="3200" u="sng">
                <a:solidFill>
                  <a:srgbClr val="FFFFCC"/>
                </a:solidFill>
                <a:effectLst/>
              </a:rPr>
              <a:t>سیستم اجتماعی </a:t>
            </a:r>
            <a:r>
              <a:rPr lang="fa-IR" sz="3200">
                <a:solidFill>
                  <a:srgbClr val="FFFFCC"/>
                </a:solidFill>
                <a:effectLst/>
              </a:rPr>
              <a:t>تلقی می شود.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/>
      <p:bldP spid="372739" grpId="0" build="p"/>
      <p:bldP spid="372740" grpId="0"/>
      <p:bldP spid="372741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215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فراگرد مدیریت از سه نقطه نظر قابل ملاحظه است: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3733800"/>
            <a:ext cx="8534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1- از لحاظ ساختار</a:t>
            </a:r>
          </a:p>
          <a:p>
            <a:endParaRPr lang="fa-IR" sz="3200">
              <a:solidFill>
                <a:srgbClr val="FFFFCC"/>
              </a:solidFill>
              <a:effectLst/>
            </a:endParaRPr>
          </a:p>
          <a:p>
            <a:r>
              <a:rPr lang="fa-IR" sz="3200">
                <a:solidFill>
                  <a:srgbClr val="FFFFCC"/>
                </a:solidFill>
                <a:effectLst/>
              </a:rPr>
              <a:t>2- از لحاظ کارکرد</a:t>
            </a:r>
          </a:p>
          <a:p>
            <a:endParaRPr lang="fa-IR" sz="3200">
              <a:solidFill>
                <a:srgbClr val="FFFFCC"/>
              </a:solidFill>
              <a:effectLst/>
            </a:endParaRPr>
          </a:p>
          <a:p>
            <a:r>
              <a:rPr lang="fa-IR" sz="3200">
                <a:solidFill>
                  <a:srgbClr val="FFFFCC"/>
                </a:solidFill>
                <a:effectLst/>
              </a:rPr>
              <a:t>3- از لحاظ عملکرد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  <p:bldP spid="373763" grpId="0" build="p"/>
      <p:bldP spid="373764" grpId="0"/>
      <p:bldP spid="373765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216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« وجوه تحلیلی سیستم اجتماعی »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0" y="3733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- وجه اجتماعی سیستم بعد </a:t>
            </a:r>
            <a:r>
              <a:rPr lang="fa-IR" sz="3200">
                <a:solidFill>
                  <a:schemeClr val="tx1"/>
                </a:solidFill>
                <a:effectLst/>
              </a:rPr>
              <a:t>هنجاری </a:t>
            </a:r>
            <a:r>
              <a:rPr lang="fa-IR" sz="3200">
                <a:solidFill>
                  <a:srgbClr val="CCFF99"/>
                </a:solidFill>
                <a:effectLst/>
              </a:rPr>
              <a:t>یا سازمانی نام دارد.</a:t>
            </a:r>
          </a:p>
          <a:p>
            <a:endParaRPr lang="fa-IR" sz="3200">
              <a:solidFill>
                <a:srgbClr val="CCFF99"/>
              </a:solidFill>
              <a:effectLst/>
            </a:endParaRPr>
          </a:p>
          <a:p>
            <a:r>
              <a:rPr lang="fa-IR" sz="3200">
                <a:solidFill>
                  <a:srgbClr val="CCFF99"/>
                </a:solidFill>
                <a:effectLst/>
              </a:rPr>
              <a:t>- وجه روانی سیستم بعد </a:t>
            </a:r>
            <a:r>
              <a:rPr lang="fa-IR" sz="3200">
                <a:solidFill>
                  <a:schemeClr val="tx1"/>
                </a:solidFill>
                <a:effectLst/>
              </a:rPr>
              <a:t>شخصی </a:t>
            </a:r>
            <a:r>
              <a:rPr lang="fa-IR" sz="3200">
                <a:solidFill>
                  <a:srgbClr val="CCFF99"/>
                </a:solidFill>
                <a:effectLst/>
              </a:rPr>
              <a:t>یا فردی نامیده می شود.</a:t>
            </a:r>
            <a:endParaRPr lang="en-US" sz="3200">
              <a:solidFill>
                <a:srgbClr val="CCFF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  <p:bldP spid="374787" grpId="0" build="p"/>
      <p:bldP spid="374788" grpId="0"/>
      <p:bldP spid="374789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217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« وجوه تحلیلی سیستم اجتماعی »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5867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ابعاد رفتار در سیستم اجتماعی</a:t>
            </a:r>
            <a:endParaRPr lang="en-US" sz="3200">
              <a:solidFill>
                <a:srgbClr val="CCFF99"/>
              </a:solidFill>
              <a:effectLst/>
            </a:endParaRPr>
          </a:p>
        </p:txBody>
      </p:sp>
      <p:sp>
        <p:nvSpPr>
          <p:cNvPr id="375814" name="Line 6"/>
          <p:cNvSpPr>
            <a:spLocks noChangeShapeType="1"/>
          </p:cNvSpPr>
          <p:nvPr/>
        </p:nvSpPr>
        <p:spPr bwMode="auto">
          <a:xfrm>
            <a:off x="2667000" y="3810000"/>
            <a:ext cx="3657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5815" name="Line 7"/>
          <p:cNvSpPr>
            <a:spLocks noChangeShapeType="1"/>
          </p:cNvSpPr>
          <p:nvPr/>
        </p:nvSpPr>
        <p:spPr bwMode="auto">
          <a:xfrm>
            <a:off x="2743200" y="4876800"/>
            <a:ext cx="36576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5816" name="Line 8"/>
          <p:cNvSpPr>
            <a:spLocks noChangeShapeType="1"/>
          </p:cNvSpPr>
          <p:nvPr/>
        </p:nvSpPr>
        <p:spPr bwMode="auto">
          <a:xfrm>
            <a:off x="6324600" y="3810000"/>
            <a:ext cx="7620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5817" name="Line 9"/>
          <p:cNvSpPr>
            <a:spLocks noChangeShapeType="1"/>
          </p:cNvSpPr>
          <p:nvPr/>
        </p:nvSpPr>
        <p:spPr bwMode="auto">
          <a:xfrm flipV="1">
            <a:off x="6400800" y="4419600"/>
            <a:ext cx="685800" cy="457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981200" y="3810000"/>
            <a:ext cx="609600" cy="5334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1981200" y="4419600"/>
            <a:ext cx="762000" cy="457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5820" name="Rectangle 12"/>
          <p:cNvSpPr>
            <a:spLocks noChangeArrowheads="1"/>
          </p:cNvSpPr>
          <p:nvPr/>
        </p:nvSpPr>
        <p:spPr bwMode="auto">
          <a:xfrm>
            <a:off x="3852863" y="3327400"/>
            <a:ext cx="154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66FF66"/>
                </a:solidFill>
                <a:effectLst/>
              </a:rPr>
              <a:t>بعد هنجاری</a:t>
            </a:r>
            <a:endParaRPr lang="en-US" sz="2800">
              <a:solidFill>
                <a:srgbClr val="66FF66"/>
              </a:solidFill>
              <a:effectLst/>
            </a:endParaRPr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887413" y="4089400"/>
            <a:ext cx="1062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66FF66"/>
                </a:solidFill>
                <a:effectLst/>
              </a:rPr>
              <a:t>سازمان</a:t>
            </a:r>
            <a:endParaRPr lang="en-US" sz="2800">
              <a:solidFill>
                <a:srgbClr val="66FF66"/>
              </a:solidFill>
              <a:effectLst/>
            </a:endParaRPr>
          </a:p>
        </p:txBody>
      </p:sp>
      <p:sp>
        <p:nvSpPr>
          <p:cNvPr id="375822" name="Rectangle 14"/>
          <p:cNvSpPr>
            <a:spLocks noChangeArrowheads="1"/>
          </p:cNvSpPr>
          <p:nvPr/>
        </p:nvSpPr>
        <p:spPr bwMode="auto">
          <a:xfrm>
            <a:off x="3924300" y="4927600"/>
            <a:ext cx="1503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folHlink"/>
                </a:solidFill>
                <a:effectLst/>
              </a:rPr>
              <a:t>بعد شخصی</a:t>
            </a:r>
            <a:endParaRPr lang="en-US" sz="2800">
              <a:solidFill>
                <a:schemeClr val="folHlink"/>
              </a:solidFill>
              <a:effectLst/>
            </a:endParaRPr>
          </a:p>
        </p:txBody>
      </p:sp>
      <p:sp>
        <p:nvSpPr>
          <p:cNvPr id="375823" name="Rectangle 15"/>
          <p:cNvSpPr>
            <a:spLocks noChangeArrowheads="1"/>
          </p:cNvSpPr>
          <p:nvPr/>
        </p:nvSpPr>
        <p:spPr bwMode="auto">
          <a:xfrm>
            <a:off x="7010400" y="4114800"/>
            <a:ext cx="168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66FF66"/>
                </a:solidFill>
                <a:effectLst/>
              </a:rPr>
              <a:t>رفتار مشهود</a:t>
            </a:r>
            <a:endParaRPr lang="en-US" sz="2800">
              <a:solidFill>
                <a:srgbClr val="66FF66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11" grpId="0" build="p"/>
      <p:bldP spid="375812" grpId="0"/>
      <p:bldP spid="375813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990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218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1143000" y="5257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folHlink"/>
                </a:solidFill>
                <a:effectLst/>
              </a:rPr>
              <a:t>نقشها دارای ویژگیهای زیر هستند:</a:t>
            </a:r>
            <a:endParaRPr lang="en-US" sz="3600">
              <a:solidFill>
                <a:schemeClr val="folHlink"/>
              </a:solidFill>
              <a:effectLst/>
            </a:endParaRPr>
          </a:p>
        </p:txBody>
      </p:sp>
      <p:sp>
        <p:nvSpPr>
          <p:cNvPr id="376837" name="Line 5"/>
          <p:cNvSpPr>
            <a:spLocks noChangeShapeType="1"/>
          </p:cNvSpPr>
          <p:nvPr/>
        </p:nvSpPr>
        <p:spPr bwMode="auto">
          <a:xfrm flipV="1">
            <a:off x="2895600" y="4343400"/>
            <a:ext cx="9906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6838" name="Line 6"/>
          <p:cNvSpPr>
            <a:spLocks noChangeShapeType="1"/>
          </p:cNvSpPr>
          <p:nvPr/>
        </p:nvSpPr>
        <p:spPr bwMode="auto">
          <a:xfrm>
            <a:off x="4953000" y="4343400"/>
            <a:ext cx="9144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1636713" y="4038600"/>
            <a:ext cx="1255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ساختار  )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3733800" y="4114800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نقش ها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76842" name="Rectangle 10"/>
          <p:cNvSpPr>
            <a:spLocks noChangeArrowheads="1"/>
          </p:cNvSpPr>
          <p:nvPr/>
        </p:nvSpPr>
        <p:spPr bwMode="auto">
          <a:xfrm>
            <a:off x="5943600" y="4114800"/>
            <a:ext cx="139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(   انتظارات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76843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/>
              </a:rPr>
              <a:t>بعد هنجاری از عناصر زیر تشکیل شده است:</a:t>
            </a:r>
            <a:endParaRPr lang="en-US" sz="360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  <p:bldP spid="376836" grpId="0"/>
      <p:bldP spid="376837" grpId="0" animBg="1"/>
      <p:bldP spid="376838" grpId="0" animBg="1"/>
      <p:bldP spid="376840" grpId="0"/>
      <p:bldP spid="376841" grpId="0"/>
      <p:bldP spid="376842" grpId="0"/>
      <p:bldP spid="376843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218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0" y="2895600"/>
            <a:ext cx="8534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1- نقش ها بر مناصب یا مقام های داخل سازمان دلالت دارند.</a:t>
            </a:r>
          </a:p>
          <a:p>
            <a:endParaRPr lang="fa-IR" sz="3200">
              <a:solidFill>
                <a:srgbClr val="CCFF99"/>
              </a:solidFill>
              <a:effectLst/>
            </a:endParaRPr>
          </a:p>
          <a:p>
            <a:r>
              <a:rPr lang="fa-IR" sz="3200">
                <a:solidFill>
                  <a:srgbClr val="CCFF99"/>
                </a:solidFill>
                <a:effectLst/>
              </a:rPr>
              <a:t>2-نقش ها بر حسب انتظارات ، هنجارها ، حقوق و وظایف تعیین می شوند.</a:t>
            </a:r>
            <a:endParaRPr lang="en-US" sz="3200">
              <a:solidFill>
                <a:srgbClr val="CCFF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78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/>
      <p:bldP spid="377859" grpId="0" build="p"/>
      <p:bldP spid="3778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Tx/>
              <a:buNone/>
            </a:pPr>
            <a:endParaRPr lang="en-US" sz="4000">
              <a:solidFill>
                <a:srgbClr val="66FFFF"/>
              </a:solidFill>
              <a:effectLst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800600" y="2743200"/>
            <a:ext cx="40528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 b="0">
                <a:solidFill>
                  <a:srgbClr val="66FFFF"/>
                </a:solidFill>
                <a:effectLst/>
              </a:rPr>
              <a:t>مهارت ادراکی</a:t>
            </a:r>
          </a:p>
          <a:p>
            <a:r>
              <a:rPr lang="fa-IR" sz="4800" b="0">
                <a:solidFill>
                  <a:srgbClr val="66FFFF"/>
                </a:solidFill>
                <a:effectLst/>
              </a:rPr>
              <a:t>(مرحله سوم)</a:t>
            </a:r>
            <a:endParaRPr lang="en-US" sz="4800" b="0">
              <a:solidFill>
                <a:srgbClr val="66FFFF"/>
              </a:solidFill>
              <a:effectLst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4495800" y="4495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914400" y="2743200"/>
            <a:ext cx="3205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000">
                <a:solidFill>
                  <a:srgbClr val="FFFFCC"/>
                </a:solidFill>
                <a:effectLst/>
              </a:rPr>
              <a:t>توجه به کل نظام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581400"/>
            <a:ext cx="4195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روابط پیچیده درونی و برونی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4519613"/>
            <a:ext cx="426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مطالعه و تفکر درباره پیچیدگیهای سازمانی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495800" y="3733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495800" y="2971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62468" grpId="0"/>
      <p:bldP spid="62469" grpId="0" animBg="1"/>
      <p:bldP spid="62470" grpId="0"/>
      <p:bldP spid="62471" grpId="0"/>
      <p:bldP spid="62472" grpId="0"/>
      <p:bldP spid="62473" grpId="0" animBg="1"/>
      <p:bldP spid="62474" grpId="0" animBg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219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0" y="2895600"/>
            <a:ext cx="8534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3- نقش ها به وسیله سازمان تعیین می شوند.</a:t>
            </a:r>
          </a:p>
          <a:p>
            <a:endParaRPr lang="fa-IR" sz="3200">
              <a:solidFill>
                <a:srgbClr val="CCFF99"/>
              </a:solidFill>
              <a:effectLst/>
            </a:endParaRPr>
          </a:p>
          <a:p>
            <a:r>
              <a:rPr lang="fa-IR" sz="3200">
                <a:solidFill>
                  <a:srgbClr val="CCFF99"/>
                </a:solidFill>
                <a:effectLst/>
              </a:rPr>
              <a:t>4- نقش ها کمابیش انعطاف پذیرند.</a:t>
            </a:r>
          </a:p>
          <a:p>
            <a:endParaRPr lang="fa-IR" sz="3200">
              <a:solidFill>
                <a:srgbClr val="CCFF99"/>
              </a:solidFill>
              <a:effectLst/>
            </a:endParaRPr>
          </a:p>
          <a:p>
            <a:r>
              <a:rPr lang="fa-IR" sz="3200">
                <a:solidFill>
                  <a:srgbClr val="CCFF99"/>
                </a:solidFill>
                <a:effectLst/>
              </a:rPr>
              <a:t>5- نقش های سازمانی مکمل یکدیگرند.</a:t>
            </a:r>
            <a:endParaRPr lang="en-US" sz="3200">
              <a:solidFill>
                <a:srgbClr val="CCFF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8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  <p:bldP spid="378883" grpId="0" build="p"/>
      <p:bldP spid="378884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990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218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1066800" y="30480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این بعد به جوانب فردی و روانشناختی سازمان یا سیستم اجتماعی اشاره می کند.</a:t>
            </a:r>
            <a:endParaRPr lang="en-US" sz="3200">
              <a:solidFill>
                <a:srgbClr val="CCFF99"/>
              </a:solidFill>
              <a:effectLst/>
            </a:endParaRPr>
          </a:p>
        </p:txBody>
      </p:sp>
      <p:sp>
        <p:nvSpPr>
          <p:cNvPr id="380933" name="Line 5"/>
          <p:cNvSpPr>
            <a:spLocks noChangeShapeType="1"/>
          </p:cNvSpPr>
          <p:nvPr/>
        </p:nvSpPr>
        <p:spPr bwMode="auto">
          <a:xfrm flipV="1">
            <a:off x="1447800" y="5181600"/>
            <a:ext cx="9906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0934" name="Line 6"/>
          <p:cNvSpPr>
            <a:spLocks noChangeShapeType="1"/>
          </p:cNvSpPr>
          <p:nvPr/>
        </p:nvSpPr>
        <p:spPr bwMode="auto">
          <a:xfrm>
            <a:off x="3505200" y="5181600"/>
            <a:ext cx="9144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533400" y="4800600"/>
            <a:ext cx="882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فرد  )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2362200" y="4876800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شخصیت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4495800" y="4876800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پیش آمادگی ها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0" y="2438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/>
              </a:rPr>
              <a:t>« بعد شخصی »</a:t>
            </a:r>
            <a:endParaRPr lang="en-US" sz="3600">
              <a:effectLst/>
            </a:endParaRPr>
          </a:p>
        </p:txBody>
      </p:sp>
      <p:sp>
        <p:nvSpPr>
          <p:cNvPr id="380939" name="Line 11"/>
          <p:cNvSpPr>
            <a:spLocks noChangeShapeType="1"/>
          </p:cNvSpPr>
          <p:nvPr/>
        </p:nvSpPr>
        <p:spPr bwMode="auto">
          <a:xfrm>
            <a:off x="6248400" y="5181600"/>
            <a:ext cx="9144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0940" name="Rectangle 12"/>
          <p:cNvSpPr>
            <a:spLocks noChangeArrowheads="1"/>
          </p:cNvSpPr>
          <p:nvPr/>
        </p:nvSpPr>
        <p:spPr bwMode="auto">
          <a:xfrm>
            <a:off x="7162800" y="4953000"/>
            <a:ext cx="103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chemeClr val="tx1"/>
                </a:solidFill>
                <a:effectLst/>
              </a:rPr>
              <a:t>(  نیازها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0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0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0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8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  <p:bldP spid="380932" grpId="0"/>
      <p:bldP spid="380933" grpId="0" animBg="1"/>
      <p:bldP spid="380934" grpId="0" animBg="1"/>
      <p:bldP spid="380935" grpId="0"/>
      <p:bldP spid="380936" grpId="0"/>
      <p:bldP spid="380937" grpId="0"/>
      <p:bldP spid="380938" grpId="0"/>
      <p:bldP spid="380939" grpId="0" animBg="1"/>
      <p:bldP spid="380940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221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0" y="25146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شخصیت مفهومی روانشناختی است.</a:t>
            </a:r>
            <a:endParaRPr lang="en-US" sz="36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0" y="37338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نیازها - پیش آمادگی ها واژه ای مرکب است که مفهوم آن بیانگر عناصر متعدد و متنوع شخصیت است.</a:t>
            </a:r>
            <a:endParaRPr lang="en-US" sz="3200">
              <a:solidFill>
                <a:srgbClr val="CCFF99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/>
      <p:bldP spid="381955" grpId="0" build="p"/>
      <p:bldP spid="381956" grpId="0"/>
      <p:bldP spid="381957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83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222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2800" b="1">
              <a:solidFill>
                <a:srgbClr val="00FFFF"/>
              </a:solidFill>
              <a:effectLst/>
            </a:endParaRPr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3810000" y="6019800"/>
            <a:ext cx="1693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effectLst/>
              </a:rPr>
              <a:t>بعد شخصی</a:t>
            </a:r>
            <a:endParaRPr lang="en-US" sz="3200">
              <a:effectLst/>
            </a:endParaRP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7467600" y="3810000"/>
            <a:ext cx="11636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رفتار</a:t>
            </a:r>
          </a:p>
          <a:p>
            <a:r>
              <a:rPr lang="fa-IR" sz="2800">
                <a:solidFill>
                  <a:srgbClr val="FFFFCC"/>
                </a:solidFill>
                <a:effectLst/>
              </a:rPr>
              <a:t>مشهود</a:t>
            </a:r>
          </a:p>
          <a:p>
            <a:r>
              <a:rPr lang="fa-IR" sz="2800">
                <a:solidFill>
                  <a:srgbClr val="FFFFCC"/>
                </a:solidFill>
                <a:effectLst/>
              </a:rPr>
              <a:t>سازمانی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17" name="Rectangle 17"/>
          <p:cNvSpPr>
            <a:spLocks noChangeArrowheads="1"/>
          </p:cNvSpPr>
          <p:nvPr/>
        </p:nvSpPr>
        <p:spPr bwMode="auto">
          <a:xfrm>
            <a:off x="5715000" y="3276600"/>
            <a:ext cx="118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انتظارات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18" name="Rectangle 18"/>
          <p:cNvSpPr>
            <a:spLocks noChangeArrowheads="1"/>
          </p:cNvSpPr>
          <p:nvPr/>
        </p:nvSpPr>
        <p:spPr bwMode="auto">
          <a:xfrm>
            <a:off x="5638800" y="5181600"/>
            <a:ext cx="1908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نیازها</a:t>
            </a:r>
          </a:p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پیش آمادگی ها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19" name="Rectangle 19"/>
          <p:cNvSpPr>
            <a:spLocks noChangeArrowheads="1"/>
          </p:cNvSpPr>
          <p:nvPr/>
        </p:nvSpPr>
        <p:spPr bwMode="auto">
          <a:xfrm>
            <a:off x="3810000" y="5334000"/>
            <a:ext cx="1536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شخصیت ها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20" name="Rectangle 20"/>
          <p:cNvSpPr>
            <a:spLocks noChangeArrowheads="1"/>
          </p:cNvSpPr>
          <p:nvPr/>
        </p:nvSpPr>
        <p:spPr bwMode="auto">
          <a:xfrm>
            <a:off x="4035425" y="3276600"/>
            <a:ext cx="1065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نقش ها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21" name="Rectangle 21"/>
          <p:cNvSpPr>
            <a:spLocks noChangeArrowheads="1"/>
          </p:cNvSpPr>
          <p:nvPr/>
        </p:nvSpPr>
        <p:spPr bwMode="auto">
          <a:xfrm>
            <a:off x="2471738" y="5334000"/>
            <a:ext cx="72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افراد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22" name="Rectangle 22"/>
          <p:cNvSpPr>
            <a:spLocks noChangeArrowheads="1"/>
          </p:cNvSpPr>
          <p:nvPr/>
        </p:nvSpPr>
        <p:spPr bwMode="auto">
          <a:xfrm>
            <a:off x="2266950" y="3276600"/>
            <a:ext cx="1004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ساختار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23" name="Rectangle 23"/>
          <p:cNvSpPr>
            <a:spLocks noChangeArrowheads="1"/>
          </p:cNvSpPr>
          <p:nvPr/>
        </p:nvSpPr>
        <p:spPr bwMode="auto">
          <a:xfrm>
            <a:off x="685800" y="4114800"/>
            <a:ext cx="1062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سازمان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3276600" y="3505200"/>
            <a:ext cx="838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>
            <a:off x="5105400" y="3581400"/>
            <a:ext cx="6858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27" name="Line 27"/>
          <p:cNvSpPr>
            <a:spLocks noChangeShapeType="1"/>
          </p:cNvSpPr>
          <p:nvPr/>
        </p:nvSpPr>
        <p:spPr bwMode="auto">
          <a:xfrm>
            <a:off x="3276600" y="3581400"/>
            <a:ext cx="762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3124200" y="5638800"/>
            <a:ext cx="762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>
            <a:off x="5334000" y="5638800"/>
            <a:ext cx="6858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V="1">
            <a:off x="1752600" y="3810000"/>
            <a:ext cx="762000" cy="609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1" name="Line 31"/>
          <p:cNvSpPr>
            <a:spLocks noChangeShapeType="1"/>
          </p:cNvSpPr>
          <p:nvPr/>
        </p:nvSpPr>
        <p:spPr bwMode="auto">
          <a:xfrm>
            <a:off x="1752600" y="4419600"/>
            <a:ext cx="838200" cy="838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2" name="Line 32"/>
          <p:cNvSpPr>
            <a:spLocks noChangeShapeType="1"/>
          </p:cNvSpPr>
          <p:nvPr/>
        </p:nvSpPr>
        <p:spPr bwMode="auto">
          <a:xfrm>
            <a:off x="6858000" y="3581400"/>
            <a:ext cx="685800" cy="762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3" name="Line 33"/>
          <p:cNvSpPr>
            <a:spLocks noChangeShapeType="1"/>
          </p:cNvSpPr>
          <p:nvPr/>
        </p:nvSpPr>
        <p:spPr bwMode="auto">
          <a:xfrm flipV="1">
            <a:off x="7162800" y="5181600"/>
            <a:ext cx="381000" cy="4572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4" name="Line 34"/>
          <p:cNvSpPr>
            <a:spLocks noChangeShapeType="1"/>
          </p:cNvSpPr>
          <p:nvPr/>
        </p:nvSpPr>
        <p:spPr bwMode="auto">
          <a:xfrm>
            <a:off x="2819400" y="3733800"/>
            <a:ext cx="0" cy="1524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7" name="Line 37"/>
          <p:cNvSpPr>
            <a:spLocks noChangeShapeType="1"/>
          </p:cNvSpPr>
          <p:nvPr/>
        </p:nvSpPr>
        <p:spPr bwMode="auto">
          <a:xfrm>
            <a:off x="4648200" y="3810000"/>
            <a:ext cx="0" cy="1524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8" name="Line 38"/>
          <p:cNvSpPr>
            <a:spLocks noChangeShapeType="1"/>
          </p:cNvSpPr>
          <p:nvPr/>
        </p:nvSpPr>
        <p:spPr bwMode="auto">
          <a:xfrm>
            <a:off x="6477000" y="3810000"/>
            <a:ext cx="0" cy="1524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3733800" y="2590800"/>
            <a:ext cx="1741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effectLst/>
              </a:rPr>
              <a:t>بعد هنجاری</a:t>
            </a:r>
            <a:endParaRPr lang="en-US" sz="32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4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4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8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4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4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4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8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4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4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4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4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8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38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/>
      <p:bldP spid="384003" grpId="0" uiExpand="1" build="p"/>
      <p:bldP spid="384006" grpId="0"/>
      <p:bldP spid="384016" grpId="0"/>
      <p:bldP spid="384017" grpId="0"/>
      <p:bldP spid="384018" grpId="0"/>
      <p:bldP spid="384019" grpId="0"/>
      <p:bldP spid="384020" grpId="0"/>
      <p:bldP spid="384021" grpId="0"/>
      <p:bldP spid="384022" grpId="0"/>
      <p:bldP spid="384023" grpId="0"/>
      <p:bldP spid="384025" grpId="0" animBg="1"/>
      <p:bldP spid="384027" grpId="0" animBg="1"/>
      <p:bldP spid="384028" grpId="0" animBg="1"/>
      <p:bldP spid="384029" grpId="0" animBg="1"/>
      <p:bldP spid="384030" grpId="0" animBg="1"/>
      <p:bldP spid="384031" grpId="0" animBg="1"/>
      <p:bldP spid="384032" grpId="0" animBg="1"/>
      <p:bldP spid="384033" grpId="0" animBg="1"/>
      <p:bldP spid="384034" grpId="0" animBg="1"/>
      <p:bldP spid="384037" grpId="0" animBg="1"/>
      <p:bldP spid="384038" grpId="0" animBg="1"/>
      <p:bldP spid="384039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990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222</a:t>
            </a: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990600" y="45720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B = f ( R . P )</a:t>
            </a:r>
          </a:p>
        </p:txBody>
      </p:sp>
      <p:sp>
        <p:nvSpPr>
          <p:cNvPr id="385034" name="Rectangle 10"/>
          <p:cNvSpPr>
            <a:spLocks noChangeArrowheads="1"/>
          </p:cNvSpPr>
          <p:nvPr/>
        </p:nvSpPr>
        <p:spPr bwMode="auto">
          <a:xfrm>
            <a:off x="0" y="31242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با توجه به ملاحظات بیان شده می توان به یک تقسیم بنیادی دست یافت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5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  <p:bldP spid="385028" grpId="0"/>
      <p:bldP spid="385034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990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222</a:t>
            </a: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457200" y="4800600"/>
            <a:ext cx="7620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که رابطه</a:t>
            </a:r>
            <a:r>
              <a:rPr lang="fa-IR" sz="4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 = f ( R . P )</a:t>
            </a:r>
            <a:endParaRPr lang="fa-IR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fa-IR" sz="3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را بوجود می آورد.</a:t>
            </a:r>
            <a:endParaRPr lang="en-US" sz="320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0" y="31242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66FF66"/>
                </a:solidFill>
                <a:effectLst/>
              </a:rPr>
              <a:t>رفتار سازمانی مشهود </a:t>
            </a:r>
            <a:r>
              <a:rPr lang="en-US" sz="3200">
                <a:solidFill>
                  <a:srgbClr val="66FF66"/>
                </a:solidFill>
                <a:effectLst/>
              </a:rPr>
              <a:t>(B)</a:t>
            </a:r>
            <a:r>
              <a:rPr lang="fa-IR" sz="3200">
                <a:solidFill>
                  <a:srgbClr val="66FF66"/>
                </a:solidFill>
                <a:effectLst/>
              </a:rPr>
              <a:t> همیشه تابعی است </a:t>
            </a:r>
            <a:r>
              <a:rPr lang="en-US" sz="3200">
                <a:solidFill>
                  <a:srgbClr val="66FF66"/>
                </a:solidFill>
                <a:effectLst/>
              </a:rPr>
              <a:t>  (f)</a:t>
            </a:r>
            <a:endParaRPr lang="fa-IR" sz="3200">
              <a:solidFill>
                <a:srgbClr val="66FF66"/>
              </a:solidFill>
              <a:effectLst/>
            </a:endParaRPr>
          </a:p>
          <a:p>
            <a:r>
              <a:rPr lang="fa-IR" sz="3200">
                <a:solidFill>
                  <a:srgbClr val="66FF66"/>
                </a:solidFill>
                <a:effectLst/>
              </a:rPr>
              <a:t>از تعامل </a:t>
            </a:r>
            <a:r>
              <a:rPr lang="en-US" sz="3200">
                <a:solidFill>
                  <a:srgbClr val="66FF66"/>
                </a:solidFill>
                <a:effectLst/>
              </a:rPr>
              <a:t>(X)</a:t>
            </a:r>
            <a:r>
              <a:rPr lang="fa-IR" sz="3200">
                <a:solidFill>
                  <a:srgbClr val="66FF66"/>
                </a:solidFill>
                <a:effectLst/>
              </a:rPr>
              <a:t> میان نقش </a:t>
            </a:r>
            <a:r>
              <a:rPr lang="en-US" sz="3200">
                <a:solidFill>
                  <a:srgbClr val="66FF66"/>
                </a:solidFill>
                <a:effectLst/>
              </a:rPr>
              <a:t>(R)</a:t>
            </a:r>
            <a:r>
              <a:rPr lang="fa-IR" sz="3200">
                <a:solidFill>
                  <a:srgbClr val="66FF66"/>
                </a:solidFill>
                <a:effectLst/>
              </a:rPr>
              <a:t> و شخصیت </a:t>
            </a:r>
            <a:r>
              <a:rPr lang="en-US" sz="3200">
                <a:solidFill>
                  <a:srgbClr val="66FF66"/>
                </a:solidFill>
                <a:effectLst/>
              </a:rPr>
              <a:t>(P)</a:t>
            </a:r>
            <a:r>
              <a:rPr lang="fa-IR" sz="3200">
                <a:solidFill>
                  <a:srgbClr val="66FF66"/>
                </a:solidFill>
                <a:effectLst/>
              </a:rPr>
              <a:t> </a:t>
            </a:r>
            <a:endParaRPr lang="en-US" sz="3200">
              <a:solidFill>
                <a:srgbClr val="66FF66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/>
      <p:bldP spid="386052" grpId="0"/>
      <p:bldP spid="386053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224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نسبت های متغیر نقش و شخصیت در رفتار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7084" name="Rectangle 12"/>
          <p:cNvSpPr>
            <a:spLocks noChangeArrowheads="1"/>
          </p:cNvSpPr>
          <p:nvPr/>
        </p:nvSpPr>
        <p:spPr bwMode="auto">
          <a:xfrm>
            <a:off x="6096000" y="5486400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ب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7085" name="Rectangle 13"/>
          <p:cNvSpPr>
            <a:spLocks noChangeArrowheads="1"/>
          </p:cNvSpPr>
          <p:nvPr/>
        </p:nvSpPr>
        <p:spPr bwMode="auto">
          <a:xfrm>
            <a:off x="2438400" y="5562600"/>
            <a:ext cx="615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الف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87086" name="Rectangle 14"/>
          <p:cNvSpPr>
            <a:spLocks noChangeArrowheads="1"/>
          </p:cNvSpPr>
          <p:nvPr/>
        </p:nvSpPr>
        <p:spPr bwMode="auto">
          <a:xfrm>
            <a:off x="7620000" y="3429000"/>
            <a:ext cx="428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CC"/>
                </a:solidFill>
                <a:effectLst/>
              </a:rPr>
              <a:t>B</a:t>
            </a:r>
          </a:p>
        </p:txBody>
      </p:sp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990600" y="4953000"/>
            <a:ext cx="427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66FF66"/>
                </a:solidFill>
                <a:effectLst/>
              </a:rPr>
              <a:t>َ</a:t>
            </a:r>
            <a:r>
              <a:rPr lang="en-US" sz="2800">
                <a:solidFill>
                  <a:srgbClr val="FFFFCC"/>
                </a:solidFill>
                <a:effectLst/>
              </a:rPr>
              <a:t>A</a:t>
            </a:r>
          </a:p>
        </p:txBody>
      </p:sp>
      <p:sp>
        <p:nvSpPr>
          <p:cNvPr id="387088" name="Rectangle 16"/>
          <p:cNvSpPr>
            <a:spLocks noChangeArrowheads="1"/>
          </p:cNvSpPr>
          <p:nvPr/>
        </p:nvSpPr>
        <p:spPr bwMode="auto">
          <a:xfrm>
            <a:off x="1524000" y="3352800"/>
            <a:ext cx="6096000" cy="2209800"/>
          </a:xfrm>
          <a:prstGeom prst="rect">
            <a:avLst/>
          </a:prstGeom>
          <a:solidFill>
            <a:srgbClr val="00FFFF"/>
          </a:solidFill>
          <a:ln w="57150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7089" name="Line 17"/>
          <p:cNvSpPr>
            <a:spLocks noChangeShapeType="1"/>
          </p:cNvSpPr>
          <p:nvPr/>
        </p:nvSpPr>
        <p:spPr bwMode="auto">
          <a:xfrm flipV="1">
            <a:off x="1524000" y="3733800"/>
            <a:ext cx="6096000" cy="1447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7090" name="Line 18"/>
          <p:cNvSpPr>
            <a:spLocks noChangeShapeType="1"/>
          </p:cNvSpPr>
          <p:nvPr/>
        </p:nvSpPr>
        <p:spPr bwMode="auto">
          <a:xfrm>
            <a:off x="2743200" y="3352800"/>
            <a:ext cx="0" cy="220980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7091" name="Line 19"/>
          <p:cNvSpPr>
            <a:spLocks noChangeShapeType="1"/>
          </p:cNvSpPr>
          <p:nvPr/>
        </p:nvSpPr>
        <p:spPr bwMode="auto">
          <a:xfrm>
            <a:off x="6477000" y="3352800"/>
            <a:ext cx="0" cy="220980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87092" name="WordArt 20"/>
          <p:cNvSpPr>
            <a:spLocks noChangeArrowheads="1" noChangeShapeType="1" noTextEdit="1"/>
          </p:cNvSpPr>
          <p:nvPr/>
        </p:nvSpPr>
        <p:spPr bwMode="auto">
          <a:xfrm>
            <a:off x="3429000" y="3429000"/>
            <a:ext cx="2057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200" kern="10" spc="64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</a:rPr>
              <a:t>نقش</a:t>
            </a:r>
          </a:p>
          <a:p>
            <a:pPr algn="ctr"/>
            <a:r>
              <a:rPr lang="fa-IR" sz="3200" kern="10" spc="64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</a:rPr>
              <a:t>(انتظارات سازمان)</a:t>
            </a:r>
          </a:p>
        </p:txBody>
      </p:sp>
      <p:sp>
        <p:nvSpPr>
          <p:cNvPr id="387094" name="WordArt 22"/>
          <p:cNvSpPr>
            <a:spLocks noChangeArrowheads="1" noChangeShapeType="1" noTextEdit="1"/>
          </p:cNvSpPr>
          <p:nvPr/>
        </p:nvSpPr>
        <p:spPr bwMode="auto">
          <a:xfrm>
            <a:off x="4114800" y="4495800"/>
            <a:ext cx="3267075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2800" kern="10" spc="56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</a:rPr>
              <a:t>شخصیت</a:t>
            </a:r>
          </a:p>
          <a:p>
            <a:pPr algn="ctr"/>
            <a:r>
              <a:rPr lang="fa-IR" sz="2800" kern="10" spc="56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 panose="020B0604020202020204" pitchFamily="34" charset="0"/>
              </a:rPr>
              <a:t>(نیازها و انگیزه های فردی)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7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8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7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  <p:bldP spid="387075" grpId="0" build="p"/>
      <p:bldP spid="387076" grpId="0"/>
      <p:bldP spid="387084" grpId="0"/>
      <p:bldP spid="387085" grpId="0"/>
      <p:bldP spid="387086" grpId="0"/>
      <p:bldP spid="387087" grpId="0"/>
      <p:bldP spid="387088" grpId="0" animBg="1"/>
      <p:bldP spid="387089" grpId="0" animBg="1"/>
      <p:bldP spid="387090" grpId="0" animBg="1"/>
      <p:bldP spid="387091" grpId="0" animBg="1"/>
      <p:bldP spid="387092" grpId="0" animBg="1"/>
      <p:bldP spid="387094" grpId="0" animBg="1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226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« یگانگی فرد و سازمان »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0" y="3733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66FF66"/>
                </a:solidFill>
                <a:effectLst/>
              </a:rPr>
              <a:t>- اگر فرد مطابق انتظارات سازمان رفتار کند گفته می شود رفتار او </a:t>
            </a:r>
            <a:r>
              <a:rPr lang="fa-IR" sz="3200">
                <a:solidFill>
                  <a:schemeClr val="tx2"/>
                </a:solidFill>
                <a:effectLst/>
              </a:rPr>
              <a:t>سازگار </a:t>
            </a:r>
            <a:r>
              <a:rPr lang="fa-IR" sz="3200">
                <a:solidFill>
                  <a:srgbClr val="66FF66"/>
                </a:solidFill>
                <a:effectLst/>
              </a:rPr>
              <a:t>و اگر مطابق انگیزه های خود رفتار کند ، رفتار او </a:t>
            </a:r>
            <a:r>
              <a:rPr lang="fa-IR" sz="3200">
                <a:solidFill>
                  <a:schemeClr val="tx2"/>
                </a:solidFill>
                <a:effectLst/>
              </a:rPr>
              <a:t>همساز </a:t>
            </a:r>
            <a:r>
              <a:rPr lang="fa-IR" sz="3200">
                <a:solidFill>
                  <a:srgbClr val="66FF66"/>
                </a:solidFill>
                <a:effectLst/>
              </a:rPr>
              <a:t>است.</a:t>
            </a:r>
            <a:endParaRPr lang="en-US" sz="3200">
              <a:solidFill>
                <a:srgbClr val="66FF66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/>
      <p:bldP spid="388099" grpId="0" build="p"/>
      <p:bldP spid="388100" grpId="0"/>
      <p:bldP spid="388101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228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کشمکشهای  فرد و سازمان</a:t>
            </a: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0" y="3733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1- کشمکش نقش </a:t>
            </a:r>
            <a:r>
              <a:rPr lang="ar-SA" sz="3200">
                <a:solidFill>
                  <a:schemeClr val="tx2"/>
                </a:solidFill>
                <a:effectLst/>
              </a:rPr>
              <a:t>–</a:t>
            </a:r>
            <a:r>
              <a:rPr lang="fa-IR" sz="3200">
                <a:solidFill>
                  <a:schemeClr val="tx2"/>
                </a:solidFill>
                <a:effectLst/>
              </a:rPr>
              <a:t> شخصیت:</a:t>
            </a:r>
            <a:r>
              <a:rPr lang="fa-IR" sz="3200">
                <a:solidFill>
                  <a:srgbClr val="FFFFCC"/>
                </a:solidFill>
                <a:effectLst/>
              </a:rPr>
              <a:t> اگر الگوی انتظارات نقش با الگوی انگیزه های فردی  که ایفای آن نقش را بر عهده دارد،توافق نداشته باشد،بروز می کند.</a:t>
            </a:r>
            <a:endParaRPr lang="en-US" sz="32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/>
      <p:bldP spid="389123" grpId="0" build="p"/>
      <p:bldP spid="389124" grpId="0"/>
      <p:bldP spid="389125" grpId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228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0" y="27432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کشمکش نقش:</a:t>
            </a:r>
            <a:r>
              <a:rPr lang="fa-IR" sz="3200">
                <a:solidFill>
                  <a:srgbClr val="66FF66"/>
                </a:solidFill>
                <a:effectLst/>
              </a:rPr>
              <a:t> وقتی که ایفا کننده نقش مجبور باشد در آن واحد به انتظارات سازمانی متضاد پاسخ دهد ، بروز می کند.</a:t>
            </a:r>
            <a:endParaRPr lang="en-US" sz="3200">
              <a:solidFill>
                <a:srgbClr val="66FF66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3" grpId="0" build="p"/>
      <p:bldP spid="3942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         مدارس ما</a:t>
            </a:r>
            <a:endParaRPr lang="fa-IR" sz="3600">
              <a:solidFill>
                <a:srgbClr val="FFFFCC"/>
              </a:solidFill>
              <a:effectLst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4114800" y="31242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76600"/>
            <a:ext cx="411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>
                <a:solidFill>
                  <a:srgbClr val="FFFFCC"/>
                </a:solidFill>
                <a:effectLst/>
              </a:rPr>
              <a:t>عدم همخوانی با رشدآموزش و پرورش</a:t>
            </a:r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 rot="-995240">
            <a:off x="4191000" y="3581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 rot="-2254115">
            <a:off x="3862388" y="4171950"/>
            <a:ext cx="1501775" cy="152400"/>
          </a:xfrm>
          <a:prstGeom prst="leftArrow">
            <a:avLst>
              <a:gd name="adj1" fmla="val 50000"/>
              <a:gd name="adj2" fmla="val 246354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371600" y="4191000"/>
            <a:ext cx="2425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 b="0">
                <a:solidFill>
                  <a:srgbClr val="FFFFCC"/>
                </a:solidFill>
                <a:effectLst/>
              </a:rPr>
              <a:t>بایدهای اداری</a:t>
            </a:r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38138" y="2590800"/>
            <a:ext cx="36115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 b="0">
                <a:solidFill>
                  <a:srgbClr val="FFFFCC"/>
                </a:solidFill>
                <a:effectLst/>
              </a:rPr>
              <a:t>روشهای شرکت آفرین</a:t>
            </a:r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uiExpand="1" build="p"/>
      <p:bldP spid="63494" grpId="0"/>
      <p:bldP spid="63498" grpId="0"/>
      <p:bldP spid="63499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229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2971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1- کشمکش های شخصیت:</a:t>
            </a:r>
            <a:r>
              <a:rPr lang="fa-IR" sz="3200">
                <a:solidFill>
                  <a:srgbClr val="FFFFCC"/>
                </a:solidFill>
                <a:effectLst/>
              </a:rPr>
              <a:t> این نوع کشمکش در اثر نیازها و انگیزه های متضاد فردی ایجاد می شود و به شخصیت فرد بستگی دارد.</a:t>
            </a:r>
            <a:endParaRPr lang="en-US" sz="32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/>
      <p:bldP spid="395267" grpId="0" build="p"/>
      <p:bldP spid="395269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15400" cy="51054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229</a:t>
            </a: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 b="1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>
                <a:solidFill>
                  <a:srgbClr val="FDFDFD"/>
                </a:solidFill>
                <a:effectLst/>
              </a:rPr>
              <a:t>                      </a:t>
            </a: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4800" b="1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800" b="1">
                <a:solidFill>
                  <a:srgbClr val="FDFDFD"/>
                </a:solidFill>
                <a:effectLst/>
              </a:rPr>
              <a:t>                ،              ،</a:t>
            </a:r>
          </a:p>
        </p:txBody>
      </p:sp>
      <p:sp>
        <p:nvSpPr>
          <p:cNvPr id="396292" name="AutoShape 4"/>
          <p:cNvSpPr>
            <a:spLocks noChangeArrowheads="1"/>
          </p:cNvSpPr>
          <p:nvPr/>
        </p:nvSpPr>
        <p:spPr bwMode="auto">
          <a:xfrm>
            <a:off x="1371600" y="40386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FF6699"/>
                </a:solidFill>
                <a:effectLst/>
              </a:rPr>
              <a:t>رضایت بخشی</a:t>
            </a:r>
            <a:endParaRPr lang="en-US" sz="2800">
              <a:solidFill>
                <a:srgbClr val="FF6699"/>
              </a:solidFill>
              <a:effectLst/>
            </a:endParaRPr>
          </a:p>
        </p:txBody>
      </p:sp>
      <p:sp>
        <p:nvSpPr>
          <p:cNvPr id="396293" name="AutoShape 5"/>
          <p:cNvSpPr>
            <a:spLocks noChangeArrowheads="1"/>
          </p:cNvSpPr>
          <p:nvPr/>
        </p:nvSpPr>
        <p:spPr bwMode="auto">
          <a:xfrm>
            <a:off x="3886200" y="40386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FF6699"/>
                </a:solidFill>
                <a:effectLst/>
              </a:rPr>
              <a:t>کارایی</a:t>
            </a:r>
            <a:endParaRPr lang="en-US" sz="3200">
              <a:solidFill>
                <a:srgbClr val="FF6699"/>
              </a:solidFill>
              <a:effectLst/>
            </a:endParaRPr>
          </a:p>
        </p:txBody>
      </p:sp>
      <p:sp>
        <p:nvSpPr>
          <p:cNvPr id="396294" name="AutoShape 6"/>
          <p:cNvSpPr>
            <a:spLocks noChangeArrowheads="1"/>
          </p:cNvSpPr>
          <p:nvPr/>
        </p:nvSpPr>
        <p:spPr bwMode="auto">
          <a:xfrm>
            <a:off x="6400800" y="3962400"/>
            <a:ext cx="1676400" cy="15240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FF6699"/>
                </a:solidFill>
                <a:effectLst/>
              </a:rPr>
              <a:t>اثربخشی</a:t>
            </a:r>
            <a:endParaRPr lang="en-US" sz="3200">
              <a:solidFill>
                <a:srgbClr val="FF6699"/>
              </a:solidFill>
              <a:effectLst/>
            </a:endParaRP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0" y="2286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/>
              </a:rPr>
              <a:t>ملاک های رفتاری سازمانی</a:t>
            </a:r>
            <a:r>
              <a:rPr lang="fa-IR" sz="3200">
                <a:effectLst/>
              </a:rPr>
              <a:t> 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304800" y="2895600"/>
            <a:ext cx="8458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مهم ترین ملاک های سنجش رفتار در سازمان عبارتند از: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96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/>
      <p:bldP spid="396291" grpId="0" build="p"/>
      <p:bldP spid="396292" grpId="0" animBg="1"/>
      <p:bldP spid="396293" grpId="0" animBg="1"/>
      <p:bldP spid="396294" grpId="0" animBg="1"/>
      <p:bldP spid="396295" grpId="0"/>
      <p:bldP spid="396296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230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2971800"/>
            <a:ext cx="8534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folHlink"/>
                </a:solidFill>
                <a:effectLst/>
              </a:rPr>
              <a:t>اثربخشی: </a:t>
            </a:r>
            <a:r>
              <a:rPr lang="fa-IR" sz="3200">
                <a:solidFill>
                  <a:schemeClr val="hlink"/>
                </a:solidFill>
                <a:effectLst/>
              </a:rPr>
              <a:t>هنگامی تحقق می یابد که سازمان به نتایج مطلوب خود نائل شود.</a:t>
            </a:r>
          </a:p>
          <a:p>
            <a:endParaRPr lang="fa-IR" sz="3200">
              <a:solidFill>
                <a:schemeClr val="hlink"/>
              </a:solidFill>
              <a:effectLst/>
            </a:endParaRPr>
          </a:p>
          <a:p>
            <a:r>
              <a:rPr lang="fa-IR" sz="3200">
                <a:solidFill>
                  <a:schemeClr val="folHlink"/>
                </a:solidFill>
                <a:effectLst/>
              </a:rPr>
              <a:t>کارایی: </a:t>
            </a:r>
            <a:r>
              <a:rPr lang="fa-IR" sz="3200">
                <a:solidFill>
                  <a:schemeClr val="hlink"/>
                </a:solidFill>
                <a:effectLst/>
              </a:rPr>
              <a:t>نسبت میان بروندادها و دروندادها</a:t>
            </a:r>
          </a:p>
          <a:p>
            <a:r>
              <a:rPr lang="fa-IR" sz="3200">
                <a:solidFill>
                  <a:schemeClr val="hlink"/>
                </a:solidFill>
                <a:effectLst/>
              </a:rPr>
              <a:t>          در صورت منطقی بودن کارایی نام دارد.</a:t>
            </a:r>
            <a:endParaRPr lang="en-US" sz="320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/>
      <p:bldP spid="397315" grpId="0" build="p"/>
      <p:bldP spid="397316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838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230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2800" b="1">
              <a:solidFill>
                <a:srgbClr val="00FFFF"/>
              </a:solidFill>
              <a:effectLst/>
            </a:endParaRP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5943600" y="4114800"/>
            <a:ext cx="781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رفتار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 rot="2777364">
            <a:off x="5141913" y="3544887"/>
            <a:ext cx="1208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اثربخشی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 rot="-2625526">
            <a:off x="5284788" y="4849813"/>
            <a:ext cx="922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کارایی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2438400" y="5334000"/>
            <a:ext cx="2679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پیش آمادگی ها و نیازهای فردی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35275" y="3276600"/>
            <a:ext cx="2265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rgbClr val="FFFFCC"/>
                </a:solidFill>
                <a:effectLst/>
              </a:rPr>
              <a:t>انتظارات سازمانی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398349" name="Line 13"/>
          <p:cNvSpPr>
            <a:spLocks noChangeShapeType="1"/>
          </p:cNvSpPr>
          <p:nvPr/>
        </p:nvSpPr>
        <p:spPr bwMode="auto">
          <a:xfrm>
            <a:off x="3276600" y="3505200"/>
            <a:ext cx="838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>
            <a:off x="3505200" y="3810000"/>
            <a:ext cx="0" cy="1524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>
            <a:off x="1295400" y="3581400"/>
            <a:ext cx="15240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1295400" y="5638800"/>
            <a:ext cx="16002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V="1">
            <a:off x="4495800" y="3810000"/>
            <a:ext cx="0" cy="1524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5181600" y="3657600"/>
            <a:ext cx="762000" cy="762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5257800" y="4572000"/>
            <a:ext cx="685800" cy="7620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398361" name="Rectangle 25"/>
          <p:cNvSpPr>
            <a:spLocks noChangeArrowheads="1"/>
          </p:cNvSpPr>
          <p:nvPr/>
        </p:nvSpPr>
        <p:spPr bwMode="auto">
          <a:xfrm>
            <a:off x="457200" y="23622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/>
              </a:rPr>
              <a:t>روابط انتظارات و نیازها با اثربخشی،کارایی،رضایت</a:t>
            </a:r>
            <a:endParaRPr lang="en-US" sz="3200"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8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8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8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9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9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39" grpId="0" build="p"/>
      <p:bldP spid="398341" grpId="0"/>
      <p:bldP spid="398342" grpId="0"/>
      <p:bldP spid="398343" grpId="0"/>
      <p:bldP spid="398344" grpId="0"/>
      <p:bldP spid="398345" grpId="0"/>
      <p:bldP spid="398350" grpId="0" animBg="1"/>
      <p:bldP spid="398351" grpId="0" animBg="1"/>
      <p:bldP spid="398352" grpId="0" animBg="1"/>
      <p:bldP spid="398353" grpId="0" animBg="1"/>
      <p:bldP spid="398356" grpId="0" animBg="1"/>
      <p:bldP spid="398357" grpId="0" animBg="1"/>
      <p:bldP spid="398361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231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2590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« اثربخشی »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4724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- رابطه ای است میان رفتار سازمانی با نیازها و مقاصد فردی</a:t>
            </a:r>
            <a:r>
              <a:rPr lang="fa-IR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0" y="3352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hlink"/>
                </a:solidFill>
                <a:effectLst/>
              </a:rPr>
              <a:t>- ملاک اثربخش رفتاری است که مورد ارزشیابی قرار می گیرد</a:t>
            </a:r>
            <a:endParaRPr lang="en-US" sz="3600">
              <a:solidFill>
                <a:schemeClr val="hlink"/>
              </a:solidFill>
              <a:effectLst/>
            </a:endParaRP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0" y="403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« کارایی »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99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/>
      <p:bldP spid="399363" grpId="0" build="p"/>
      <p:bldP spid="399364" grpId="0"/>
      <p:bldP spid="399365" grpId="0"/>
      <p:bldP spid="399366" grpId="0"/>
      <p:bldP spid="399368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231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0" y="2590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« رضایت »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0" y="4343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- فرد ممکن است رفتارش اثربخش و کارآمد باشد ، ولی </a:t>
            </a:r>
          </a:p>
          <a:p>
            <a:r>
              <a:rPr lang="fa-IR" sz="3200">
                <a:solidFill>
                  <a:srgbClr val="FFFFCC"/>
                </a:solidFill>
                <a:effectLst/>
              </a:rPr>
              <a:t>رضایت ب</a:t>
            </a:r>
            <a:r>
              <a:rPr lang="fa-IR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خش نباشد.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0" y="3352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hlink"/>
                </a:solidFill>
                <a:effectLst/>
              </a:rPr>
              <a:t>- رابطه میان انتظارات سازمانی و نیازهای فردی</a:t>
            </a:r>
            <a:endParaRPr lang="en-US" sz="360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/>
      <p:bldP spid="400387" grpId="0" build="p"/>
      <p:bldP spid="400388" grpId="0"/>
      <p:bldP spid="400389" grpId="0"/>
      <p:bldP spid="400390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232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0" y="2590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« رهبری و مدیریت »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0" y="4343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- مدیریت             بعد هنجاری</a:t>
            </a:r>
          </a:p>
          <a:p>
            <a:r>
              <a:rPr lang="fa-IR" sz="3200">
                <a:solidFill>
                  <a:srgbClr val="FFFFCC"/>
                </a:solidFill>
                <a:effectLst/>
              </a:rPr>
              <a:t>- رهبری             بعد شخصی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0" y="3352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غالبا این دو اصطلاح مترادف استعمال می شوند.</a:t>
            </a:r>
            <a:endParaRPr lang="en-US" sz="3600">
              <a:solidFill>
                <a:srgbClr val="CCFF99"/>
              </a:solidFill>
              <a:effectLst/>
            </a:endParaRPr>
          </a:p>
        </p:txBody>
      </p:sp>
      <p:sp>
        <p:nvSpPr>
          <p:cNvPr id="401415" name="Line 7"/>
          <p:cNvSpPr>
            <a:spLocks noChangeShapeType="1"/>
          </p:cNvSpPr>
          <p:nvPr/>
        </p:nvSpPr>
        <p:spPr bwMode="auto">
          <a:xfrm flipH="1">
            <a:off x="6019800" y="46482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 flipH="1">
            <a:off x="6096000" y="5181600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1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1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/>
      <p:bldP spid="401411" grpId="0" build="p"/>
      <p:bldP spid="401412" grpId="0"/>
      <p:bldP spid="401413" grpId="0"/>
      <p:bldP spid="401414" grpId="0"/>
      <p:bldP spid="401415" grpId="0" animBg="1"/>
      <p:bldP spid="401416" grpId="0" animBg="1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233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0" y="2590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در چهارچوب تئوری سیستم اجتماعی سه سبک مدیریت یا رهبری قابل تشخیص است: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0" y="4191000"/>
            <a:ext cx="86868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1- سبک هنجارمدار              2-سبک فرد مدار</a:t>
            </a:r>
          </a:p>
          <a:p>
            <a:r>
              <a:rPr lang="fa-IR" sz="3600">
                <a:solidFill>
                  <a:schemeClr val="tx2"/>
                </a:solidFill>
                <a:effectLst/>
              </a:rPr>
              <a:t>            </a:t>
            </a:r>
          </a:p>
          <a:p>
            <a:r>
              <a:rPr lang="fa-IR" sz="3600">
                <a:solidFill>
                  <a:schemeClr val="tx2"/>
                </a:solidFill>
                <a:effectLst/>
              </a:rPr>
              <a:t>              3- سبک موقعیت مدار</a:t>
            </a:r>
            <a:endParaRPr lang="en-US" sz="36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/>
      <p:bldP spid="402435" grpId="0" build="p"/>
      <p:bldP spid="402436" grpId="0"/>
      <p:bldP spid="402438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233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2971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1- سبک هنجارمدار:</a:t>
            </a:r>
            <a:r>
              <a:rPr lang="fa-IR" sz="3200">
                <a:solidFill>
                  <a:srgbClr val="FFFFCC"/>
                </a:solidFill>
                <a:effectLst/>
              </a:rPr>
              <a:t> این سبک با تاکید بر بعد هنجاری به انتظارات سازمان اهمیت می دهد،تحت این سبک،زیردستان موظف به اجرای مقررات هستند.</a:t>
            </a:r>
            <a:endParaRPr lang="en-US" sz="32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/>
      <p:bldP spid="403459" grpId="0" build="p"/>
      <p:bldP spid="403460" grpId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234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0" y="2971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1- سبک فرد مدار:</a:t>
            </a:r>
            <a:r>
              <a:rPr lang="fa-IR" sz="3200">
                <a:solidFill>
                  <a:srgbClr val="FFFFCC"/>
                </a:solidFill>
                <a:effectLst/>
              </a:rPr>
              <a:t> این سبک بر بعد شخصی تاکید داشته و انگیزه ها ونیازهای فردی کارکنان سازمان را مورد تاکید قرار می دهد.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/>
      <p:bldP spid="404483" grpId="0" build="p"/>
      <p:bldP spid="4044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Tx/>
              <a:buNone/>
            </a:pPr>
            <a:endParaRPr lang="en-US" sz="4000">
              <a:solidFill>
                <a:srgbClr val="66FFFF"/>
              </a:solidFill>
              <a:effectLst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257800" y="2743200"/>
            <a:ext cx="3581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800" b="0">
                <a:solidFill>
                  <a:srgbClr val="66FFFF"/>
                </a:solidFill>
                <a:effectLst/>
              </a:rPr>
              <a:t>در</a:t>
            </a:r>
          </a:p>
          <a:p>
            <a:pPr algn="ctr"/>
            <a:r>
              <a:rPr lang="fa-IR" sz="4800" b="0">
                <a:solidFill>
                  <a:srgbClr val="66FFFF"/>
                </a:solidFill>
                <a:effectLst/>
              </a:rPr>
              <a:t> نظام آموزشی ما</a:t>
            </a:r>
            <a:endParaRPr lang="en-US" sz="4800" b="0">
              <a:solidFill>
                <a:srgbClr val="66FFFF"/>
              </a:solidFill>
              <a:effectLst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4495800" y="4495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2438400"/>
            <a:ext cx="4348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عدم علاقه به تفکر در مورد فعالیت آموزشی،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657600"/>
            <a:ext cx="4195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احساس عدم نیاز به آموزش،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4519613"/>
            <a:ext cx="426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تعلیم و تربیت امری عادی،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495800" y="3733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4495800" y="27432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28600" y="5410200"/>
            <a:ext cx="2378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800" b="0">
                <a:solidFill>
                  <a:srgbClr val="66FFFF"/>
                </a:solidFill>
                <a:effectLst/>
              </a:rPr>
              <a:t>نمایان است</a:t>
            </a:r>
            <a:endParaRPr lang="en-US" sz="4800" b="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  <p:bldP spid="64517" grpId="0" animBg="1"/>
      <p:bldP spid="64518" grpId="0"/>
      <p:bldP spid="64519" grpId="0"/>
      <p:bldP spid="64520" grpId="0"/>
      <p:bldP spid="64521" grpId="0" animBg="1"/>
      <p:bldP spid="64522" grpId="0" animBg="1"/>
      <p:bldP spid="64523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یازدهم؛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234</a:t>
            </a:r>
            <a:r>
              <a:rPr lang="fa-IR" sz="4000" b="1">
                <a:solidFill>
                  <a:srgbClr val="FDFDFD"/>
                </a:solidFill>
                <a:effectLst/>
              </a:rPr>
              <a:t> 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2971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1- سبک موقعیت مدار:</a:t>
            </a:r>
            <a:r>
              <a:rPr lang="fa-IR" sz="3200">
                <a:solidFill>
                  <a:srgbClr val="FFFFCC"/>
                </a:solidFill>
                <a:effectLst/>
              </a:rPr>
              <a:t> سبک متغیری است که با توجه به شرایط و موقعیت ها به تناوب به هر یک از بعدهای هنجاری و شخصی تأکید می کند.</a:t>
            </a:r>
            <a:endParaRPr lang="en-US" sz="32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/>
      <p:bldP spid="405507" grpId="0" build="p"/>
      <p:bldP spid="405508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242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رفتار سازمانی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4572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1- </a:t>
            </a:r>
            <a:r>
              <a:rPr lang="fa-IR" sz="3200">
                <a:solidFill>
                  <a:srgbClr val="CCFF99"/>
                </a:solidFill>
                <a:effectLst/>
              </a:rPr>
              <a:t>به عنوان یک رشته دانشگاهی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0" y="3352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chemeClr val="hlink"/>
                </a:solidFill>
                <a:effectLst/>
              </a:rPr>
              <a:t>این اصطلاح در علم سازمان معمولا در دو معنی استعمال می شود:</a:t>
            </a:r>
            <a:endParaRPr lang="en-US" sz="3600">
              <a:solidFill>
                <a:schemeClr val="hlink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/>
      <p:bldP spid="406531" grpId="0" build="p"/>
      <p:bldP spid="406532" grpId="0"/>
      <p:bldP spid="406533" grpId="0"/>
      <p:bldP spid="406534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242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0" y="2743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2- به عنوان مفهومی که به مجموعه ای از ابعاد و متغیرهای سازمانی دلالت دارند.</a:t>
            </a:r>
            <a:endParaRPr lang="en-US" sz="3600">
              <a:solidFill>
                <a:srgbClr val="CCFF99"/>
              </a:solidFill>
              <a:effectLst/>
            </a:endParaRPr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0" y="4114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- این تعریف به معنای « روابط انسانی » نزدیک است.</a:t>
            </a:r>
            <a:endParaRPr lang="en-US" sz="360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7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7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/>
      <p:bldP spid="407555" grpId="0" build="p"/>
      <p:bldP spid="407557" grpId="0"/>
      <p:bldP spid="407558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243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0" y="27432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CCFF"/>
                </a:solidFill>
                <a:effectLst/>
              </a:rPr>
              <a:t>روابط انسانی ، کاربرد وسیع اجتماعی دارد.در مقابل اصطلاح رفتار سازمانی دقیق تر است.هردو به موضوع واحدی اشاره می کنند.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8" grpId="0"/>
      <p:bldP spid="408579" grpId="0" build="p"/>
      <p:bldP spid="408580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242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0" y="2743200"/>
            <a:ext cx="8686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- رفتار سازمانی بیشتر جنبه نظری و پژوهشی دارد.</a:t>
            </a:r>
          </a:p>
          <a:p>
            <a:endParaRPr lang="fa-IR" sz="3200">
              <a:solidFill>
                <a:srgbClr val="CCFF99"/>
              </a:solidFill>
              <a:effectLst/>
            </a:endParaRPr>
          </a:p>
          <a:p>
            <a:r>
              <a:rPr lang="fa-IR" sz="3200">
                <a:solidFill>
                  <a:srgbClr val="CCFF99"/>
                </a:solidFill>
                <a:effectLst/>
              </a:rPr>
              <a:t>-روابط انسانی به کاربرد نظریه ها و یافته های علمی می پردازد</a:t>
            </a:r>
          </a:p>
          <a:p>
            <a:endParaRPr lang="fa-IR" sz="3200">
              <a:solidFill>
                <a:srgbClr val="CCFF99"/>
              </a:solidFill>
              <a:effectLst/>
            </a:endParaRPr>
          </a:p>
          <a:p>
            <a:r>
              <a:rPr lang="fa-IR" sz="3200">
                <a:solidFill>
                  <a:srgbClr val="CCFF99"/>
                </a:solidFill>
                <a:effectLst/>
              </a:rPr>
              <a:t>-رفتار سازمانی در صدد فهم رفتار پیچیده سازمانی است</a:t>
            </a:r>
            <a:endParaRPr lang="en-US" sz="3600">
              <a:solidFill>
                <a:srgbClr val="CCFF99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2" grpId="0"/>
      <p:bldP spid="409603" grpId="0" build="p"/>
      <p:bldP spid="409604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242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0" y="2743200"/>
            <a:ext cx="868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CFF99"/>
                </a:solidFill>
                <a:effectLst/>
              </a:rPr>
              <a:t>- روابط انسانی از فهم و درک رفتار سازمانی در موقعیت های علمی بهره می جویند.</a:t>
            </a:r>
          </a:p>
          <a:p>
            <a:endParaRPr lang="fa-IR" sz="3200">
              <a:solidFill>
                <a:srgbClr val="CCFF99"/>
              </a:solidFill>
              <a:effectLst/>
            </a:endParaRPr>
          </a:p>
          <a:p>
            <a:r>
              <a:rPr lang="fa-IR" sz="3200">
                <a:solidFill>
                  <a:srgbClr val="CCFF99"/>
                </a:solidFill>
                <a:effectLst/>
              </a:rPr>
              <a:t>- تفاوت ایندو مثل تفاوت پاتولوژیست و طبیب است.</a:t>
            </a:r>
            <a:endParaRPr lang="en-US" sz="3600">
              <a:solidFill>
                <a:srgbClr val="CCFF99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/>
      <p:bldP spid="410627" grpId="0" build="p"/>
      <p:bldP spid="410628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244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0" y="2743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رفتار سازمانی را در سه سطح می توان ملاحظه کرد:</a:t>
            </a:r>
            <a:endParaRPr lang="en-US" sz="3600">
              <a:effectLst/>
            </a:endParaRP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0" y="3657600"/>
            <a:ext cx="8686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CCFF"/>
                </a:solidFill>
                <a:effectLst/>
              </a:rPr>
              <a:t>1- تحلیل رفتار فردی در سازمان</a:t>
            </a:r>
          </a:p>
          <a:p>
            <a:endParaRPr lang="fa-IR" sz="3200">
              <a:solidFill>
                <a:srgbClr val="FFCCFF"/>
              </a:solidFill>
              <a:effectLst/>
            </a:endParaRPr>
          </a:p>
          <a:p>
            <a:r>
              <a:rPr lang="fa-IR" sz="3200">
                <a:solidFill>
                  <a:srgbClr val="FFCCFF"/>
                </a:solidFill>
                <a:effectLst/>
              </a:rPr>
              <a:t>2- تحلیل رفتار گروهی در سازمان</a:t>
            </a:r>
          </a:p>
          <a:p>
            <a:endParaRPr lang="fa-IR" sz="3200">
              <a:solidFill>
                <a:srgbClr val="FFCCFF"/>
              </a:solidFill>
              <a:effectLst/>
            </a:endParaRPr>
          </a:p>
          <a:p>
            <a:r>
              <a:rPr lang="fa-IR" sz="3200">
                <a:solidFill>
                  <a:srgbClr val="FFCCFF"/>
                </a:solidFill>
                <a:effectLst/>
              </a:rPr>
              <a:t>3- تحلیل رفتار پیچیده در سازمان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/>
      <p:bldP spid="411651" grpId="0" build="p"/>
      <p:bldP spid="411652" grpId="0"/>
      <p:bldP spid="411653" grpId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245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0" y="2743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effectLst/>
              </a:rPr>
              <a:t>اهم ویژگیهای روانشناختی برای فهم رفتار فردی:</a:t>
            </a:r>
            <a:endParaRPr lang="en-US" sz="3600">
              <a:effectLst/>
            </a:endParaRPr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0" y="3657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CCFF"/>
                </a:solidFill>
                <a:effectLst/>
              </a:rPr>
              <a:t>1-ادراک: </a:t>
            </a:r>
            <a:r>
              <a:rPr lang="fa-IR" sz="3200">
                <a:solidFill>
                  <a:srgbClr val="FFFFCC"/>
                </a:solidFill>
                <a:effectLst/>
              </a:rPr>
              <a:t>مرحله آغازین رفتار است.</a:t>
            </a:r>
          </a:p>
          <a:p>
            <a:r>
              <a:rPr lang="fa-IR" sz="3200">
                <a:solidFill>
                  <a:srgbClr val="FFFFCC"/>
                </a:solidFill>
                <a:effectLst/>
              </a:rPr>
              <a:t>از این طریق فرد به تجربه های خود معنا می دهد.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/>
      <p:bldP spid="412675" grpId="0" build="p"/>
      <p:bldP spid="412676" grpId="0"/>
      <p:bldP spid="412677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245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0" y="4800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- یادگیری در هر رفتار انسانی نقش دارد.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0" y="3048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CCFF"/>
                </a:solidFill>
                <a:effectLst/>
              </a:rPr>
              <a:t>2- یادگیری: </a:t>
            </a:r>
            <a:r>
              <a:rPr lang="fa-IR" sz="3200">
                <a:solidFill>
                  <a:srgbClr val="FFFFCC"/>
                </a:solidFill>
                <a:effectLst/>
              </a:rPr>
              <a:t>تغییر نسبتا پایدار در رفتار است که از تجربه یا رفتار و عمل تقویت شده حاصل می شود.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/>
      <p:bldP spid="413699" grpId="0" build="p"/>
      <p:bldP spid="413700" grpId="0"/>
      <p:bldP spid="413701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246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0" y="3048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CCFF"/>
                </a:solidFill>
                <a:effectLst/>
              </a:rPr>
              <a:t>3- گرایش: </a:t>
            </a:r>
            <a:r>
              <a:rPr lang="fa-IR" sz="3200">
                <a:solidFill>
                  <a:srgbClr val="FFFFCC"/>
                </a:solidFill>
                <a:effectLst/>
              </a:rPr>
              <a:t>یک وضع روانی است حاکی از اینکه فرد نسبت به یک موضوع چه احساس و عاطفه ای دارد.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/>
      <p:bldP spid="414723" grpId="0" build="p"/>
      <p:bldP spid="4147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4000" b="1">
              <a:solidFill>
                <a:srgbClr val="FDFDFD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FFFCC"/>
                </a:solidFill>
                <a:effectLst/>
              </a:rPr>
              <a:t>مدیریت در نظام آموزشی ما:</a:t>
            </a:r>
            <a:endParaRPr lang="en-US" sz="4000" b="1">
              <a:solidFill>
                <a:srgbClr val="FFFFCC"/>
              </a:solidFill>
              <a:effectLst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4876800" y="4191000"/>
            <a:ext cx="3886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اعمال مقررات </a:t>
            </a:r>
          </a:p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و ضوابط اداری</a:t>
            </a:r>
            <a:endParaRPr lang="en-US" sz="36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81000" y="4191000"/>
            <a:ext cx="38100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تاکید بر تدوین</a:t>
            </a:r>
          </a:p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روشهای استاندارد</a:t>
            </a:r>
            <a:endParaRPr lang="en-US" sz="36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  <p:bldP spid="65540" grpId="0" animBg="1"/>
      <p:bldP spid="65542" grpId="0" animBg="1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246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0" y="30480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CCFF"/>
                </a:solidFill>
                <a:effectLst/>
              </a:rPr>
              <a:t>4- انگیزش: </a:t>
            </a:r>
            <a:r>
              <a:rPr lang="fa-IR" sz="3200">
                <a:solidFill>
                  <a:srgbClr val="FFFFCC"/>
                </a:solidFill>
                <a:effectLst/>
              </a:rPr>
              <a:t>وضعیت روانی که رفتار را در جهت هدف یا اهدافی نیرو می دهد و فعال می سازد،هدایت می کند و آنرا در مسیر هدف قرار می دهد.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47" grpId="0" build="p"/>
      <p:bldP spid="415748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990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247</a:t>
            </a:r>
          </a:p>
        </p:txBody>
      </p:sp>
      <p:sp>
        <p:nvSpPr>
          <p:cNvPr id="416773" name="Line 5"/>
          <p:cNvSpPr>
            <a:spLocks noChangeShapeType="1"/>
          </p:cNvSpPr>
          <p:nvPr/>
        </p:nvSpPr>
        <p:spPr bwMode="auto">
          <a:xfrm flipV="1">
            <a:off x="2133600" y="4648200"/>
            <a:ext cx="990600" cy="0"/>
          </a:xfrm>
          <a:prstGeom prst="line">
            <a:avLst/>
          </a:prstGeom>
          <a:noFill/>
          <a:ln w="38100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>
            <a:off x="6248400" y="4648200"/>
            <a:ext cx="914400" cy="0"/>
          </a:xfrm>
          <a:prstGeom prst="line">
            <a:avLst/>
          </a:prstGeom>
          <a:noFill/>
          <a:ln w="38100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762000" y="4343400"/>
            <a:ext cx="1450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3200">
                <a:solidFill>
                  <a:srgbClr val="FF3300"/>
                </a:solidFill>
                <a:effectLst/>
              </a:rPr>
              <a:t>نیازها</a:t>
            </a:r>
          </a:p>
          <a:p>
            <a:pPr algn="ctr"/>
            <a:r>
              <a:rPr lang="fa-IR">
                <a:solidFill>
                  <a:srgbClr val="FF3300"/>
                </a:solidFill>
                <a:effectLst/>
              </a:rPr>
              <a:t>(محرومیت)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3124200" y="4343400"/>
            <a:ext cx="3048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FF3300"/>
                </a:solidFill>
                <a:effectLst/>
              </a:rPr>
              <a:t>سائق ها(انگیزه ها)</a:t>
            </a:r>
          </a:p>
          <a:p>
            <a:pPr algn="ctr"/>
            <a:r>
              <a:rPr lang="fa-IR">
                <a:solidFill>
                  <a:srgbClr val="FF3300"/>
                </a:solidFill>
                <a:effectLst/>
              </a:rPr>
              <a:t>(محرومیت جهت دار)</a:t>
            </a:r>
            <a:endParaRPr lang="en-US">
              <a:solidFill>
                <a:srgbClr val="FF3300"/>
              </a:solidFill>
              <a:effectLst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6980238" y="4343400"/>
            <a:ext cx="216376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FF3300"/>
                </a:solidFill>
                <a:effectLst/>
              </a:rPr>
              <a:t>هدف ها</a:t>
            </a:r>
          </a:p>
          <a:p>
            <a:pPr algn="ctr"/>
            <a:r>
              <a:rPr lang="fa-IR">
                <a:solidFill>
                  <a:srgbClr val="FF3300"/>
                </a:solidFill>
                <a:effectLst/>
              </a:rPr>
              <a:t>(کاهش فشار سائق)</a:t>
            </a:r>
            <a:endParaRPr lang="en-US">
              <a:solidFill>
                <a:srgbClr val="FF3300"/>
              </a:solidFill>
              <a:effectLst/>
            </a:endParaRPr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effectLst/>
              </a:rPr>
              <a:t>« رابطه بین نیاز ، سائق و هدف »</a:t>
            </a:r>
            <a:endParaRPr lang="en-US" sz="3600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  <p:bldP spid="416773" grpId="0" animBg="1"/>
      <p:bldP spid="416774" grpId="0" animBg="1"/>
      <p:bldP spid="416775" grpId="0"/>
      <p:bldP spid="416776" grpId="0"/>
      <p:bldP spid="416777" grpId="0"/>
      <p:bldP spid="416778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248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0" y="4114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3300"/>
                </a:solidFill>
                <a:effectLst/>
              </a:rPr>
              <a:t>- سائق ها :</a:t>
            </a:r>
            <a:r>
              <a:rPr lang="fa-IR" sz="3200">
                <a:solidFill>
                  <a:srgbClr val="FFCCFF"/>
                </a:solidFill>
                <a:effectLst/>
              </a:rPr>
              <a:t>یک کمبود جهت دار که ناظر به هدف است و برای تحقق هدف نیرو ایجاد می کند.</a:t>
            </a:r>
            <a:endParaRPr lang="en-US" sz="3200">
              <a:solidFill>
                <a:srgbClr val="FF3300"/>
              </a:solidFill>
              <a:effectLst/>
            </a:endParaRPr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0" y="3048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3300"/>
                </a:solidFill>
                <a:effectLst/>
              </a:rPr>
              <a:t>- نیازها :</a:t>
            </a:r>
            <a:r>
              <a:rPr lang="fa-IR" sz="3200">
                <a:solidFill>
                  <a:srgbClr val="FFCCFF"/>
                </a:solidFill>
                <a:effectLst/>
              </a:rPr>
              <a:t> بهترین تعریف یک کلمه ای نیاز ، کمبود است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/>
      <p:bldP spid="417795" grpId="0" build="p"/>
      <p:bldP spid="417796" grpId="0"/>
      <p:bldP spid="417797" grpId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248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0" y="3048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3300"/>
                </a:solidFill>
                <a:effectLst/>
              </a:rPr>
              <a:t>- هدف ها :</a:t>
            </a:r>
            <a:r>
              <a:rPr lang="fa-IR" sz="3200">
                <a:solidFill>
                  <a:srgbClr val="FFCCFF"/>
                </a:solidFill>
                <a:effectLst/>
              </a:rPr>
              <a:t> هر چیزی که نیازی را تخفیف و انگیزه ای را تسکین دهد.</a:t>
            </a:r>
            <a:endParaRPr lang="en-US" sz="3600">
              <a:solidFill>
                <a:srgbClr val="FFCCFF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/>
      <p:bldP spid="419843" grpId="0" build="p"/>
      <p:bldP spid="419845" grpId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249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0" y="441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0C0C0"/>
                </a:solidFill>
                <a:effectLst/>
              </a:rPr>
              <a:t>- انگیزه های همانند از طریق رفتارهای متفاوتی تظاهر می کنند.</a:t>
            </a:r>
            <a:endParaRPr lang="en-US" sz="3200">
              <a:solidFill>
                <a:srgbClr val="C0C0C0"/>
              </a:solidFill>
              <a:effectLst/>
            </a:endParaRP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0" y="3048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0C0C0"/>
                </a:solidFill>
                <a:effectLst/>
              </a:rPr>
              <a:t>- تظاهر انگیزه های انسانی از فرهنگی به فرهنگ دیگر متفاوت است.</a:t>
            </a:r>
            <a:endParaRPr lang="en-US" sz="3600">
              <a:solidFill>
                <a:srgbClr val="C0C0C0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/>
      <p:bldP spid="420867" grpId="0" build="p"/>
      <p:bldP spid="420868" grpId="0"/>
      <p:bldP spid="420869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0" y="4191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0C0C0"/>
                </a:solidFill>
                <a:effectLst/>
              </a:rPr>
              <a:t>- انگیزه ها ممکن است در اشکال دگرگون شده ظاهر شوند.</a:t>
            </a:r>
            <a:endParaRPr lang="en-US" sz="3200">
              <a:solidFill>
                <a:srgbClr val="C0C0C0"/>
              </a:solidFill>
              <a:effectLst/>
            </a:endParaRP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0" y="3048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0C0C0"/>
                </a:solidFill>
                <a:effectLst/>
              </a:rPr>
              <a:t>- انگیزه های متفاوت از طریق رفتارهای همانند بروز می کنند.</a:t>
            </a:r>
            <a:endParaRPr lang="en-US" sz="3600">
              <a:solidFill>
                <a:srgbClr val="C0C0C0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  <p:bldP spid="421891" grpId="0" build="p"/>
      <p:bldP spid="421892" grpId="0"/>
      <p:bldP spid="421893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249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0" y="3048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C0C0C0"/>
                </a:solidFill>
                <a:effectLst/>
              </a:rPr>
              <a:t>- هر رفتار واحدی ممکن است حاکی از انگیزه های گوناگون باشد.</a:t>
            </a:r>
            <a:endParaRPr lang="en-US" sz="3600">
              <a:solidFill>
                <a:srgbClr val="C0C0C0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/>
      <p:bldP spid="422915" grpId="0" build="p"/>
      <p:bldP spid="422917" grpId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6" name="Oval 10"/>
          <p:cNvSpPr>
            <a:spLocks noChangeArrowheads="1"/>
          </p:cNvSpPr>
          <p:nvPr/>
        </p:nvSpPr>
        <p:spPr bwMode="auto">
          <a:xfrm>
            <a:off x="2133600" y="2286000"/>
            <a:ext cx="3352800" cy="42672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762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fa-IR" sz="4000">
                <a:solidFill>
                  <a:srgbClr val="003300"/>
                </a:solidFill>
                <a:effectLst/>
              </a:rPr>
              <a:t>جامعه</a:t>
            </a:r>
            <a:endParaRPr lang="en-US" sz="4000">
              <a:solidFill>
                <a:srgbClr val="003300"/>
              </a:solidFill>
              <a:effectLst/>
            </a:endParaRP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2362200" y="3352800"/>
            <a:ext cx="2438400" cy="30480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5715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fa-IR" sz="3300">
                <a:solidFill>
                  <a:srgbClr val="003300"/>
                </a:solidFill>
                <a:effectLst/>
              </a:rPr>
              <a:t>سازمان</a:t>
            </a:r>
            <a:endParaRPr lang="en-US" sz="3300">
              <a:solidFill>
                <a:srgbClr val="003300"/>
              </a:solidFill>
              <a:effectLst/>
            </a:endParaRPr>
          </a:p>
        </p:txBody>
      </p:sp>
      <p:sp>
        <p:nvSpPr>
          <p:cNvPr id="423944" name="Oval 8"/>
          <p:cNvSpPr>
            <a:spLocks noChangeArrowheads="1"/>
          </p:cNvSpPr>
          <p:nvPr/>
        </p:nvSpPr>
        <p:spPr bwMode="auto">
          <a:xfrm>
            <a:off x="2514600" y="4343400"/>
            <a:ext cx="1905000" cy="2057400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fa-IR" sz="2800">
                <a:solidFill>
                  <a:srgbClr val="003300"/>
                </a:solidFill>
                <a:effectLst/>
              </a:rPr>
              <a:t>گروه کار</a:t>
            </a:r>
            <a:endParaRPr lang="en-US" sz="2800">
              <a:solidFill>
                <a:srgbClr val="003300"/>
              </a:solidFill>
              <a:effectLst/>
            </a:endParaRP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>
            <a:off x="2667000" y="5029200"/>
            <a:ext cx="1219200" cy="12954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fa-IR" sz="2600">
                <a:solidFill>
                  <a:srgbClr val="003300"/>
                </a:solidFill>
                <a:effectLst/>
              </a:rPr>
              <a:t>نقش</a:t>
            </a:r>
            <a:endParaRPr lang="en-US" sz="2600">
              <a:solidFill>
                <a:srgbClr val="003300"/>
              </a:solidFill>
              <a:effectLst/>
            </a:endParaRP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>
                <a:solidFill>
                  <a:srgbClr val="FFFFCC"/>
                </a:solidFill>
              </a:rPr>
              <a:t>اصول مدیریت آموزشی</a:t>
            </a:r>
            <a:endParaRPr lang="en-US" sz="5400">
              <a:solidFill>
                <a:srgbClr val="FFFFCC"/>
              </a:solidFill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5344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دوازدهم؛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252</a:t>
            </a:r>
            <a:endParaRPr lang="fa-IR" sz="4000" b="1">
              <a:solidFill>
                <a:srgbClr val="FF7C80"/>
              </a:solidFill>
              <a:effectLst/>
            </a:endParaRPr>
          </a:p>
        </p:txBody>
      </p:sp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5181600" y="29718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66FF99"/>
                </a:solidFill>
                <a:effectLst/>
              </a:rPr>
              <a:t>سطوح مختلف تعامل     فرد و سازمان</a:t>
            </a:r>
            <a:endParaRPr lang="en-US" sz="3600">
              <a:solidFill>
                <a:srgbClr val="66FF99"/>
              </a:solidFill>
              <a:effectLst/>
            </a:endParaRP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2743200" y="5638800"/>
            <a:ext cx="685800" cy="6096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5400000" scaled="1"/>
          </a:gradFill>
          <a:ln w="1905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500">
                <a:solidFill>
                  <a:srgbClr val="003300"/>
                </a:solidFill>
                <a:effectLst/>
              </a:rPr>
              <a:t>فرد</a:t>
            </a:r>
            <a:endParaRPr lang="en-US" sz="2500">
              <a:solidFill>
                <a:srgbClr val="003300"/>
              </a:solidFill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6" grpId="0" animBg="1"/>
      <p:bldP spid="423945" grpId="0" animBg="1"/>
      <p:bldP spid="423944" grpId="0" animBg="1"/>
      <p:bldP spid="423943" grpId="0" animBg="1"/>
      <p:bldP spid="423938" grpId="0"/>
      <p:bldP spid="423939" grpId="0" build="p"/>
      <p:bldP spid="423941" grpId="0"/>
      <p:bldP spid="423942" grpId="0" animBg="1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9144000" cy="6853629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ctr" rtl="1">
              <a:buFontTx/>
              <a:buNone/>
            </a:pPr>
            <a:r>
              <a:rPr lang="fa-IR" sz="4000" b="1">
                <a:solidFill>
                  <a:srgbClr val="66FFFF"/>
                </a:solidFill>
              </a:rPr>
              <a:t>نیاز آموزش و پرورش امروز</a:t>
            </a:r>
          </a:p>
          <a:p>
            <a:pPr algn="ctr" rtl="1">
              <a:buFontTx/>
              <a:buNone/>
            </a:pPr>
            <a:endParaRPr lang="en-US" sz="4000" b="1">
              <a:solidFill>
                <a:srgbClr val="66FFFF"/>
              </a:solidFill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28600" y="3962400"/>
            <a:ext cx="4267200" cy="1828800"/>
          </a:xfrm>
          <a:prstGeom prst="bevel">
            <a:avLst>
              <a:gd name="adj" fmla="val 12500"/>
            </a:avLst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ماهر در زمینه تشخیص</a:t>
            </a:r>
          </a:p>
          <a:p>
            <a:pPr algn="ctr"/>
            <a:r>
              <a:rPr lang="fa-IR" sz="3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مشکلات اداری سازمان</a:t>
            </a:r>
            <a:endParaRPr lang="en-US" sz="300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4648200" y="3962400"/>
            <a:ext cx="4267200" cy="1828800"/>
          </a:xfrm>
          <a:prstGeom prst="bevel">
            <a:avLst>
              <a:gd name="adj" fmla="val 12500"/>
            </a:avLst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مدیران صاحب نظر</a:t>
            </a:r>
          </a:p>
          <a:p>
            <a:pPr algn="ctr"/>
            <a:r>
              <a:rPr lang="fa-IR" sz="32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در زمینه آموزش و پرورش</a:t>
            </a:r>
            <a:endParaRPr lang="en-US" sz="320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4" grpId="0" animBg="1"/>
      <p:bldP spid="665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</a:rPr>
              <a:t>مدیر آموزشی علاوه بر مهارت های سه گانه باید بتواند وظایف خود را در یک زمینه کلی شامل: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rgbClr val="66FFFF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زمینه اجتماعی-فرهنگی-سیاسی و اقتصادی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rgbClr val="66FFFF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19200" y="5791200"/>
            <a:ext cx="1865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ملاحظه کند</a:t>
            </a:r>
            <a:endParaRPr lang="en-US" sz="3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66FF33"/>
                </a:solidFill>
              </a:rPr>
              <a:t>بخش مهم آموزش مدیریت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200400" y="5791200"/>
            <a:ext cx="3154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 محیط کار است</a:t>
            </a:r>
            <a:endParaRPr lang="en-US" sz="4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 rot="2457738">
            <a:off x="5029200" y="3276600"/>
            <a:ext cx="7620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rot="7548965">
            <a:off x="3467100" y="3314700"/>
            <a:ext cx="7620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38100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chemeClr val="hlink"/>
                </a:solidFill>
                <a:effectLst/>
              </a:rPr>
              <a:t>تفکر درباره واقعیات</a:t>
            </a:r>
            <a:endParaRPr lang="en-US" sz="3600">
              <a:solidFill>
                <a:schemeClr val="hlink"/>
              </a:solidFill>
              <a:effectLst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648200" y="3810000"/>
            <a:ext cx="421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600">
                <a:solidFill>
                  <a:schemeClr val="hlink"/>
                </a:solidFill>
                <a:effectLst/>
              </a:rPr>
              <a:t>یادگیری مفاهیم و نظریه ها</a:t>
            </a:r>
            <a:endParaRPr lang="en-US" sz="360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  <p:bldP spid="68612" grpId="0"/>
      <p:bldP spid="68613" grpId="0" animBg="1"/>
      <p:bldP spid="68614" grpId="0" animBg="1"/>
      <p:bldP spid="68615" grpId="0"/>
      <p:bldP spid="686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0" y="1524000"/>
            <a:ext cx="8610600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5- پرسش و پاسخ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fa-IR" sz="3600">
              <a:solidFill>
                <a:srgbClr val="FFCC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6- توضیحات تکمیلی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fa-IR" sz="3600">
              <a:solidFill>
                <a:srgbClr val="FFCC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7- آزمون تکوینی از مطالب بحث شده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fa-IR" sz="3600">
              <a:solidFill>
                <a:srgbClr val="FFCC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8- مقایسه پیش آزمون و آزمون تکوینی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/>
      <p:bldP spid="4444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پیشگفتار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</a:rPr>
              <a:t>اصول: احکامی که از مدلها و نظریه ها اخذ می شوند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rgbClr val="66FFFF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hlink"/>
                </a:solidFill>
              </a:rPr>
              <a:t>- این اصول باید با اصول ارزشی و اخلاقی جامعه هماهنگ باشد.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4000" b="1">
              <a:solidFill>
                <a:srgbClr val="FDFDFD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hlink"/>
                </a:solidFill>
              </a:rPr>
              <a:t>- نقش آموزش و پرورش در تداوم و بقای جامعه بشری</a:t>
            </a:r>
          </a:p>
          <a:p>
            <a:pPr algn="r" rtl="1">
              <a:buFontTx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Tx/>
              <a:buNone/>
            </a:pPr>
            <a:endParaRPr lang="en-US" sz="4000">
              <a:solidFill>
                <a:srgbClr val="66FFFF"/>
              </a:solidFill>
              <a:effectLst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3886200"/>
            <a:ext cx="4572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400">
                <a:solidFill>
                  <a:srgbClr val="66FFFF"/>
                </a:solidFill>
                <a:effectLst/>
              </a:rPr>
              <a:t>نقش</a:t>
            </a:r>
          </a:p>
          <a:p>
            <a:pPr algn="ctr"/>
            <a:r>
              <a:rPr lang="fa-IR" sz="4400">
                <a:solidFill>
                  <a:srgbClr val="66FFFF"/>
                </a:solidFill>
                <a:effectLst/>
              </a:rPr>
              <a:t> آموزش و پرورش در</a:t>
            </a:r>
            <a:endParaRPr lang="en-US" sz="4400">
              <a:solidFill>
                <a:srgbClr val="66FFFF"/>
              </a:solidFill>
              <a:effectLst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3581400" y="58674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41148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FFCC"/>
                </a:solidFill>
                <a:effectLst/>
              </a:rPr>
              <a:t>انتقال آداب و رسوم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50292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FFCC"/>
                </a:solidFill>
                <a:effectLst/>
              </a:rPr>
              <a:t>نگرشها و رفتارها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58674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FFCC"/>
                </a:solidFill>
                <a:effectLst/>
              </a:rPr>
              <a:t>دانش ها و مهارت ها</a:t>
            </a:r>
            <a:endParaRPr lang="en-US" sz="3600">
              <a:solidFill>
                <a:srgbClr val="FFFFCC"/>
              </a:solidFill>
              <a:effectLst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3505200" y="50292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3505200" y="41910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  <p:bldP spid="70660" grpId="0"/>
      <p:bldP spid="70661" grpId="0" animBg="1"/>
      <p:bldP spid="70662" grpId="0"/>
      <p:bldP spid="70663" grpId="0"/>
      <p:bldP spid="70664" grpId="0"/>
      <p:bldP spid="70665" grpId="0" animBg="1"/>
      <p:bldP spid="706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عوامل اصلی</a:t>
            </a:r>
          </a:p>
          <a:p>
            <a:pPr algn="r" rtl="1">
              <a:buFontTx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آموزش و پرورش در </a:t>
            </a:r>
          </a:p>
          <a:p>
            <a:pPr algn="r" rtl="1">
              <a:buFontTx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جوامع ابتدائی</a:t>
            </a: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4114800" y="31242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76600"/>
            <a:ext cx="411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FFFFCC"/>
                </a:solidFill>
                <a:effectLst/>
              </a:rPr>
              <a:t>کار گروهی</a:t>
            </a:r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 rot="-995240">
            <a:off x="4038600" y="3581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 rot="-2254115">
            <a:off x="3733800" y="4191000"/>
            <a:ext cx="1501775" cy="152400"/>
          </a:xfrm>
          <a:prstGeom prst="leftArrow">
            <a:avLst>
              <a:gd name="adj1" fmla="val 50000"/>
              <a:gd name="adj2" fmla="val 246354"/>
            </a:avLst>
          </a:prstGeom>
          <a:noFill/>
          <a:ln w="9525" algn="ctr">
            <a:solidFill>
              <a:srgbClr val="FDFD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727200" y="4191000"/>
            <a:ext cx="2070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FFFFCC"/>
                </a:solidFill>
                <a:effectLst/>
              </a:rPr>
              <a:t>مراسم دینی</a:t>
            </a:r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217613" y="2590800"/>
            <a:ext cx="27320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FFFFCC"/>
                </a:solidFill>
                <a:effectLst/>
              </a:rPr>
              <a:t>زندگی خانوادگی</a:t>
            </a:r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uiExpand="1" build="p"/>
      <p:bldP spid="75781" grpId="0"/>
      <p:bldP spid="75784" grpId="0"/>
      <p:bldP spid="757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66FFFF"/>
                </a:solidFill>
              </a:rPr>
              <a:t>« نظام آموزش و پرورش »</a:t>
            </a:r>
          </a:p>
          <a:p>
            <a:pPr algn="ctr" rtl="1">
              <a:buFont typeface="Wingdings" panose="05000000000000000000" pitchFamily="2" charset="2"/>
              <a:buNone/>
            </a:pPr>
            <a:endParaRPr lang="fa-IR" sz="4000" b="1">
              <a:solidFill>
                <a:srgbClr val="66FFFF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الگوی کلی نهادها،مؤسسات و سازمانهای رسمی جامعه که چندین وظیفه را برعهده دارند اصطلاحا نظام آموزش و پرورش نام دارند.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FFFCC"/>
                </a:solidFill>
                <a:effectLst/>
              </a:rPr>
              <a:t>عمده ترین این وظایف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FFFCC"/>
                </a:solidFill>
                <a:effectLst/>
              </a:rPr>
              <a:t> عبارتند از:</a:t>
            </a:r>
            <a:endParaRPr lang="en-US" sz="4000" b="1">
              <a:solidFill>
                <a:srgbClr val="FFFFCC"/>
              </a:solidFill>
              <a:effectLst/>
            </a:endParaRP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609600" y="3124200"/>
            <a:ext cx="3886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انتقال فرهنگ و</a:t>
            </a:r>
          </a:p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شکوفائی آن</a:t>
            </a:r>
            <a:endParaRPr lang="en-US" sz="36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09600" y="4953000"/>
            <a:ext cx="38100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پرورش همه جانبه</a:t>
            </a:r>
          </a:p>
          <a:p>
            <a:pPr algn="ctr" rtl="0"/>
            <a:r>
              <a:rPr lang="fa-IR" sz="36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فرد در جامعه</a:t>
            </a:r>
            <a:endParaRPr lang="en-US" sz="36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  <p:bldP spid="77828" grpId="0" animBg="1"/>
      <p:bldP spid="778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447800" y="2895600"/>
            <a:ext cx="6172200" cy="2667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2133600" y="3657600"/>
            <a:ext cx="19812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خانواده</a:t>
            </a:r>
            <a:endParaRPr lang="en-US" sz="4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5029200" y="3657600"/>
            <a:ext cx="19812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جامعه</a:t>
            </a:r>
            <a:endParaRPr lang="en-US" sz="4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>
            <a:off x="4267200" y="41148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7666038" y="3733800"/>
            <a:ext cx="1123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800">
                <a:solidFill>
                  <a:srgbClr val="FDFDFD"/>
                </a:solidFill>
                <a:effectLst/>
              </a:rPr>
              <a:t>الف:</a:t>
            </a:r>
            <a:endParaRPr lang="en-US" sz="4800">
              <a:solidFill>
                <a:srgbClr val="FDFDFD"/>
              </a:soli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  <p:bldP spid="80900" grpId="0" animBg="1"/>
      <p:bldP spid="809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28600" y="2895600"/>
            <a:ext cx="8001000" cy="2667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3200400" y="3733800"/>
            <a:ext cx="19812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مدرسه</a:t>
            </a:r>
            <a:endParaRPr lang="en-US" sz="4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6096000" y="3657600"/>
            <a:ext cx="19812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جامعه</a:t>
            </a:r>
            <a:endParaRPr lang="en-US" sz="4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2438400" y="42672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8153400" y="3733800"/>
            <a:ext cx="7826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>
                <a:solidFill>
                  <a:srgbClr val="FDFDFD"/>
                </a:solidFill>
                <a:effectLst/>
              </a:rPr>
              <a:t>ب:</a:t>
            </a:r>
            <a:endParaRPr lang="en-US" sz="4800">
              <a:solidFill>
                <a:srgbClr val="FDFDFD"/>
              </a:solidFill>
              <a:effectLst/>
            </a:endParaRP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381000" y="3733800"/>
            <a:ext cx="19812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خانواده</a:t>
            </a:r>
            <a:endParaRPr lang="en-US" sz="4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5334000" y="42672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295400" y="5105400"/>
            <a:ext cx="28194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V="1">
            <a:off x="4114800" y="5029200"/>
            <a:ext cx="29718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  <p:bldP spid="81924" grpId="0" animBg="1"/>
      <p:bldP spid="819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495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28600" y="2819400"/>
            <a:ext cx="8229600" cy="2667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2438400" y="3733800"/>
            <a:ext cx="14478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مدرسه</a:t>
            </a:r>
          </a:p>
          <a:p>
            <a:pPr algn="ctr"/>
            <a:r>
              <a:rPr lang="fa-IR" sz="28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ابتدائی</a:t>
            </a:r>
            <a:endParaRPr lang="en-US" sz="28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4724400" y="3733800"/>
            <a:ext cx="14478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آموزش</a:t>
            </a:r>
          </a:p>
          <a:p>
            <a:pPr algn="ctr"/>
            <a:r>
              <a:rPr lang="fa-IR" sz="32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عالی</a:t>
            </a:r>
            <a:endParaRPr lang="en-US" sz="32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1752600" y="42672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8361363" y="3733800"/>
            <a:ext cx="7826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>
                <a:solidFill>
                  <a:srgbClr val="FDFDFD"/>
                </a:solidFill>
                <a:effectLst/>
              </a:rPr>
              <a:t>ج:</a:t>
            </a:r>
            <a:endParaRPr lang="en-US" sz="4800">
              <a:solidFill>
                <a:srgbClr val="FDFDFD"/>
              </a:solidFill>
              <a:effectLst/>
            </a:endParaRP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381000" y="3733800"/>
            <a:ext cx="12954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خانواده</a:t>
            </a:r>
            <a:endParaRPr lang="en-US" sz="4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3962400" y="42672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6248400" y="4191000"/>
            <a:ext cx="609600" cy="381000"/>
          </a:xfrm>
          <a:prstGeom prst="notchedRightArrow">
            <a:avLst>
              <a:gd name="adj1" fmla="val 50000"/>
              <a:gd name="adj2" fmla="val 40000"/>
            </a:avLst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6934200" y="3733800"/>
            <a:ext cx="1447800" cy="1295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جامعه</a:t>
            </a:r>
            <a:endParaRPr lang="en-US" sz="400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V="1">
            <a:off x="990600" y="2895600"/>
            <a:ext cx="31242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4114800" y="2895600"/>
            <a:ext cx="34290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V="1">
            <a:off x="3124200" y="3048000"/>
            <a:ext cx="9906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4114800" y="3048000"/>
            <a:ext cx="31242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 flipV="1">
            <a:off x="5410200" y="3429000"/>
            <a:ext cx="762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5486400" y="3429000"/>
            <a:ext cx="1600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  <p:bldP spid="82948" grpId="0" animBg="1"/>
      <p:bldP spid="829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4191000" y="5486400"/>
            <a:ext cx="2286000" cy="9906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متوسطه</a:t>
            </a:r>
          </a:p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فنی وحرفه ای</a:t>
            </a:r>
            <a:endParaRPr lang="en-US" sz="2800">
              <a:solidFill>
                <a:schemeClr val="hlink"/>
              </a:solidFill>
              <a:effectLst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2895600" y="1752600"/>
            <a:ext cx="1905000" cy="8382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hlink"/>
                </a:solidFill>
                <a:effectLst/>
              </a:rPr>
              <a:t>خانواده</a:t>
            </a:r>
            <a:endParaRPr lang="en-US" sz="3200">
              <a:solidFill>
                <a:schemeClr val="hlink"/>
              </a:solidFill>
              <a:effectLst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2895600" y="2971800"/>
            <a:ext cx="1905000" cy="9144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000">
                <a:solidFill>
                  <a:schemeClr val="hlink"/>
                </a:solidFill>
                <a:effectLst/>
              </a:rPr>
              <a:t>مدرسه</a:t>
            </a:r>
          </a:p>
          <a:p>
            <a:pPr algn="ctr"/>
            <a:r>
              <a:rPr lang="fa-IR" sz="3000">
                <a:solidFill>
                  <a:schemeClr val="hlink"/>
                </a:solidFill>
                <a:effectLst/>
              </a:rPr>
              <a:t>ابتدائی</a:t>
            </a:r>
            <a:endParaRPr lang="en-US" sz="3000">
              <a:solidFill>
                <a:schemeClr val="hlink"/>
              </a:solidFill>
              <a:effectLst/>
            </a:endParaRP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2895600" y="4267200"/>
            <a:ext cx="1905000" cy="9144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000">
                <a:solidFill>
                  <a:schemeClr val="hlink"/>
                </a:solidFill>
                <a:effectLst/>
              </a:rPr>
              <a:t>دوره</a:t>
            </a:r>
          </a:p>
          <a:p>
            <a:pPr algn="ctr"/>
            <a:r>
              <a:rPr lang="fa-IR" sz="3000">
                <a:solidFill>
                  <a:schemeClr val="hlink"/>
                </a:solidFill>
                <a:effectLst/>
              </a:rPr>
              <a:t>راهنمائی</a:t>
            </a:r>
            <a:endParaRPr lang="en-US" sz="3000">
              <a:solidFill>
                <a:schemeClr val="hlink"/>
              </a:solidFill>
              <a:effectLst/>
            </a:endParaRP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1447800" y="5486400"/>
            <a:ext cx="2286000" cy="9906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000">
                <a:solidFill>
                  <a:schemeClr val="hlink"/>
                </a:solidFill>
                <a:effectLst/>
              </a:rPr>
              <a:t>متوسطه</a:t>
            </a:r>
          </a:p>
          <a:p>
            <a:pPr algn="ctr"/>
            <a:r>
              <a:rPr lang="fa-IR" sz="3000">
                <a:solidFill>
                  <a:schemeClr val="hlink"/>
                </a:solidFill>
                <a:effectLst/>
              </a:rPr>
              <a:t>نظری</a:t>
            </a:r>
            <a:endParaRPr lang="en-US" sz="3000">
              <a:solidFill>
                <a:schemeClr val="hlink"/>
              </a:solidFill>
              <a:effectLst/>
            </a:endParaRP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3810000" y="25908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3810000" y="38862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H="1">
            <a:off x="2667000" y="4953000"/>
            <a:ext cx="381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4648200" y="4953000"/>
            <a:ext cx="381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  <p:bldP spid="83974" grpId="0" animBg="1"/>
      <p:bldP spid="83975" grpId="0" animBg="1"/>
      <p:bldP spid="83976" grpId="0" animBg="1"/>
      <p:bldP spid="83977" grpId="0" animBg="1"/>
      <p:bldP spid="83978" grpId="0" animBg="1"/>
      <p:bldP spid="83980" grpId="0" animBg="1"/>
      <p:bldP spid="83981" grpId="0" animBg="1"/>
      <p:bldP spid="83982" grpId="0" animBg="1"/>
      <p:bldP spid="839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2590800" y="4191000"/>
            <a:ext cx="1905000" cy="9906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200">
                <a:solidFill>
                  <a:schemeClr val="hlink"/>
                </a:solidFill>
                <a:effectLst/>
              </a:rPr>
              <a:t>دوره</a:t>
            </a:r>
          </a:p>
          <a:p>
            <a:pPr algn="ctr"/>
            <a:r>
              <a:rPr lang="fa-IR" sz="2200">
                <a:solidFill>
                  <a:schemeClr val="hlink"/>
                </a:solidFill>
                <a:effectLst/>
              </a:rPr>
              <a:t>کارشناسی ارشد</a:t>
            </a:r>
          </a:p>
          <a:p>
            <a:pPr algn="ctr"/>
            <a:r>
              <a:rPr lang="fa-IR" sz="2200">
                <a:solidFill>
                  <a:schemeClr val="hlink"/>
                </a:solidFill>
                <a:effectLst/>
              </a:rPr>
              <a:t>و دکترا</a:t>
            </a:r>
            <a:endParaRPr lang="en-US" sz="2200">
              <a:solidFill>
                <a:schemeClr val="hlink"/>
              </a:solidFill>
              <a:effectLst/>
            </a:endParaRP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5791200" y="2667000"/>
            <a:ext cx="1905000" cy="8382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دوره</a:t>
            </a:r>
          </a:p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کاردانی</a:t>
            </a:r>
            <a:endParaRPr lang="en-US" sz="2800">
              <a:solidFill>
                <a:schemeClr val="hlink"/>
              </a:solidFill>
              <a:effectLst/>
            </a:endParaRP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5867400" y="4114800"/>
            <a:ext cx="1905000" cy="9144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دوره</a:t>
            </a:r>
          </a:p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 کارشناسی</a:t>
            </a:r>
            <a:endParaRPr lang="en-US" sz="2800">
              <a:solidFill>
                <a:schemeClr val="hlink"/>
              </a:solidFill>
              <a:effectLst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590800" y="2667000"/>
            <a:ext cx="1905000" cy="9144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دوره</a:t>
            </a:r>
          </a:p>
          <a:p>
            <a:pPr algn="ctr"/>
            <a:r>
              <a:rPr lang="fa-IR" sz="2800">
                <a:solidFill>
                  <a:schemeClr val="hlink"/>
                </a:solidFill>
                <a:effectLst/>
              </a:rPr>
              <a:t>کارشناسی</a:t>
            </a:r>
            <a:endParaRPr lang="en-US" sz="2800">
              <a:solidFill>
                <a:schemeClr val="hlink"/>
              </a:solidFill>
              <a:effectLst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705600" y="36576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3505200" y="3733800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4267200" y="5562600"/>
            <a:ext cx="1905000" cy="914400"/>
          </a:xfrm>
          <a:prstGeom prst="flowChartPreparation">
            <a:avLst/>
          </a:prstGeom>
          <a:noFill/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000">
                <a:solidFill>
                  <a:schemeClr val="hlink"/>
                </a:solidFill>
                <a:effectLst/>
              </a:rPr>
              <a:t>جامعه</a:t>
            </a:r>
            <a:endParaRPr lang="en-US" sz="300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  <p:bldP spid="86020" grpId="0" animBg="1"/>
      <p:bldP spid="86021" grpId="0" animBg="1"/>
      <p:bldP spid="86022" grpId="0" animBg="1"/>
      <p:bldP spid="86023" grpId="0" animBg="1"/>
      <p:bldP spid="86025" grpId="0" animBg="1"/>
      <p:bldP spid="86026" grpId="0" animBg="1"/>
      <p:bldP spid="860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0" y="1524000"/>
            <a:ext cx="86106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9- ارزیابی پایانی بخش اول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endParaRPr lang="fa-IR" sz="3600">
              <a:solidFill>
                <a:srgbClr val="FFCC9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CC99"/>
                </a:solidFill>
                <a:effectLst/>
              </a:rPr>
              <a:t>10- شروع بخش دوم مطابق سرفصل و اهداف تعیین شده.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/>
      <p:bldP spid="4454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sz="4000" b="1">
              <a:solidFill>
                <a:srgbClr val="66FFFF"/>
              </a:solidFill>
            </a:endParaRP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66FFFF"/>
                </a:solidFill>
              </a:rPr>
              <a:t>ضرورت و اهمیت مدیریت آموزشی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رشد تقاضا برای آموزش و پرورش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افزایش تعداد شاگردان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ضرورت استخدام معلمین بیشتر.</a:t>
            </a:r>
            <a:endParaRPr lang="fa-IR" sz="3600" b="1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فراگرد آموزش و پرورش و انسان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- پیچیدگی انسان،فرآیند آموزش و پرورش را دشوار کرده است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  <p:bldP spid="88067" grpId="1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  <a:endParaRPr lang="fa-IR" sz="4000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sz="4000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>
                <a:solidFill>
                  <a:schemeClr val="tx2"/>
                </a:solidFill>
                <a:effectLst/>
              </a:rPr>
              <a:t> </a:t>
            </a:r>
            <a:r>
              <a:rPr lang="fa-IR" sz="4000" b="1">
                <a:solidFill>
                  <a:schemeClr val="tx2"/>
                </a:solidFill>
                <a:effectLst/>
              </a:rPr>
              <a:t>مدیریت فعالیتی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chemeClr val="tx2"/>
                </a:solidFill>
                <a:effectLst/>
              </a:rPr>
              <a:t>است که :</a:t>
            </a:r>
            <a:endParaRPr lang="en-US" sz="4000" b="1">
              <a:solidFill>
                <a:schemeClr val="tx2"/>
              </a:solidFill>
              <a:effectLst/>
            </a:endParaRPr>
          </a:p>
        </p:txBody>
      </p:sp>
      <p:sp>
        <p:nvSpPr>
          <p:cNvPr id="89092" name="Freeform 4"/>
          <p:cNvSpPr>
            <a:spLocks/>
          </p:cNvSpPr>
          <p:nvPr/>
        </p:nvSpPr>
        <p:spPr bwMode="auto">
          <a:xfrm>
            <a:off x="4052888" y="2868613"/>
            <a:ext cx="1454150" cy="914400"/>
          </a:xfrm>
          <a:custGeom>
            <a:avLst/>
            <a:gdLst>
              <a:gd name="T0" fmla="*/ 916 w 916"/>
              <a:gd name="T1" fmla="*/ 576 h 576"/>
              <a:gd name="T2" fmla="*/ 0 w 916"/>
              <a:gd name="T3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6" h="576">
                <a:moveTo>
                  <a:pt x="916" y="57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9093" name="Freeform 5"/>
          <p:cNvSpPr>
            <a:spLocks/>
          </p:cNvSpPr>
          <p:nvPr/>
        </p:nvSpPr>
        <p:spPr bwMode="auto">
          <a:xfrm>
            <a:off x="4094163" y="3783013"/>
            <a:ext cx="1433512" cy="249237"/>
          </a:xfrm>
          <a:custGeom>
            <a:avLst/>
            <a:gdLst>
              <a:gd name="T0" fmla="*/ 903 w 903"/>
              <a:gd name="T1" fmla="*/ 0 h 157"/>
              <a:gd name="T2" fmla="*/ 0 w 903"/>
              <a:gd name="T3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157">
                <a:moveTo>
                  <a:pt x="903" y="0"/>
                </a:moveTo>
                <a:lnTo>
                  <a:pt x="0" y="1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9094" name="Freeform 6"/>
          <p:cNvSpPr>
            <a:spLocks/>
          </p:cNvSpPr>
          <p:nvPr/>
        </p:nvSpPr>
        <p:spPr bwMode="auto">
          <a:xfrm>
            <a:off x="4094163" y="3803650"/>
            <a:ext cx="1433512" cy="1328738"/>
          </a:xfrm>
          <a:custGeom>
            <a:avLst/>
            <a:gdLst>
              <a:gd name="T0" fmla="*/ 903 w 903"/>
              <a:gd name="T1" fmla="*/ 0 h 837"/>
              <a:gd name="T2" fmla="*/ 0 w 903"/>
              <a:gd name="T3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837">
                <a:moveTo>
                  <a:pt x="903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0" y="2362200"/>
            <a:ext cx="40386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در یک موقعیت سازمان یافته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0" y="3505200"/>
            <a:ext cx="40386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برای هماهنگی و هدایت امور</a:t>
            </a:r>
            <a:endParaRPr lang="en-US" sz="28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0" y="4648200"/>
            <a:ext cx="40386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00FF"/>
                </a:solidFill>
                <a:effectLst/>
              </a:rPr>
              <a:t>در جهت اهداف معین</a:t>
            </a:r>
            <a:endParaRPr lang="en-US" sz="2800">
              <a:solidFill>
                <a:srgbClr val="0000FF"/>
              </a:solidFill>
              <a:effectLst/>
            </a:endParaRP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0" y="5867400"/>
            <a:ext cx="318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000">
                <a:solidFill>
                  <a:schemeClr val="tx2"/>
                </a:solidFill>
                <a:effectLst/>
              </a:rPr>
              <a:t>صــورت می گیرد.</a:t>
            </a:r>
            <a:endParaRPr lang="en-US" sz="40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  <p:bldP spid="89092" grpId="0" animBg="1"/>
      <p:bldP spid="89093" grpId="0" animBg="1"/>
      <p:bldP spid="89094" grpId="0" animBg="1"/>
      <p:bldP spid="89095" grpId="0" animBg="1"/>
      <p:bldP spid="89096" grpId="0" animBg="1"/>
      <p:bldP spid="89097" grpId="0" animBg="1"/>
      <p:bldP spid="8909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  <a:endParaRPr lang="fa-IR" sz="4000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sz="4000" b="1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chemeClr val="tx2"/>
                </a:solidFill>
                <a:effectLst/>
              </a:rPr>
              <a:t>مدیریت آموزشی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chemeClr val="tx2"/>
                </a:solidFill>
                <a:effectLst/>
              </a:rPr>
              <a:t>در این کتاب مبتنی بر:</a:t>
            </a:r>
            <a:endParaRPr lang="en-US" sz="4000" b="1">
              <a:solidFill>
                <a:schemeClr val="tx2"/>
              </a:solidFill>
              <a:effectLst/>
            </a:endParaRPr>
          </a:p>
        </p:txBody>
      </p:sp>
      <p:sp>
        <p:nvSpPr>
          <p:cNvPr id="90116" name="Freeform 4"/>
          <p:cNvSpPr>
            <a:spLocks/>
          </p:cNvSpPr>
          <p:nvPr/>
        </p:nvSpPr>
        <p:spPr bwMode="auto">
          <a:xfrm>
            <a:off x="4052888" y="2868613"/>
            <a:ext cx="1454150" cy="914400"/>
          </a:xfrm>
          <a:custGeom>
            <a:avLst/>
            <a:gdLst>
              <a:gd name="T0" fmla="*/ 916 w 916"/>
              <a:gd name="T1" fmla="*/ 576 h 576"/>
              <a:gd name="T2" fmla="*/ 0 w 916"/>
              <a:gd name="T3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6" h="576">
                <a:moveTo>
                  <a:pt x="916" y="57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0117" name="Freeform 5"/>
          <p:cNvSpPr>
            <a:spLocks/>
          </p:cNvSpPr>
          <p:nvPr/>
        </p:nvSpPr>
        <p:spPr bwMode="auto">
          <a:xfrm>
            <a:off x="4094163" y="3783013"/>
            <a:ext cx="1433512" cy="249237"/>
          </a:xfrm>
          <a:custGeom>
            <a:avLst/>
            <a:gdLst>
              <a:gd name="T0" fmla="*/ 903 w 903"/>
              <a:gd name="T1" fmla="*/ 0 h 157"/>
              <a:gd name="T2" fmla="*/ 0 w 903"/>
              <a:gd name="T3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157">
                <a:moveTo>
                  <a:pt x="903" y="0"/>
                </a:moveTo>
                <a:lnTo>
                  <a:pt x="0" y="1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0118" name="Freeform 6"/>
          <p:cNvSpPr>
            <a:spLocks/>
          </p:cNvSpPr>
          <p:nvPr/>
        </p:nvSpPr>
        <p:spPr bwMode="auto">
          <a:xfrm>
            <a:off x="4094163" y="3803650"/>
            <a:ext cx="1433512" cy="1328738"/>
          </a:xfrm>
          <a:custGeom>
            <a:avLst/>
            <a:gdLst>
              <a:gd name="T0" fmla="*/ 903 w 903"/>
              <a:gd name="T1" fmla="*/ 0 h 837"/>
              <a:gd name="T2" fmla="*/ 0 w 903"/>
              <a:gd name="T3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837">
                <a:moveTo>
                  <a:pt x="903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0119" name="Freeform 7"/>
          <p:cNvSpPr>
            <a:spLocks/>
          </p:cNvSpPr>
          <p:nvPr/>
        </p:nvSpPr>
        <p:spPr bwMode="auto">
          <a:xfrm>
            <a:off x="4052888" y="3810000"/>
            <a:ext cx="1482725" cy="2508250"/>
          </a:xfrm>
          <a:custGeom>
            <a:avLst/>
            <a:gdLst>
              <a:gd name="T0" fmla="*/ 934 w 934"/>
              <a:gd name="T1" fmla="*/ 0 h 1580"/>
              <a:gd name="T2" fmla="*/ 0 w 934"/>
              <a:gd name="T3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4" h="1580">
                <a:moveTo>
                  <a:pt x="934" y="0"/>
                </a:moveTo>
                <a:lnTo>
                  <a:pt x="0" y="15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990600" y="2362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دانش و یافته های</a:t>
            </a:r>
          </a:p>
          <a:p>
            <a:pPr algn="ctr" rtl="0"/>
            <a:r>
              <a:rPr lang="fa-IR" sz="28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علمی</a:t>
            </a:r>
            <a:endParaRPr lang="en-US" sz="28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990600" y="3505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توانایی هنری</a:t>
            </a:r>
            <a:endParaRPr lang="en-US" sz="28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990600" y="4648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</a:rPr>
              <a:t>مهارت فنی</a:t>
            </a:r>
            <a:endParaRPr lang="en-US" sz="2800">
              <a:solidFill>
                <a:srgbClr val="333300"/>
              </a:solidFill>
              <a:effectLst/>
            </a:endParaRP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990600" y="5791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</a:rPr>
              <a:t>واخلاق اجتماعی</a:t>
            </a:r>
            <a:endParaRPr lang="en-US" sz="2800">
              <a:solidFill>
                <a:srgbClr val="333300"/>
              </a:solidFill>
              <a:effectLst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-141288" y="5943600"/>
            <a:ext cx="1074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000">
                <a:solidFill>
                  <a:schemeClr val="tx2"/>
                </a:solidFill>
                <a:effectLst/>
              </a:rPr>
              <a:t>است.</a:t>
            </a:r>
            <a:endParaRPr lang="en-US" sz="40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  <p:bldP spid="90116" grpId="0" animBg="1"/>
      <p:bldP spid="90117" grpId="0" animBg="1"/>
      <p:bldP spid="90118" grpId="0" animBg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  <a:endParaRPr lang="fa-IR" sz="4000" b="1"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  </a:t>
            </a:r>
            <a:r>
              <a:rPr lang="fa-IR" sz="2800" b="1">
                <a:solidFill>
                  <a:schemeClr val="tx2"/>
                </a:solidFill>
                <a:effectLst/>
              </a:rPr>
              <a:t>منظور از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2800" b="1">
                <a:solidFill>
                  <a:schemeClr val="tx2"/>
                </a:solidFill>
                <a:effectLst/>
              </a:rPr>
              <a:t>        مدیران آموزشی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2800" b="1">
                <a:solidFill>
                  <a:schemeClr val="tx2"/>
                </a:solidFill>
                <a:effectLst/>
              </a:rPr>
              <a:t>        در این کتاب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2800" b="1">
                <a:solidFill>
                  <a:schemeClr val="tx2"/>
                </a:solidFill>
                <a:effectLst/>
              </a:rPr>
              <a:t>        کسانی هستند که :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2800" b="1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sz="3600">
              <a:solidFill>
                <a:schemeClr val="tx2"/>
              </a:solidFill>
              <a:effectLst/>
            </a:endParaRPr>
          </a:p>
          <a:p>
            <a:pPr rtl="1">
              <a:buFont typeface="Wingdings" panose="05000000000000000000" pitchFamily="2" charset="2"/>
              <a:buNone/>
            </a:pPr>
            <a:endParaRPr lang="fa-IR" sz="4000" b="1">
              <a:solidFill>
                <a:srgbClr val="0000FF"/>
              </a:solidFill>
              <a:effectLst/>
            </a:endParaRPr>
          </a:p>
          <a:p>
            <a:pPr rtl="1">
              <a:buFont typeface="Wingdings" panose="05000000000000000000" pitchFamily="2" charset="2"/>
              <a:buNone/>
            </a:pPr>
            <a:endParaRPr lang="en-US" sz="4400" b="1">
              <a:solidFill>
                <a:srgbClr val="66FF33"/>
              </a:solidFill>
              <a:effectLst/>
            </a:endParaRP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 flipH="1" flipV="1">
            <a:off x="3810000" y="27432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H="1">
            <a:off x="3886200" y="3581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838200" y="21336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تصمیم گیری آموزشی</a:t>
            </a:r>
          </a:p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و پرورشی انجام می دهند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838200" y="31242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رفتارشان مستقیما آموزش</a:t>
            </a:r>
          </a:p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و پرورش را متاثر می کند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  <p:bldP spid="91140" grpId="0" animBg="1"/>
      <p:bldP spid="91141" grpId="0" animBg="1"/>
      <p:bldP spid="91143" grpId="0" animBg="1"/>
      <p:bldP spid="911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00200"/>
            <a:ext cx="8540750" cy="4724400"/>
          </a:xfrm>
        </p:spPr>
        <p:txBody>
          <a:bodyPr/>
          <a:lstStyle/>
          <a:p>
            <a:pPr algn="r" rtl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  <a:endParaRPr lang="fa-IR"/>
          </a:p>
          <a:p>
            <a:pPr algn="ctr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sz="4000" b="1">
              <a:solidFill>
                <a:srgbClr val="66FFFF"/>
              </a:solidFill>
              <a:effectLst/>
            </a:endParaRPr>
          </a:p>
          <a:p>
            <a:pPr algn="ct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66FFFF"/>
                </a:solidFill>
                <a:effectLst/>
              </a:rPr>
              <a:t>« آموزش مدیران آموزشی »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>
              <a:solidFill>
                <a:srgbClr val="FFFFCC"/>
              </a:solidFill>
              <a:effectLst/>
            </a:endParaRP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4000">
                <a:solidFill>
                  <a:srgbClr val="FFFFCC"/>
                </a:solidFill>
                <a:effectLst/>
              </a:rPr>
              <a:t>مدیران آموزشی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sz="4000">
                <a:solidFill>
                  <a:srgbClr val="FFFFCC"/>
                </a:solidFill>
                <a:effectLst/>
              </a:rPr>
              <a:t>          باید:</a:t>
            </a:r>
            <a:r>
              <a:rPr lang="fa-IR">
                <a:solidFill>
                  <a:srgbClr val="FFFFCC"/>
                </a:solidFill>
                <a:effectLst/>
              </a:rPr>
              <a:t>                                                 </a:t>
            </a:r>
          </a:p>
          <a:p>
            <a:pPr algn="r" rt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                                                                </a:t>
            </a:r>
            <a:endParaRPr lang="en-US">
              <a:solidFill>
                <a:srgbClr val="FFFFCC"/>
              </a:solidFill>
              <a:effectLst/>
            </a:endParaRP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H="1" flipV="1">
            <a:off x="5181600" y="4495800"/>
            <a:ext cx="14478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 flipV="1">
            <a:off x="5181600" y="5257800"/>
            <a:ext cx="1447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H="1">
            <a:off x="5181600" y="5257800"/>
            <a:ext cx="14478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1905000" y="4038600"/>
            <a:ext cx="3048000" cy="838200"/>
          </a:xfrm>
          <a:prstGeom prst="plaque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راه حل خلاق ارائه دهند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1905000" y="4876800"/>
            <a:ext cx="3048000" cy="838200"/>
          </a:xfrm>
          <a:prstGeom prst="plaque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اقدامات پیشگیرانه </a:t>
            </a:r>
          </a:p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بعمل آورند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1905000" y="5715000"/>
            <a:ext cx="3048000" cy="838200"/>
          </a:xfrm>
          <a:prstGeom prst="plaque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پویا باشند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  <a:endParaRPr lang="fa-IR" sz="4000" b="1"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 امروزه مدیران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       آموزشی :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sz="2800" b="1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sz="3600">
              <a:solidFill>
                <a:schemeClr val="tx2"/>
              </a:solidFill>
              <a:effectLst/>
            </a:endParaRPr>
          </a:p>
          <a:p>
            <a:pPr rtl="1">
              <a:buFont typeface="Wingdings" panose="05000000000000000000" pitchFamily="2" charset="2"/>
              <a:buNone/>
            </a:pPr>
            <a:endParaRPr lang="fa-IR" sz="4000" b="1">
              <a:solidFill>
                <a:srgbClr val="0000FF"/>
              </a:solidFill>
              <a:effectLst/>
            </a:endParaRPr>
          </a:p>
          <a:p>
            <a:pPr rtl="1">
              <a:buFont typeface="Wingdings" panose="05000000000000000000" pitchFamily="2" charset="2"/>
              <a:buNone/>
            </a:pPr>
            <a:endParaRPr lang="en-US" sz="4400" b="1">
              <a:solidFill>
                <a:srgbClr val="66FF33"/>
              </a:solidFill>
              <a:effectLst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 flipH="1" flipV="1">
            <a:off x="3581400" y="25908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3581400" y="3581400"/>
            <a:ext cx="1981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38200" y="21336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فقط با مسائل جزئی </a:t>
            </a:r>
          </a:p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سرکار دارند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838200" y="44958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درگیر فعالیتهای اداری</a:t>
            </a:r>
          </a:p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هستند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  <p:bldP spid="93188" grpId="0" animBg="1"/>
      <p:bldP spid="93189" grpId="0" animBg="1"/>
      <p:bldP spid="93190" grpId="0" animBg="1"/>
      <p:bldP spid="9319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  <a:endParaRPr lang="fa-IR" sz="4000" b="1"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en-US" sz="400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1600200" y="4038600"/>
            <a:ext cx="1981200" cy="1828800"/>
          </a:xfrm>
          <a:prstGeom prst="ellipse">
            <a:avLst/>
          </a:prstGeom>
          <a:solidFill>
            <a:srgbClr val="66FFFF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فهم</a:t>
            </a:r>
          </a:p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و</a:t>
            </a:r>
          </a:p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درک</a:t>
            </a:r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3352800" y="4038600"/>
            <a:ext cx="1981200" cy="1828800"/>
          </a:xfrm>
          <a:prstGeom prst="ellipse">
            <a:avLst/>
          </a:prstGeom>
          <a:solidFill>
            <a:srgbClr val="33CCFF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شوق</a:t>
            </a:r>
          </a:p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و</a:t>
            </a:r>
          </a:p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انگیزه</a:t>
            </a:r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5105400" y="4038600"/>
            <a:ext cx="1981200" cy="1828800"/>
          </a:xfrm>
          <a:prstGeom prst="ellipse">
            <a:avLst/>
          </a:prstGeom>
          <a:solidFill>
            <a:srgbClr val="3399FF"/>
          </a:solidFill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تجارب</a:t>
            </a:r>
          </a:p>
          <a:p>
            <a:pPr algn="ctr"/>
            <a:r>
              <a:rPr lang="fa-IR" sz="3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گذشته</a:t>
            </a:r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762000" y="26670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200">
                <a:solidFill>
                  <a:srgbClr val="D1F4F9"/>
                </a:solidFill>
                <a:effectLst/>
              </a:rPr>
              <a:t>مدیر آموزشی چگونه به نگرش آگاهانه در کار خویش دست می یابد؟</a:t>
            </a:r>
            <a:endParaRPr lang="en-US" sz="3200">
              <a:solidFill>
                <a:srgbClr val="D1F4F9"/>
              </a:solidFill>
              <a:effectLst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  <p:bldP spid="94215" grpId="0" animBg="1"/>
      <p:bldP spid="94216" grpId="0" animBg="1"/>
      <p:bldP spid="94217" grpId="0" animBg="1"/>
      <p:bldP spid="942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000" b="1">
                <a:solidFill>
                  <a:schemeClr val="folHlink"/>
                </a:solidFill>
              </a:rPr>
              <a:t>اصول مدیریت آموزشی</a:t>
            </a:r>
            <a:endParaRPr lang="en-US" sz="5000" b="1">
              <a:solidFill>
                <a:schemeClr val="folHlink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اول (مقدمه)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FFFF00"/>
                </a:solidFill>
              </a:rPr>
              <a:t>اقدام برای تربیت مدیران آموزشی نباید هدف باشد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FFFF00"/>
                </a:solidFill>
              </a:rPr>
              <a:t>بلکه هدف باید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-685800" y="35814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بهبود بخشیدن کیفیت شرایط آموزش و پرورش باشد.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  <p:bldP spid="952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22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3399FF"/>
                </a:solidFill>
                <a:effectLst/>
              </a:rPr>
              <a:t>زمینه فرهنگی-اجتماعی مدیریت نظام آموزشی</a:t>
            </a:r>
          </a:p>
          <a:p>
            <a:pPr algn="r" rtl="1">
              <a:buFont typeface="Wingdings" panose="05000000000000000000" pitchFamily="2" charset="2"/>
              <a:buNone/>
            </a:pPr>
            <a:endParaRPr lang="fa-IR" b="1">
              <a:solidFill>
                <a:srgbClr val="3399FF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chemeClr val="tx2"/>
                </a:solidFill>
                <a:effectLst/>
              </a:rPr>
              <a:t>تحلیل وظایف و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chemeClr val="tx2"/>
                </a:solidFill>
                <a:effectLst/>
              </a:rPr>
              <a:t>مسئولیتهای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chemeClr val="tx2"/>
                </a:solidFill>
                <a:effectLst/>
              </a:rPr>
              <a:t>سازمانهای رسمی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chemeClr val="tx2"/>
                </a:solidFill>
                <a:effectLst/>
              </a:rPr>
              <a:t>از دید پارسونز</a:t>
            </a:r>
            <a:endParaRPr lang="en-US" b="1">
              <a:solidFill>
                <a:schemeClr val="tx2"/>
              </a:solidFill>
              <a:effectLst/>
            </a:endParaRP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1219200" y="2895600"/>
            <a:ext cx="5105400" cy="33528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 sz="4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590800" y="4495800"/>
            <a:ext cx="24384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1905000" y="5410200"/>
            <a:ext cx="37338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743200" y="3505200"/>
            <a:ext cx="19764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سطح</a:t>
            </a:r>
          </a:p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نهادی-اجتماعی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895600" y="4724400"/>
            <a:ext cx="154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سطح اداری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3124200" y="5562600"/>
            <a:ext cx="1284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2800">
                <a:solidFill>
                  <a:schemeClr val="tx2"/>
                </a:solidFill>
                <a:effectLst/>
              </a:rPr>
              <a:t>سطح فنی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uiExpand="1" build="p"/>
      <p:bldP spid="96264" grpId="0" animBg="1"/>
      <p:bldP spid="96265" grpId="0" animBg="1"/>
      <p:bldP spid="96266" grpId="0" animBg="1"/>
      <p:bldP spid="96267" grpId="0"/>
      <p:bldP spid="96268" grpId="0"/>
      <p:bldP spid="96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r>
              <a:rPr lang="fa-IR" b="1">
                <a:solidFill>
                  <a:srgbClr val="66FFFF"/>
                </a:solidFill>
                <a:effectLst/>
              </a:rPr>
              <a:t>کتاب حاضر در سه بخش و دوازده فصل تدوین شده است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 b="1">
              <a:solidFill>
                <a:srgbClr val="66FFFF"/>
              </a:solidFill>
              <a:effectLst/>
            </a:endParaRPr>
          </a:p>
          <a:p>
            <a:pPr algn="r" rtl="1">
              <a:buFont typeface="Arial" panose="020B0604020202020204" pitchFamily="34" charset="0"/>
              <a:buNone/>
            </a:pPr>
            <a:endParaRPr lang="fa-IR" b="1">
              <a:solidFill>
                <a:srgbClr val="66FFFF"/>
              </a:solidFill>
              <a:effectLst/>
            </a:endParaRPr>
          </a:p>
          <a:p>
            <a:pPr algn="r" rtl="1">
              <a:buFont typeface="Arial" panose="020B0604020202020204" pitchFamily="34" charset="0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هدف کلی: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 sz="3600">
              <a:solidFill>
                <a:srgbClr val="FDFDFD"/>
              </a:solidFill>
              <a:effectLst/>
              <a:latin typeface="Arial" panose="020B0604020202020204" pitchFamily="34" charset="0"/>
            </a:endParaRPr>
          </a:p>
          <a:p>
            <a:pPr algn="r" rtl="1">
              <a:buFont typeface="Arial" panose="020B0604020202020204" pitchFamily="34" charset="0"/>
              <a:buNone/>
            </a:pPr>
            <a:r>
              <a:rPr lang="fa-IR" sz="3600">
                <a:solidFill>
                  <a:srgbClr val="FDFDFD"/>
                </a:solidFill>
                <a:effectLst/>
                <a:latin typeface="Arial" panose="020B0604020202020204" pitchFamily="34" charset="0"/>
              </a:rPr>
              <a:t>زمینه سازی برای شناخت علمی مدیریت و رهبری در آموزش و پرورش و تفکر درباره مسائل آن</a:t>
            </a:r>
            <a:endParaRPr lang="en-US" sz="3600">
              <a:solidFill>
                <a:srgbClr val="FDFDFD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23</a:t>
            </a:r>
            <a:endParaRPr lang="fa-IR" sz="4000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>
                <a:solidFill>
                  <a:schemeClr val="tx2"/>
                </a:solidFill>
                <a:effectLst/>
              </a:rPr>
              <a:t>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>
                <a:solidFill>
                  <a:schemeClr val="tx2"/>
                </a:solidFill>
                <a:effectLst/>
              </a:rPr>
              <a:t>                   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>
                <a:solidFill>
                  <a:schemeClr val="tx2"/>
                </a:solidFill>
                <a:effectLst/>
              </a:rPr>
              <a:t>                   </a:t>
            </a:r>
            <a:r>
              <a:rPr lang="fa-IR" sz="4000" b="1">
                <a:solidFill>
                  <a:schemeClr val="tx2"/>
                </a:solidFill>
              </a:rPr>
              <a:t>مسئولیت فنی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97284" name="Freeform 4"/>
          <p:cNvSpPr>
            <a:spLocks/>
          </p:cNvSpPr>
          <p:nvPr/>
        </p:nvSpPr>
        <p:spPr bwMode="auto">
          <a:xfrm flipH="1">
            <a:off x="4876800" y="3429000"/>
            <a:ext cx="838200" cy="381000"/>
          </a:xfrm>
          <a:custGeom>
            <a:avLst/>
            <a:gdLst>
              <a:gd name="T0" fmla="*/ 916 w 916"/>
              <a:gd name="T1" fmla="*/ 576 h 576"/>
              <a:gd name="T2" fmla="*/ 0 w 916"/>
              <a:gd name="T3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6" h="576">
                <a:moveTo>
                  <a:pt x="916" y="57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7285" name="Freeform 5"/>
          <p:cNvSpPr>
            <a:spLocks/>
          </p:cNvSpPr>
          <p:nvPr/>
        </p:nvSpPr>
        <p:spPr bwMode="auto">
          <a:xfrm flipV="1">
            <a:off x="3124200" y="3525838"/>
            <a:ext cx="990600" cy="284162"/>
          </a:xfrm>
          <a:custGeom>
            <a:avLst/>
            <a:gdLst>
              <a:gd name="T0" fmla="*/ 903 w 903"/>
              <a:gd name="T1" fmla="*/ 0 h 157"/>
              <a:gd name="T2" fmla="*/ 0 w 903"/>
              <a:gd name="T3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157">
                <a:moveTo>
                  <a:pt x="903" y="0"/>
                </a:moveTo>
                <a:lnTo>
                  <a:pt x="0" y="1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7286" name="Freeform 6"/>
          <p:cNvSpPr>
            <a:spLocks/>
          </p:cNvSpPr>
          <p:nvPr/>
        </p:nvSpPr>
        <p:spPr bwMode="auto">
          <a:xfrm>
            <a:off x="3276600" y="4495800"/>
            <a:ext cx="838200" cy="795338"/>
          </a:xfrm>
          <a:custGeom>
            <a:avLst/>
            <a:gdLst>
              <a:gd name="T0" fmla="*/ 903 w 903"/>
              <a:gd name="T1" fmla="*/ 0 h 837"/>
              <a:gd name="T2" fmla="*/ 0 w 903"/>
              <a:gd name="T3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837">
                <a:moveTo>
                  <a:pt x="903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 flipH="1">
            <a:off x="4953000" y="4648200"/>
            <a:ext cx="762000" cy="533400"/>
          </a:xfrm>
          <a:custGeom>
            <a:avLst/>
            <a:gdLst>
              <a:gd name="T0" fmla="*/ 934 w 934"/>
              <a:gd name="T1" fmla="*/ 0 h 1580"/>
              <a:gd name="T2" fmla="*/ 0 w 934"/>
              <a:gd name="T3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4" h="1580">
                <a:moveTo>
                  <a:pt x="934" y="0"/>
                </a:moveTo>
                <a:lnTo>
                  <a:pt x="0" y="15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5410200" y="25908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40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تربیت</a:t>
            </a:r>
            <a:endParaRPr lang="en-US" sz="40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381000" y="26670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5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فراگردهای عملی</a:t>
            </a:r>
            <a:endParaRPr lang="en-US" sz="35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290" name="AutoShape 10"/>
          <p:cNvSpPr>
            <a:spLocks noChangeArrowheads="1"/>
          </p:cNvSpPr>
          <p:nvPr/>
        </p:nvSpPr>
        <p:spPr bwMode="auto">
          <a:xfrm>
            <a:off x="5486400" y="49530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4000">
                <a:solidFill>
                  <a:srgbClr val="333300"/>
                </a:solidFill>
                <a:effectLst/>
              </a:rPr>
              <a:t>تدریس</a:t>
            </a:r>
            <a:endParaRPr lang="en-US" sz="4000">
              <a:solidFill>
                <a:srgbClr val="333300"/>
              </a:solidFill>
              <a:effectLst/>
            </a:endParaRP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533400" y="5029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600">
                <a:solidFill>
                  <a:srgbClr val="333300"/>
                </a:solidFill>
                <a:effectLst/>
              </a:rPr>
              <a:t>ایفای وظایف</a:t>
            </a:r>
            <a:endParaRPr lang="en-US" sz="3600">
              <a:solidFill>
                <a:srgbClr val="333300"/>
              </a:solidFill>
              <a:effectLst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  <p:bldP spid="97284" grpId="0" animBg="1"/>
      <p:bldP spid="97285" grpId="0" animBg="1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23</a:t>
            </a:r>
            <a:endParaRPr lang="fa-IR" sz="4000" b="1">
              <a:solidFill>
                <a:srgbClr val="FDFDFD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FFFF00"/>
                </a:solidFill>
              </a:rPr>
              <a:t>   در سطح فنی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FFFF00"/>
                </a:solidFill>
              </a:rPr>
              <a:t> مشخص می شود :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09800" y="22860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3399FF"/>
                </a:solidFill>
                <a:effectLst/>
              </a:rPr>
              <a:t>چه افرادی؟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286000" y="3124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3399FF"/>
                </a:solidFill>
                <a:effectLst/>
              </a:rPr>
              <a:t>چگونه؟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286000" y="39624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3399FF"/>
                </a:solidFill>
                <a:effectLst/>
              </a:rPr>
              <a:t>با چه وسایلی؟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371600" y="47244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3399FF"/>
                </a:solidFill>
                <a:effectLst/>
              </a:rPr>
              <a:t>در جهت چه اهدافی؟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28600" y="5715000"/>
            <a:ext cx="2843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باید آموزش ببینند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  <p:bldP spid="98308" grpId="0"/>
      <p:bldP spid="98309" grpId="0"/>
      <p:bldP spid="98310" grpId="0"/>
      <p:bldP spid="98311" grpId="0"/>
      <p:bldP spid="983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23</a:t>
            </a:r>
            <a:endParaRPr lang="fa-IR" sz="4000" b="1">
              <a:solidFill>
                <a:srgbClr val="FDFDFD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/>
          </a:p>
          <a:p>
            <a:pPr algn="r" rtl="1">
              <a:buFontTx/>
              <a:buChar char="-"/>
            </a:pPr>
            <a:r>
              <a:rPr lang="fa-IR" sz="3600" b="1">
                <a:solidFill>
                  <a:schemeClr val="tx2"/>
                </a:solidFill>
              </a:rPr>
              <a:t>بخش عمده کارکردهای مدیریت آموزشی</a:t>
            </a:r>
          </a:p>
          <a:p>
            <a:pPr algn="r" rtl="1">
              <a:buFontTx/>
              <a:buNone/>
            </a:pPr>
            <a:r>
              <a:rPr lang="fa-IR" sz="3600" b="1">
                <a:solidFill>
                  <a:schemeClr val="tx2"/>
                </a:solidFill>
              </a:rPr>
              <a:t>در مدرسه و کلاس درس توسط ماهیت وظایف فنی</a:t>
            </a:r>
          </a:p>
          <a:p>
            <a:pPr algn="r" rtl="1">
              <a:buFontTx/>
              <a:buNone/>
            </a:pPr>
            <a:r>
              <a:rPr lang="fa-IR" sz="3600" b="1">
                <a:solidFill>
                  <a:schemeClr val="tx2"/>
                </a:solidFill>
              </a:rPr>
              <a:t>مشخص می شود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5105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24</a:t>
            </a:r>
            <a:r>
              <a:rPr lang="fa-IR" sz="3600" b="1">
                <a:solidFill>
                  <a:schemeClr val="tx2"/>
                </a:solidFill>
                <a:effectLst/>
              </a:rPr>
              <a:t> 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</a:t>
            </a:r>
            <a:r>
              <a:rPr lang="fa-IR" b="1">
                <a:solidFill>
                  <a:srgbClr val="33CCFF"/>
                </a:solidFill>
                <a:effectLst/>
              </a:rPr>
              <a:t>همه اقدامات سطح فنی زیر نظر سطح «</a:t>
            </a:r>
            <a:r>
              <a:rPr lang="fa-IR" b="1">
                <a:solidFill>
                  <a:srgbClr val="FFFF00"/>
                </a:solidFill>
                <a:effectLst/>
              </a:rPr>
              <a:t>اداری</a:t>
            </a:r>
            <a:r>
              <a:rPr lang="fa-IR" b="1">
                <a:solidFill>
                  <a:srgbClr val="33CCFF"/>
                </a:solidFill>
                <a:effectLst/>
              </a:rPr>
              <a:t>» قرار دارند</a:t>
            </a:r>
            <a:endParaRPr lang="fa-IR" b="1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    سطح اداری :</a:t>
            </a:r>
            <a:endParaRPr lang="en-US" sz="4400" b="1">
              <a:solidFill>
                <a:srgbClr val="66FF33"/>
              </a:solidFill>
              <a:effectLst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H="1" flipV="1">
            <a:off x="3581400" y="35052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H="1">
            <a:off x="3581400" y="3810000"/>
            <a:ext cx="2057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838200" y="32004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اداره کننده امور داخلی</a:t>
            </a:r>
          </a:p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سازمان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838200" y="44958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میانجی سازمان و جامعه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  <p:bldP spid="100356" grpId="0" animBg="1"/>
      <p:bldP spid="100357" grpId="0" animBg="1"/>
      <p:bldP spid="100358" grpId="0" animBg="1"/>
      <p:bldP spid="10035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24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</a:rPr>
              <a:t>واحدهای سازمانی مسئول وظایف اداری کدامند؟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447800" y="3810000"/>
            <a:ext cx="70866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کلیه واحدهای اجرایی و ستادی اداره کننده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آموزش و پرورش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/>
      <p:bldP spid="10138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24</a:t>
            </a:r>
            <a:endParaRPr lang="fa-IR"/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en-US" sz="4000">
              <a:solidFill>
                <a:schemeClr val="tx2"/>
              </a:solidFill>
              <a:effectLst/>
            </a:endParaRP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1371600" y="4648200"/>
            <a:ext cx="3048000" cy="16002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CC00"/>
                </a:solidFill>
                <a:effectLst/>
                <a:latin typeface="Arial" panose="020B0604020202020204" pitchFamily="34" charset="0"/>
              </a:rPr>
              <a:t>دارای وظایف کارکردهای</a:t>
            </a:r>
          </a:p>
          <a:p>
            <a:pPr algn="ctr" rtl="0"/>
            <a:r>
              <a:rPr lang="fa-IR" sz="2800">
                <a:solidFill>
                  <a:srgbClr val="00CC00"/>
                </a:solidFill>
                <a:effectLst/>
                <a:latin typeface="Arial" panose="020B0604020202020204" pitchFamily="34" charset="0"/>
              </a:rPr>
              <a:t>عمومی مدیریت</a:t>
            </a:r>
            <a:endParaRPr lang="en-US" sz="2800">
              <a:solidFill>
                <a:srgbClr val="00CC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1447800" y="2590800"/>
            <a:ext cx="2971800" cy="16002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00CC00"/>
                </a:solidFill>
                <a:effectLst/>
                <a:latin typeface="Arial" panose="020B0604020202020204" pitchFamily="34" charset="0"/>
              </a:rPr>
              <a:t>دارای شباهت تام</a:t>
            </a:r>
          </a:p>
          <a:p>
            <a:pPr algn="ctr" rtl="0"/>
            <a:r>
              <a:rPr lang="fa-IR" sz="2800">
                <a:solidFill>
                  <a:srgbClr val="00CC00"/>
                </a:solidFill>
                <a:effectLst/>
                <a:latin typeface="Arial" panose="020B0604020202020204" pitchFamily="34" charset="0"/>
              </a:rPr>
              <a:t>با مدیریت های دیگر</a:t>
            </a:r>
            <a:endParaRPr lang="en-US" sz="2800">
              <a:solidFill>
                <a:srgbClr val="00CC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495800" y="3352800"/>
            <a:ext cx="37957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000">
                <a:solidFill>
                  <a:schemeClr val="tx2"/>
                </a:solidFill>
                <a:effectLst/>
              </a:rPr>
              <a:t>مدیریت آموزشی در سطح اداری  دارای چه ویژگیهایی است؟</a:t>
            </a:r>
            <a:endParaRPr lang="en-US" sz="40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  <p:bldP spid="102404" grpId="0" animBg="1"/>
      <p:bldP spid="102405" grpId="0" animBg="1"/>
      <p:bldP spid="10240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25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2362200" y="2209800"/>
            <a:ext cx="2514600" cy="1295400"/>
          </a:xfrm>
          <a:prstGeom prst="ellips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folHlink"/>
                </a:solidFill>
                <a:effectLst/>
              </a:rPr>
              <a:t>سطح نهادی</a:t>
            </a:r>
          </a:p>
          <a:p>
            <a:pPr algn="ctr"/>
            <a:r>
              <a:rPr lang="fa-IR" sz="2800">
                <a:solidFill>
                  <a:schemeClr val="folHlink"/>
                </a:solidFill>
                <a:effectLst/>
              </a:rPr>
              <a:t>اجتماعی</a:t>
            </a:r>
            <a:endParaRPr lang="en-US" sz="2800">
              <a:solidFill>
                <a:schemeClr val="folHlink"/>
              </a:solidFill>
              <a:effectLst/>
            </a:endParaRPr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2362200" y="3886200"/>
            <a:ext cx="2514600" cy="1295400"/>
          </a:xfrm>
          <a:prstGeom prst="ellips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folHlink"/>
                </a:solidFill>
                <a:effectLst/>
              </a:rPr>
              <a:t>سطح اداری</a:t>
            </a:r>
            <a:endParaRPr lang="en-US" sz="2800">
              <a:solidFill>
                <a:schemeClr val="folHlink"/>
              </a:solidFill>
              <a:effectLst/>
            </a:endParaRPr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2362200" y="5562600"/>
            <a:ext cx="2514600" cy="1295400"/>
          </a:xfrm>
          <a:prstGeom prst="ellips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folHlink"/>
                </a:solidFill>
                <a:effectLst/>
              </a:rPr>
              <a:t>سطح فنی</a:t>
            </a:r>
            <a:endParaRPr lang="en-US" sz="2800">
              <a:solidFill>
                <a:schemeClr val="folHlink"/>
              </a:solidFill>
              <a:effectLst/>
            </a:endParaRP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533400" y="2743200"/>
            <a:ext cx="1524000" cy="1828800"/>
          </a:xfrm>
          <a:prstGeom prst="curvedRightArrow">
            <a:avLst>
              <a:gd name="adj1" fmla="val 24000"/>
              <a:gd name="adj2" fmla="val 4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685800" y="4495800"/>
            <a:ext cx="1371600" cy="20574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  <p:bldP spid="103430" grpId="0" animBg="1"/>
      <p:bldP spid="103431" grpId="0" animBg="1"/>
      <p:bldP spid="103432" grpId="0" animBg="1"/>
      <p:bldP spid="103433" grpId="0" animBg="1"/>
      <p:bldP spid="10343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25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</a:rPr>
              <a:t>وظایف و مسئولیتهای سطح نهادی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609600" y="4267200"/>
            <a:ext cx="79248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66FFFF"/>
                </a:solidFill>
                <a:effectLst/>
              </a:rPr>
              <a:t>تعیین فلسفه و اهداف آموزش و پرورش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66FFFF"/>
                </a:solidFill>
                <a:effectLst/>
              </a:rPr>
              <a:t>القای اعتقادات،ارزشها و هنجارهای جامعه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uiExpand="1" build="p"/>
      <p:bldP spid="1075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25</a:t>
            </a:r>
            <a:endParaRPr lang="fa-IR" sz="4000" b="1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b="1">
              <a:solidFill>
                <a:srgbClr val="3399FF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rgbClr val="66FFFF"/>
                </a:solidFill>
                <a:effectLst/>
              </a:rPr>
              <a:t>در نظامهای آموزشی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rgbClr val="66FFFF"/>
                </a:solidFill>
                <a:effectLst/>
              </a:rPr>
              <a:t>متمرکز،هدایت و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rgbClr val="66FFFF"/>
                </a:solidFill>
                <a:effectLst/>
              </a:rPr>
              <a:t>کنترل نهادی به وسیله :</a:t>
            </a:r>
            <a:endParaRPr lang="en-US" b="1">
              <a:solidFill>
                <a:srgbClr val="66FFFF"/>
              </a:solidFill>
              <a:effectLst/>
            </a:endParaRPr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 flipV="1">
            <a:off x="3505200" y="2667000"/>
            <a:ext cx="2209800" cy="1676400"/>
          </a:xfrm>
          <a:custGeom>
            <a:avLst/>
            <a:gdLst>
              <a:gd name="T0" fmla="*/ 903 w 903"/>
              <a:gd name="T1" fmla="*/ 0 h 157"/>
              <a:gd name="T2" fmla="*/ 0 w 903"/>
              <a:gd name="T3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157">
                <a:moveTo>
                  <a:pt x="903" y="0"/>
                </a:moveTo>
                <a:lnTo>
                  <a:pt x="0" y="1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8550" name="Freeform 6"/>
          <p:cNvSpPr>
            <a:spLocks/>
          </p:cNvSpPr>
          <p:nvPr/>
        </p:nvSpPr>
        <p:spPr bwMode="auto">
          <a:xfrm flipV="1">
            <a:off x="4419600" y="4038600"/>
            <a:ext cx="1295400" cy="304800"/>
          </a:xfrm>
          <a:custGeom>
            <a:avLst/>
            <a:gdLst>
              <a:gd name="T0" fmla="*/ 903 w 903"/>
              <a:gd name="T1" fmla="*/ 0 h 837"/>
              <a:gd name="T2" fmla="*/ 0 w 903"/>
              <a:gd name="T3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837">
                <a:moveTo>
                  <a:pt x="903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8551" name="Freeform 7"/>
          <p:cNvSpPr>
            <a:spLocks/>
          </p:cNvSpPr>
          <p:nvPr/>
        </p:nvSpPr>
        <p:spPr bwMode="auto">
          <a:xfrm>
            <a:off x="5410200" y="4343400"/>
            <a:ext cx="304800" cy="1066800"/>
          </a:xfrm>
          <a:custGeom>
            <a:avLst/>
            <a:gdLst>
              <a:gd name="T0" fmla="*/ 934 w 934"/>
              <a:gd name="T1" fmla="*/ 0 h 1580"/>
              <a:gd name="T2" fmla="*/ 0 w 934"/>
              <a:gd name="T3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4" h="1580">
                <a:moveTo>
                  <a:pt x="934" y="0"/>
                </a:moveTo>
                <a:lnTo>
                  <a:pt x="0" y="15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457200" y="21336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ارگانهای قانونگذار</a:t>
            </a:r>
            <a:endParaRPr lang="en-US" sz="28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1371600" y="3505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</a:rPr>
              <a:t>دولت</a:t>
            </a:r>
            <a:endParaRPr lang="en-US" sz="2800">
              <a:solidFill>
                <a:srgbClr val="333300"/>
              </a:solidFill>
              <a:effectLst/>
            </a:endParaRP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2362200" y="48768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333300"/>
                </a:solidFill>
                <a:effectLst/>
              </a:rPr>
              <a:t>وزارت آموزش و پرورش</a:t>
            </a:r>
            <a:endParaRPr lang="en-US">
              <a:solidFill>
                <a:srgbClr val="333300"/>
              </a:solidFill>
              <a:effectLst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0" y="5105400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صورت می پذیرد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uiExpand="1" build="p"/>
      <p:bldP spid="108549" grpId="0" animBg="1"/>
      <p:bldP spid="108550" grpId="0" animBg="1"/>
      <p:bldP spid="108551" grpId="0" animBg="1"/>
      <p:bldP spid="108553" grpId="0" animBg="1"/>
      <p:bldP spid="108554" grpId="0" animBg="1"/>
      <p:bldP spid="108555" grpId="0" animBg="1"/>
      <p:bldP spid="10855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25</a:t>
            </a:r>
            <a:endParaRPr lang="fa-IR" sz="4000" b="1">
              <a:solidFill>
                <a:schemeClr val="tx2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sz="4000" b="1">
              <a:solidFill>
                <a:srgbClr val="3399FF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3399FF"/>
                </a:solidFill>
                <a:effectLst/>
              </a:rPr>
              <a:t>در نظامهای آموزشی غیرمتمرکز،از طریق</a:t>
            </a:r>
            <a:endParaRPr lang="en-US" sz="4000" b="1">
              <a:solidFill>
                <a:srgbClr val="3399FF"/>
              </a:solidFill>
              <a:effectLst/>
            </a:endParaRPr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4876800" y="3733800"/>
            <a:ext cx="3886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نهادهای قانونگذار</a:t>
            </a:r>
            <a:endParaRPr lang="en-US" sz="2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819400" y="5257800"/>
            <a:ext cx="3886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هیأت های امنا</a:t>
            </a:r>
            <a:endParaRPr lang="en-US" sz="2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609600" y="3733800"/>
            <a:ext cx="38100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شوراهای منتخب مردمی</a:t>
            </a:r>
            <a:endParaRPr lang="en-US" sz="280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47625" y="5764213"/>
            <a:ext cx="2697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600">
                <a:solidFill>
                  <a:srgbClr val="3399FF"/>
                </a:solidFill>
                <a:effectLst/>
              </a:rPr>
              <a:t>صورت می پذیرد</a:t>
            </a:r>
            <a:endParaRPr lang="en-US" sz="3600">
              <a:solidFill>
                <a:srgbClr val="3399FF"/>
              </a:solidFill>
              <a:effectLst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uiExpand="1" build="p"/>
      <p:bldP spid="109572" grpId="0" animBg="1"/>
      <p:bldP spid="109573" grpId="0" animBg="1"/>
      <p:bldP spid="109574" grpId="0" animBg="1"/>
      <p:bldP spid="1095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724400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هدف کلی بخش یکم؛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/>
          </a:p>
          <a:p>
            <a:pPr algn="r" rtl="1">
              <a:buFont typeface="Arial" panose="020B0604020202020204" pitchFamily="34" charset="0"/>
              <a:buNone/>
            </a:pPr>
            <a:r>
              <a:rPr lang="fa-IR" sz="4000">
                <a:solidFill>
                  <a:srgbClr val="FFFFCC"/>
                </a:solidFill>
                <a:effectLst/>
              </a:rPr>
              <a:t>آشنایی دانشجویان با زمینه های فرهنگی - اجتماعی نظام آموزشی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>
              <a:solidFill>
                <a:srgbClr val="FFFFCC"/>
              </a:solidFill>
              <a:effectLst/>
            </a:endParaRPr>
          </a:p>
          <a:p>
            <a:pPr algn="r" rtl="1">
              <a:buFont typeface="Arial" panose="020B0604020202020204" pitchFamily="34" charset="0"/>
              <a:buNone/>
            </a:pPr>
            <a:r>
              <a:rPr lang="fa-IR" sz="4000">
                <a:solidFill>
                  <a:srgbClr val="FFFFCC"/>
                </a:solidFill>
                <a:effectLst/>
              </a:rPr>
              <a:t>واثرات آن بر</a:t>
            </a:r>
            <a:r>
              <a:rPr lang="fa-IR">
                <a:solidFill>
                  <a:srgbClr val="FFFFCC"/>
                </a:solidFill>
                <a:effectLst/>
              </a:rPr>
              <a:t>                                                 </a:t>
            </a:r>
          </a:p>
          <a:p>
            <a:pPr algn="r" rtl="1">
              <a:buFont typeface="Arial" panose="020B0604020202020204" pitchFamily="34" charset="0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                                                                </a:t>
            </a:r>
            <a:endParaRPr lang="en-US">
              <a:solidFill>
                <a:srgbClr val="FFFFCC"/>
              </a:solidFill>
              <a:effectLst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 flipV="1">
            <a:off x="5181600" y="4495800"/>
            <a:ext cx="14478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181600" y="5257800"/>
            <a:ext cx="1447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181600" y="5257800"/>
            <a:ext cx="1447800" cy="762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1905000" y="4038600"/>
            <a:ext cx="3048000" cy="838200"/>
          </a:xfrm>
          <a:prstGeom prst="plaque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800">
                <a:solidFill>
                  <a:schemeClr val="tx2"/>
                </a:solidFill>
                <a:effectLst/>
              </a:rPr>
              <a:t>اهداف</a:t>
            </a:r>
            <a:endParaRPr lang="en-US" sz="4800">
              <a:solidFill>
                <a:schemeClr val="tx2"/>
              </a:solidFill>
              <a:effectLst/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1905000" y="4876800"/>
            <a:ext cx="3048000" cy="838200"/>
          </a:xfrm>
          <a:prstGeom prst="plaque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800">
                <a:solidFill>
                  <a:schemeClr val="tx2"/>
                </a:solidFill>
                <a:effectLst/>
              </a:rPr>
              <a:t>سازمان</a:t>
            </a:r>
            <a:endParaRPr lang="en-US" sz="4800">
              <a:solidFill>
                <a:schemeClr val="tx2"/>
              </a:solidFill>
              <a:effectLst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1905000" y="5715000"/>
            <a:ext cx="3048000" cy="838200"/>
          </a:xfrm>
          <a:prstGeom prst="plaque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2800">
                <a:solidFill>
                  <a:schemeClr val="tx2"/>
                </a:solidFill>
                <a:effectLst/>
              </a:rPr>
              <a:t>مدیریت آموزش و پرورش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417513" y="5892800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4000" b="0">
                <a:solidFill>
                  <a:srgbClr val="FFFFCC"/>
                </a:solidFill>
                <a:effectLst/>
              </a:rPr>
              <a:t>است.</a:t>
            </a:r>
            <a:endParaRPr lang="en-US" sz="4000" b="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5018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5105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26</a:t>
            </a:r>
            <a:r>
              <a:rPr lang="fa-IR" sz="3600" b="1">
                <a:solidFill>
                  <a:schemeClr val="tx2"/>
                </a:solidFill>
                <a:effectLst/>
              </a:rPr>
              <a:t> 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</a:t>
            </a:r>
            <a:r>
              <a:rPr lang="fa-IR" sz="4000" b="1">
                <a:solidFill>
                  <a:srgbClr val="33CCFF"/>
                </a:solidFill>
                <a:effectLst/>
              </a:rPr>
              <a:t>کارکردهای آموزش و پرورش</a:t>
            </a:r>
            <a:endParaRPr lang="fa-IR" sz="4000" b="1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وظایف و کارکرها</a:t>
            </a:r>
            <a:endParaRPr lang="en-US" sz="4400" b="1">
              <a:solidFill>
                <a:srgbClr val="66FF33"/>
              </a:solidFill>
              <a:effectLst/>
            </a:endParaRP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H="1" flipV="1">
            <a:off x="3581400" y="35052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3581400" y="3810000"/>
            <a:ext cx="2057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838200" y="32004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2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آشـــکار</a:t>
            </a:r>
            <a:endParaRPr lang="en-US" sz="32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838200" y="44958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20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نـــهان</a:t>
            </a:r>
            <a:endParaRPr lang="en-US" sz="320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762000" y="54102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D1F4F9"/>
                </a:solidFill>
                <a:effectLst/>
              </a:rPr>
              <a:t>هدف گذاری نظامهای آموزشی عمدتا مبتنی بر کارکردهای آشکار است</a:t>
            </a:r>
            <a:endParaRPr lang="en-US" sz="3600">
              <a:solidFill>
                <a:srgbClr val="D1F4F9"/>
              </a:solidFill>
              <a:effectLst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uiExpand="1" build="p"/>
      <p:bldP spid="110596" grpId="0" animBg="1"/>
      <p:bldP spid="110597" grpId="0" animBg="1"/>
      <p:bldP spid="110598" grpId="0" animBg="1"/>
      <p:bldP spid="110599" grpId="0" animBg="1"/>
      <p:bldP spid="11060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26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99FF"/>
                </a:solidFill>
              </a:rPr>
              <a:t>              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99FF"/>
                </a:solidFill>
              </a:rPr>
              <a:t>                      </a:t>
            </a:r>
            <a:r>
              <a:rPr lang="fa-IR" sz="4000" b="1">
                <a:solidFill>
                  <a:srgbClr val="3399FF"/>
                </a:solidFill>
              </a:rPr>
              <a:t>کارکردهای آشکار</a:t>
            </a: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4648200" y="4572000"/>
            <a:ext cx="2438400" cy="1981200"/>
          </a:xfrm>
          <a:prstGeom prst="star24">
            <a:avLst>
              <a:gd name="adj" fmla="val 3750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پرورش</a:t>
            </a:r>
          </a:p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سیاسی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5715000" y="2362200"/>
            <a:ext cx="2438400" cy="1981200"/>
          </a:xfrm>
          <a:prstGeom prst="star24">
            <a:avLst>
              <a:gd name="adj" fmla="val 3750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فرهنگ پذیری</a:t>
            </a:r>
            <a:endParaRPr lang="en-US" sz="3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1981200" y="4572000"/>
            <a:ext cx="2438400" cy="1981200"/>
          </a:xfrm>
          <a:prstGeom prst="star24">
            <a:avLst>
              <a:gd name="adj" fmla="val 3750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تربیت</a:t>
            </a:r>
          </a:p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حرفه ای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609600" y="2362200"/>
            <a:ext cx="2438400" cy="1981200"/>
          </a:xfrm>
          <a:prstGeom prst="star24">
            <a:avLst>
              <a:gd name="adj" fmla="val 3750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31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جامعه پذیری</a:t>
            </a:r>
            <a:endParaRPr lang="en-US" sz="31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uiExpand="1" build="p"/>
      <p:bldP spid="111621" grpId="0" animBg="1"/>
      <p:bldP spid="111622" grpId="0" animBg="1"/>
      <p:bldP spid="111623" grpId="0" animBg="1"/>
      <p:bldP spid="1116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</a:rPr>
              <a:t>                    </a:t>
            </a:r>
            <a:r>
              <a:rPr lang="fa-IR" sz="4000" b="1">
                <a:solidFill>
                  <a:srgbClr val="3399FF"/>
                </a:solidFill>
              </a:rPr>
              <a:t>کارکردهای پنهان</a:t>
            </a: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33400" y="1371600"/>
            <a:ext cx="2819400" cy="2133600"/>
          </a:xfrm>
          <a:prstGeom prst="cloudCallout">
            <a:avLst>
              <a:gd name="adj1" fmla="val 40542"/>
              <a:gd name="adj2" fmla="val 54611"/>
            </a:avLst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تضعیف</a:t>
            </a:r>
          </a:p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قدرت والدین</a:t>
            </a:r>
          </a:p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بر فرزندان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5486400" y="1295400"/>
            <a:ext cx="2895600" cy="2133600"/>
          </a:xfrm>
          <a:prstGeom prst="cloudCallout">
            <a:avLst>
              <a:gd name="adj1" fmla="val -27685"/>
              <a:gd name="adj2" fmla="val 57144"/>
            </a:avLst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دگرگون سازی نظام طبقاتی جامعه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3505200" y="4724400"/>
            <a:ext cx="2438400" cy="1828800"/>
          </a:xfrm>
          <a:prstGeom prst="cloudCallout">
            <a:avLst>
              <a:gd name="adj1" fmla="val -6444"/>
              <a:gd name="adj2" fmla="val -79079"/>
            </a:avLst>
          </a:prstGeom>
          <a:noFill/>
          <a:ln w="444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a-IR" sz="2800">
                <a:solidFill>
                  <a:srgbClr val="FFFFCC"/>
                </a:solidFill>
                <a:effectLst/>
              </a:rPr>
              <a:t>تسهیل تحرک اجتماعی</a:t>
            </a:r>
            <a:endParaRPr lang="en-US" sz="28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248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98" decel="100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248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248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248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  <p:bldP spid="112648" grpId="0" animBg="1"/>
      <p:bldP spid="112649" grpId="0" animBg="1"/>
      <p:bldP spid="11265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27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</a:rPr>
              <a:t>« نظام آموزشی و فرهنگ »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09600" y="42672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66FFFF"/>
                </a:solidFill>
                <a:effectLst/>
              </a:rPr>
              <a:t>فرهنگ دلالت دارد بر نحوه و روش زندگی که هر جامعه ای برای رفع نیازهای اساسی خود اختیار می کند.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  <p:bldP spid="11366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27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در هر جامعه ای،نظام آموزشی در درجه اول به منظور فرهنگ پذیری به وجود می آید،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609600" y="42672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فرهنگ پذ</a:t>
            </a:r>
            <a:r>
              <a:rPr lang="en-US" sz="3200">
                <a:solidFill>
                  <a:schemeClr val="hlink"/>
                </a:solidFill>
                <a:effectLst/>
              </a:rPr>
              <a:t> </a:t>
            </a:r>
            <a:r>
              <a:rPr lang="fa-IR" sz="3200">
                <a:solidFill>
                  <a:schemeClr val="hlink"/>
                </a:solidFill>
                <a:effectLst/>
              </a:rPr>
              <a:t>یری= </a:t>
            </a:r>
            <a:r>
              <a:rPr lang="fa-IR" sz="3200">
                <a:solidFill>
                  <a:srgbClr val="FFFFCC"/>
                </a:solidFill>
                <a:effectLst/>
              </a:rPr>
              <a:t>جریان هماهنگ کردن فرد با فرهنگ جامعه</a:t>
            </a:r>
            <a:endParaRPr lang="fa-IR" sz="320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  <p:bldP spid="11469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</a:t>
            </a:r>
            <a:r>
              <a:rPr lang="en-US" sz="3600">
                <a:solidFill>
                  <a:srgbClr val="FDFDFD"/>
                </a:solidFill>
                <a:effectLst/>
              </a:rPr>
              <a:t>26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</a:rPr>
              <a:t>نظام آموزشی و فرهنگ در چه زمینه هایی به امر فرهنگ پذیری کمک می کند؟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09600" y="4267200"/>
            <a:ext cx="79248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66FFFF"/>
                </a:solidFill>
                <a:effectLst/>
              </a:rPr>
              <a:t>- یادگیری عادات و رسوم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66FFFF"/>
                </a:solidFill>
                <a:effectLst/>
              </a:rPr>
              <a:t>- زبان،کسب و کار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66FFFF"/>
                </a:solidFill>
                <a:effectLst/>
              </a:rPr>
              <a:t>- ارزشهای جامعه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uiExpand="1" build="p"/>
      <p:bldP spid="12186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27</a:t>
            </a:r>
            <a:endParaRPr lang="fa-IR" sz="4000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endParaRPr lang="fa-IR" sz="4000" b="1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chemeClr val="tx2"/>
                </a:solidFill>
                <a:effectLst/>
              </a:rPr>
              <a:t>    هدفهای آموزش و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b="1">
                <a:solidFill>
                  <a:schemeClr val="tx2"/>
                </a:solidFill>
                <a:effectLst/>
              </a:rPr>
              <a:t>    پرورش مشتق از:</a:t>
            </a:r>
            <a:endParaRPr lang="en-US" b="1">
              <a:solidFill>
                <a:schemeClr val="tx2"/>
              </a:solidFill>
              <a:effectLst/>
            </a:endParaRPr>
          </a:p>
        </p:txBody>
      </p:sp>
      <p:sp>
        <p:nvSpPr>
          <p:cNvPr id="125956" name="Freeform 4"/>
          <p:cNvSpPr>
            <a:spLocks/>
          </p:cNvSpPr>
          <p:nvPr/>
        </p:nvSpPr>
        <p:spPr bwMode="auto">
          <a:xfrm>
            <a:off x="4052888" y="2868613"/>
            <a:ext cx="1454150" cy="914400"/>
          </a:xfrm>
          <a:custGeom>
            <a:avLst/>
            <a:gdLst>
              <a:gd name="T0" fmla="*/ 916 w 916"/>
              <a:gd name="T1" fmla="*/ 576 h 576"/>
              <a:gd name="T2" fmla="*/ 0 w 916"/>
              <a:gd name="T3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16" h="576">
                <a:moveTo>
                  <a:pt x="916" y="57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5957" name="Freeform 5"/>
          <p:cNvSpPr>
            <a:spLocks/>
          </p:cNvSpPr>
          <p:nvPr/>
        </p:nvSpPr>
        <p:spPr bwMode="auto">
          <a:xfrm>
            <a:off x="4094163" y="3783013"/>
            <a:ext cx="1433512" cy="249237"/>
          </a:xfrm>
          <a:custGeom>
            <a:avLst/>
            <a:gdLst>
              <a:gd name="T0" fmla="*/ 903 w 903"/>
              <a:gd name="T1" fmla="*/ 0 h 157"/>
              <a:gd name="T2" fmla="*/ 0 w 903"/>
              <a:gd name="T3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157">
                <a:moveTo>
                  <a:pt x="903" y="0"/>
                </a:moveTo>
                <a:lnTo>
                  <a:pt x="0" y="1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5958" name="Freeform 6"/>
          <p:cNvSpPr>
            <a:spLocks/>
          </p:cNvSpPr>
          <p:nvPr/>
        </p:nvSpPr>
        <p:spPr bwMode="auto">
          <a:xfrm>
            <a:off x="4094163" y="3803650"/>
            <a:ext cx="1433512" cy="1328738"/>
          </a:xfrm>
          <a:custGeom>
            <a:avLst/>
            <a:gdLst>
              <a:gd name="T0" fmla="*/ 903 w 903"/>
              <a:gd name="T1" fmla="*/ 0 h 837"/>
              <a:gd name="T2" fmla="*/ 0 w 903"/>
              <a:gd name="T3" fmla="*/ 837 h 8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3" h="837">
                <a:moveTo>
                  <a:pt x="903" y="0"/>
                </a:moveTo>
                <a:lnTo>
                  <a:pt x="0" y="8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5959" name="Freeform 7"/>
          <p:cNvSpPr>
            <a:spLocks/>
          </p:cNvSpPr>
          <p:nvPr/>
        </p:nvSpPr>
        <p:spPr bwMode="auto">
          <a:xfrm>
            <a:off x="4052888" y="3810000"/>
            <a:ext cx="1482725" cy="2508250"/>
          </a:xfrm>
          <a:custGeom>
            <a:avLst/>
            <a:gdLst>
              <a:gd name="T0" fmla="*/ 934 w 934"/>
              <a:gd name="T1" fmla="*/ 0 h 1580"/>
              <a:gd name="T2" fmla="*/ 0 w 934"/>
              <a:gd name="T3" fmla="*/ 1580 h 15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4" h="1580">
                <a:moveTo>
                  <a:pt x="934" y="0"/>
                </a:moveTo>
                <a:lnTo>
                  <a:pt x="0" y="15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990600" y="2362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ارزشها</a:t>
            </a:r>
            <a:endParaRPr lang="en-US" sz="28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990600" y="3505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هنجارها</a:t>
            </a:r>
            <a:endParaRPr lang="en-US" sz="28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990600" y="4648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</a:rPr>
              <a:t>اولویتها</a:t>
            </a:r>
            <a:endParaRPr lang="en-US" sz="2800">
              <a:solidFill>
                <a:srgbClr val="333300"/>
              </a:solidFill>
              <a:effectLst/>
            </a:endParaRP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990600" y="5791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2800">
                <a:solidFill>
                  <a:srgbClr val="333300"/>
                </a:solidFill>
                <a:effectLst/>
              </a:rPr>
              <a:t>سنت های </a:t>
            </a:r>
          </a:p>
          <a:p>
            <a:pPr algn="ctr" rtl="0"/>
            <a:r>
              <a:rPr lang="fa-IR" sz="2800">
                <a:solidFill>
                  <a:srgbClr val="333300"/>
                </a:solidFill>
                <a:effectLst/>
              </a:rPr>
              <a:t>جامعه</a:t>
            </a:r>
            <a:endParaRPr lang="en-US" sz="2800">
              <a:solidFill>
                <a:srgbClr val="333300"/>
              </a:solidFill>
              <a:effectLst/>
            </a:endParaRP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6019800"/>
            <a:ext cx="1096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chemeClr val="tx2"/>
                </a:solidFill>
                <a:effectLst/>
              </a:rPr>
              <a:t>هستند.</a:t>
            </a:r>
            <a:endParaRPr lang="en-US" sz="32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uiExpand="1" build="p"/>
      <p:bldP spid="125956" grpId="0" animBg="1"/>
      <p:bldP spid="125957" grpId="0" animBg="1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5105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28</a:t>
            </a:r>
            <a:r>
              <a:rPr lang="fa-IR" sz="3600" b="1">
                <a:solidFill>
                  <a:schemeClr val="tx2"/>
                </a:solidFill>
                <a:effectLst/>
              </a:rPr>
              <a:t> 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    </a:t>
            </a:r>
            <a:r>
              <a:rPr lang="fa-IR" sz="3600" b="1">
                <a:solidFill>
                  <a:srgbClr val="FFFFCC"/>
                </a:solidFill>
                <a:effectLst/>
              </a:rPr>
              <a:t>فرهنگ:</a:t>
            </a:r>
            <a:endParaRPr lang="en-US" sz="4400" b="1">
              <a:solidFill>
                <a:srgbClr val="FFFFCC"/>
              </a:solidFill>
              <a:effectLst/>
            </a:endParaRPr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 flipH="1" flipV="1">
            <a:off x="4953000" y="2133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 flipH="1">
            <a:off x="5029200" y="3048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2286000" y="17526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عناصر ثابت و پایا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2286000" y="2667000"/>
            <a:ext cx="2667000" cy="838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عناصر مورد اختلاف</a:t>
            </a:r>
            <a:endParaRPr lang="en-US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6553200" y="4876800"/>
            <a:ext cx="1762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عناصر پایا: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3352800" y="4114800"/>
            <a:ext cx="297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2800">
                <a:solidFill>
                  <a:srgbClr val="FFFF00"/>
                </a:solidFill>
                <a:effectLst/>
              </a:rPr>
              <a:t>طرز لباس پوشیدن</a:t>
            </a:r>
            <a:endParaRPr lang="en-US" sz="2800">
              <a:solidFill>
                <a:srgbClr val="FFFF00"/>
              </a:solidFill>
              <a:effectLst/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3657600" y="4800600"/>
            <a:ext cx="2743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2800">
                <a:solidFill>
                  <a:srgbClr val="FFFF00"/>
                </a:solidFill>
                <a:effectLst/>
              </a:rPr>
              <a:t>طرق استعمال زبان</a:t>
            </a:r>
            <a:endParaRPr lang="en-US" sz="2800">
              <a:solidFill>
                <a:srgbClr val="FFFF00"/>
              </a:solidFill>
              <a:effectLst/>
            </a:endParaRP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3429000" y="5486400"/>
            <a:ext cx="297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2800">
                <a:solidFill>
                  <a:srgbClr val="FFFF00"/>
                </a:solidFill>
                <a:effectLst/>
              </a:rPr>
              <a:t>آداب معاشرت</a:t>
            </a:r>
            <a:endParaRPr lang="en-US" sz="2800">
              <a:solidFill>
                <a:srgbClr val="FFFF00"/>
              </a:solidFill>
              <a:effectLst/>
            </a:endParaRPr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>
            <a:off x="6096000" y="4648200"/>
            <a:ext cx="457200" cy="5334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V="1">
            <a:off x="6172200" y="5181600"/>
            <a:ext cx="381000" cy="1524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 flipV="1">
            <a:off x="6172200" y="5181600"/>
            <a:ext cx="381000" cy="838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6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uiExpand="1" build="p"/>
      <p:bldP spid="126980" grpId="0" animBg="1"/>
      <p:bldP spid="126981" grpId="0" animBg="1"/>
      <p:bldP spid="126982" grpId="0" animBg="1"/>
      <p:bldP spid="126983" grpId="0" animBg="1"/>
      <p:bldP spid="126984" grpId="0"/>
      <p:bldP spid="126986" grpId="0"/>
      <p:bldP spid="126987" grpId="0"/>
      <p:bldP spid="126988" grpId="0"/>
      <p:bldP spid="126989" grpId="0" animBg="1"/>
      <p:bldP spid="126990" grpId="0" animBg="1"/>
      <p:bldP spid="12699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5105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28</a:t>
            </a:r>
            <a:r>
              <a:rPr lang="fa-IR" sz="3600" b="1">
                <a:solidFill>
                  <a:schemeClr val="tx2"/>
                </a:solidFill>
                <a:effectLst/>
              </a:rPr>
              <a:t> </a:t>
            </a: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chemeClr val="tx2"/>
                </a:solidFill>
                <a:effectLst/>
              </a:rPr>
              <a:t>        </a:t>
            </a:r>
            <a:endParaRPr lang="en-US" sz="4400" b="1">
              <a:solidFill>
                <a:srgbClr val="FFFFCC"/>
              </a:solidFill>
              <a:effectLst/>
            </a:endParaRP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3962400" y="3581400"/>
            <a:ext cx="439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عناصر نایگانه و مورد اختلاف: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2514600"/>
            <a:ext cx="297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2800">
                <a:solidFill>
                  <a:srgbClr val="FFFF00"/>
                </a:solidFill>
                <a:effectLst/>
              </a:rPr>
              <a:t>نوآوریهای فرهنگی</a:t>
            </a:r>
            <a:endParaRPr lang="en-US" sz="2800">
              <a:solidFill>
                <a:srgbClr val="FFFF00"/>
              </a:solidFill>
              <a:effectLst/>
            </a:endParaRP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228600" y="3962400"/>
            <a:ext cx="31242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a-IR" sz="2800">
                <a:solidFill>
                  <a:srgbClr val="FFFF00"/>
                </a:solidFill>
                <a:effectLst/>
              </a:rPr>
              <a:t>شیوه های نوظهور رفتار و کردار</a:t>
            </a:r>
            <a:endParaRPr lang="en-US" sz="2800">
              <a:solidFill>
                <a:srgbClr val="FFFF00"/>
              </a:solidFill>
              <a:effectLst/>
            </a:endParaRPr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2743200" y="3048000"/>
            <a:ext cx="1295400" cy="8382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 flipV="1">
            <a:off x="2895600" y="3886200"/>
            <a:ext cx="1143000" cy="53340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uiExpand="1" build="p"/>
      <p:bldP spid="128008" grpId="0"/>
      <p:bldP spid="128009" grpId="0"/>
      <p:bldP spid="128010" grpId="0"/>
      <p:bldP spid="128012" grpId="0" animBg="1"/>
      <p:bldP spid="1280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29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مدیریت نظام آموزشی بر اثر مداخله عوامل مختلف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عملا فراگردهای آموزش و پرورش را به جهات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مختلف هدایت می کند.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هدف کلی بخش دوم؛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 sz="4000">
              <a:solidFill>
                <a:srgbClr val="FDFDFD"/>
              </a:solidFill>
              <a:effectLst/>
            </a:endParaRPr>
          </a:p>
          <a:p>
            <a:pPr algn="r" rtl="1">
              <a:buFont typeface="Arial" panose="020B0604020202020204" pitchFamily="34" charset="0"/>
              <a:buNone/>
            </a:pPr>
            <a:r>
              <a:rPr lang="fa-IR" sz="4000">
                <a:solidFill>
                  <a:srgbClr val="FFFFCC"/>
                </a:solidFill>
                <a:effectLst/>
              </a:rPr>
              <a:t>آشنایی دانشجویان با:</a:t>
            </a:r>
          </a:p>
          <a:p>
            <a:pPr algn="r" rtl="1">
              <a:buFont typeface="Arial" panose="020B0604020202020204" pitchFamily="34" charset="0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1- اهمیت و جایگاه نظریه</a:t>
            </a:r>
          </a:p>
          <a:p>
            <a:pPr algn="r" rtl="1">
              <a:buFont typeface="Arial" panose="020B0604020202020204" pitchFamily="34" charset="0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2-مفاهیم و تعاریف نظریه و اجزای آن</a:t>
            </a:r>
          </a:p>
          <a:p>
            <a:pPr algn="r" rtl="1">
              <a:buFont typeface="Arial" panose="020B0604020202020204" pitchFamily="34" charset="0"/>
              <a:buNone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29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ct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99FF"/>
                </a:solidFill>
                <a:effectLst/>
              </a:rPr>
              <a:t>جهات مورد نظر از دید « ون میلر » عبارتند از: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09600" y="4267200"/>
            <a:ext cx="79248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1- حفظ فرهنگ و تداوم و بقای وضع موجود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2- تحکیم جامعه ای بدون اختلاف عقیده ای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uiExpand="1" build="p"/>
      <p:bldP spid="13005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30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609600" y="2971800"/>
            <a:ext cx="79248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3- اهرم ویژه رشد و توسعه جامعه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endParaRPr lang="fa-IR" sz="3200">
              <a:solidFill>
                <a:schemeClr val="hlink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4-پیشرفت مدام جامعه و بهبود شرایط زندگی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  <p:bldP spid="13107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31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1- حفظ فرهنگ و تداوم و بقای وضع موجود: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609600" y="4267200"/>
            <a:ext cx="7924800" cy="1173163"/>
          </a:xfrm>
          <a:prstGeom prst="rect">
            <a:avLst/>
          </a:prstGeom>
          <a:noFill/>
          <a:ln w="9525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FFFFCC"/>
                </a:solidFill>
                <a:effectLst/>
              </a:rPr>
              <a:t>- این هدف،هدف اصلی جوامع واپسگرای سنتی است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FFFFCC"/>
                </a:solidFill>
                <a:effectLst/>
              </a:rPr>
              <a:t>- عناصر و ارزشها فرهنکی در این جوامع ثابت هستند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099" grpId="0" uiExpand="1" build="p"/>
      <p:bldP spid="13210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</a:t>
            </a:r>
            <a:r>
              <a:rPr lang="en-US" sz="3600">
                <a:solidFill>
                  <a:srgbClr val="FDFDFD"/>
                </a:solidFill>
                <a:effectLst/>
              </a:rPr>
              <a:t>30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2- تحکیم جامعه بدون اختلاف عقیده ای: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609600" y="4038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- در پاره ای از کشورها به وقوع پیوسته است</a:t>
            </a:r>
          </a:p>
          <a:p>
            <a:r>
              <a:rPr lang="fa-IR" sz="3200">
                <a:solidFill>
                  <a:srgbClr val="FFFFCC"/>
                </a:solidFill>
                <a:effectLst/>
              </a:rPr>
              <a:t>- نظام آموزشی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4953000" y="4876800"/>
            <a:ext cx="13716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5029200" y="4953000"/>
            <a:ext cx="1295400" cy="533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1712913" y="4572000"/>
            <a:ext cx="3074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ابزاری در دست دولت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2493963" y="5181600"/>
            <a:ext cx="2293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برای بقای گروه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uiExpand="1" build="p"/>
      <p:bldP spid="133125" grpId="0"/>
      <p:bldP spid="133126" grpId="0" animBg="1"/>
      <p:bldP spid="133127" grpId="0" animBg="1"/>
      <p:bldP spid="133128" grpId="0"/>
      <p:bldP spid="13312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31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3- تحکیم جامعه بدون اختلاف عقیده ای: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5562600" y="4267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هدف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 flipH="1" flipV="1">
            <a:off x="4953000" y="4191000"/>
            <a:ext cx="1371600" cy="3048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>
            <a:off x="4876800" y="4572000"/>
            <a:ext cx="1447800" cy="152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1752600" y="3886200"/>
            <a:ext cx="3074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ابزاری در دست دولت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2438400" y="4419600"/>
            <a:ext cx="2293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برای بقای گروه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137225" name="Line 9"/>
          <p:cNvSpPr>
            <a:spLocks noChangeShapeType="1"/>
          </p:cNvSpPr>
          <p:nvPr/>
        </p:nvSpPr>
        <p:spPr bwMode="auto">
          <a:xfrm flipH="1">
            <a:off x="4953000" y="4648200"/>
            <a:ext cx="1371600" cy="6096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057400" y="4953000"/>
            <a:ext cx="2754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توجه به اهداف فنی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  <p:bldP spid="137220" grpId="0"/>
      <p:bldP spid="137221" grpId="0" animBg="1"/>
      <p:bldP spid="137222" grpId="0" animBg="1"/>
      <p:bldP spid="137223" grpId="0"/>
      <p:bldP spid="137224" grpId="0"/>
      <p:bldP spid="137225" grpId="0" animBg="1"/>
      <p:bldP spid="1372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31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3- </a:t>
            </a:r>
            <a:r>
              <a:rPr lang="fa-IR" b="1">
                <a:solidFill>
                  <a:srgbClr val="33CCFF"/>
                </a:solidFill>
                <a:effectLst/>
              </a:rPr>
              <a:t>آموزش و پرورش عامل پیشرفت و بهبود شرایط زندگی: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5715000" y="41910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ویژگی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H="1" flipV="1">
            <a:off x="4953000" y="4191000"/>
            <a:ext cx="1371600" cy="3048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 flipH="1">
            <a:off x="4876800" y="4572000"/>
            <a:ext cx="1447800" cy="152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80988" y="3886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66FFFF"/>
                </a:solidFill>
                <a:effectLst/>
              </a:rPr>
              <a:t>عدم توجه به پیامدهای اجتماعی پیشرفت فنی</a:t>
            </a:r>
            <a:r>
              <a:rPr lang="fa-IR" sz="2800">
                <a:solidFill>
                  <a:srgbClr val="66FFFF"/>
                </a:solidFill>
                <a:effectLst/>
              </a:rPr>
              <a:t> </a:t>
            </a:r>
            <a:endParaRPr lang="en-US" sz="2800">
              <a:solidFill>
                <a:srgbClr val="66FFFF"/>
              </a:solidFill>
              <a:effectLst/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1851025" y="452120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66FFFF"/>
                </a:solidFill>
                <a:effectLst/>
              </a:rPr>
              <a:t>بالا رفتن سطح زندگی مردم</a:t>
            </a:r>
            <a:endParaRPr lang="en-US">
              <a:solidFill>
                <a:srgbClr val="66FFFF"/>
              </a:solidFill>
              <a:effectLst/>
            </a:endParaRPr>
          </a:p>
        </p:txBody>
      </p:sp>
      <p:sp>
        <p:nvSpPr>
          <p:cNvPr id="138249" name="Line 9"/>
          <p:cNvSpPr>
            <a:spLocks noChangeShapeType="1"/>
          </p:cNvSpPr>
          <p:nvPr/>
        </p:nvSpPr>
        <p:spPr bwMode="auto">
          <a:xfrm flipH="1">
            <a:off x="4953000" y="4648200"/>
            <a:ext cx="1371600" cy="6096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1957388" y="5054600"/>
            <a:ext cx="285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>
                <a:solidFill>
                  <a:srgbClr val="66FFFF"/>
                </a:solidFill>
                <a:effectLst/>
              </a:rPr>
              <a:t>عدم توجه به روابط انسانی</a:t>
            </a:r>
            <a:endParaRPr lang="en-US">
              <a:solidFill>
                <a:srgbClr val="66FFFF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  <p:bldP spid="138244" grpId="0"/>
      <p:bldP spid="138245" grpId="0" animBg="1"/>
      <p:bldP spid="138246" grpId="0" animBg="1"/>
      <p:bldP spid="138247" grpId="0"/>
      <p:bldP spid="138248" grpId="0"/>
      <p:bldP spid="138249" grpId="0" animBg="1"/>
      <p:bldP spid="13825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31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Char char="-"/>
            </a:pPr>
            <a:r>
              <a:rPr lang="fa-IR" sz="3600" b="1">
                <a:solidFill>
                  <a:srgbClr val="33CCFF"/>
                </a:solidFill>
                <a:effectLst/>
              </a:rPr>
              <a:t>در هدایت نظام آموزشی در جهت پیشرفت جامعه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  دو چیز شایان توجه است: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09600" y="4267200"/>
            <a:ext cx="79248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1- آگاهی از ماهیت ارزشهای فرهنگی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2- فهم ماهیت ارزش های جدید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uiExpand="1" build="p"/>
      <p:bldP spid="14029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33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99FF"/>
                </a:solidFill>
                <a:effectLst/>
              </a:rPr>
              <a:t>« کنترل آموزش و پرورش »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33400" y="3886200"/>
            <a:ext cx="79248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- کنترل نظام آموزشی امری ضروری است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hlink"/>
                </a:solidFill>
                <a:effectLst/>
              </a:rPr>
              <a:t>- کودکان در ابتدا توسط پدر و مادر کنترل می شوند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hlink"/>
                </a:solidFill>
                <a:effectLst/>
              </a:rPr>
              <a:t>- والدین تأثیر عمیقی بر شخصیت کودکان دارند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  <p:bldP spid="1413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31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Char char="-"/>
            </a:pPr>
            <a:r>
              <a:rPr lang="fa-IR" b="1">
                <a:solidFill>
                  <a:srgbClr val="33CCFF"/>
                </a:solidFill>
                <a:effectLst/>
              </a:rPr>
              <a:t>در جوامع امروز نیاز کودکان به آموزش و پرورش فراتر از چیزی است که والدین فراهم می کنند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38200" y="42672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FFFFCC"/>
                </a:solidFill>
                <a:effectLst/>
              </a:rPr>
              <a:t>- برای رفع این نقیصه،آموزشگاه ها تأسیس می شوند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uiExpand="1" build="p"/>
      <p:bldP spid="14234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33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تجربه نشان می دهد که :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762000" y="3657600"/>
            <a:ext cx="792480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D1F4F9"/>
                </a:solidFill>
                <a:effectLst/>
              </a:rPr>
              <a:t>1- در هر جامعه ای والدین اهمیت تعلیم و تربیت کودکانشان را تشخیص نمی دهند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endParaRPr lang="fa-IR" sz="3200">
              <a:solidFill>
                <a:srgbClr val="D1F4F9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D1F4F9"/>
                </a:solidFill>
                <a:effectLst/>
              </a:rPr>
              <a:t>2- برخی از افراد که علاقه نشان می دهند صرفا قصد انتفاع دارند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143363" grpId="0" uiExpand="1" build="p"/>
      <p:bldP spid="143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endParaRPr lang="fa-IR" sz="4000">
              <a:solidFill>
                <a:srgbClr val="FFFFCC"/>
              </a:solidFill>
              <a:effectLst/>
            </a:endParaRPr>
          </a:p>
          <a:p>
            <a:pPr algn="r" rtl="1"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3- مکاتب و نظریه های مهم مدیریت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 sz="3600">
              <a:solidFill>
                <a:srgbClr val="FFFFCC"/>
              </a:solidFill>
              <a:effectLst/>
            </a:endParaRPr>
          </a:p>
          <a:p>
            <a:pPr algn="r" rtl="1">
              <a:buFont typeface="Arial" panose="020B0604020202020204" pitchFamily="34" charset="0"/>
              <a:buNone/>
            </a:pPr>
            <a:r>
              <a:rPr lang="fa-IR" sz="3600">
                <a:solidFill>
                  <a:srgbClr val="FFFFCC"/>
                </a:solidFill>
                <a:effectLst/>
              </a:rPr>
              <a:t>4- اثرات آنها بر مدیریت آموزشی</a:t>
            </a:r>
          </a:p>
          <a:p>
            <a:pPr algn="r" rtl="1">
              <a:buFont typeface="Arial" panose="020B0604020202020204" pitchFamily="34" charset="0"/>
              <a:buNone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33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3600" b="1">
                <a:solidFill>
                  <a:srgbClr val="33CCFF"/>
                </a:solidFill>
                <a:effectLst/>
              </a:rPr>
              <a:t>3- نظرات مردم در شهرها مؤید آراء متفاوتی است.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04800" y="4572000"/>
            <a:ext cx="8534400" cy="1219200"/>
          </a:xfrm>
          <a:prstGeom prst="rect">
            <a:avLst/>
          </a:prstGeom>
          <a:noFill/>
          <a:ln w="28575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600">
                <a:solidFill>
                  <a:srgbClr val="FF6600"/>
                </a:solidFill>
                <a:effectLst/>
              </a:rPr>
              <a:t>نتیجه: در سطح جامعه باید برنامه ای برای آموزش و پرورش طراحی و اجرا شود.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uiExpand="1" build="p"/>
      <p:bldP spid="14438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34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F9933"/>
                </a:solidFill>
                <a:effectLst/>
              </a:rPr>
              <a:t>سوال مهم: چه کسانی باید آموزش و پرورش را کنترل کنند؟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F9933"/>
                </a:solidFill>
                <a:effectLst/>
              </a:rPr>
              <a:t>سوال مهم: آیا آموزش و پرورش باید بوسیله؛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62000" y="58674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endParaRPr lang="fa-IR" sz="3200">
              <a:solidFill>
                <a:srgbClr val="D1F4F9"/>
              </a:solidFill>
              <a:effectLst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486400" y="4648200"/>
            <a:ext cx="1206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4800">
                <a:solidFill>
                  <a:srgbClr val="FF6600"/>
                </a:solidFill>
                <a:effectLst/>
              </a:rPr>
              <a:t>دولت</a:t>
            </a:r>
            <a:endParaRPr lang="en-US" sz="4800">
              <a:solidFill>
                <a:srgbClr val="FF6600"/>
              </a:solidFill>
              <a:effectLst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286000" y="4572000"/>
            <a:ext cx="2743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800">
                <a:solidFill>
                  <a:srgbClr val="FF6600"/>
                </a:solidFill>
                <a:effectLst/>
              </a:rPr>
              <a:t>یا   حکومت</a:t>
            </a:r>
            <a:endParaRPr lang="en-US" sz="4800">
              <a:solidFill>
                <a:srgbClr val="FF6600"/>
              </a:solidFill>
              <a:effectLst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57150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600">
                <a:solidFill>
                  <a:srgbClr val="FF9933"/>
                </a:solidFill>
                <a:effectLst/>
              </a:rPr>
              <a:t>کنترل شود؟</a:t>
            </a:r>
            <a:endParaRPr lang="en-US" sz="3600">
              <a:solidFill>
                <a:srgbClr val="FF9933"/>
              </a:solidFill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uiExpand="1" build="p"/>
      <p:bldP spid="145412" grpId="0"/>
      <p:bldP spid="145413" grpId="0"/>
      <p:bldP spid="145414" grpId="0"/>
      <p:bldP spid="1454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35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رلرو مورفت:کنترل آموزش و پرورش از سه بعد قابل تأمل است؛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838200" y="4114800"/>
            <a:ext cx="79248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FFFFCC"/>
                </a:solidFill>
                <a:effectLst/>
              </a:rPr>
              <a:t>1- کنترل مذهبی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FFFFCC"/>
                </a:solidFill>
                <a:effectLst/>
              </a:rPr>
              <a:t>2- کنترل دولتی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FFFFCC"/>
                </a:solidFill>
                <a:effectLst/>
              </a:rPr>
              <a:t>3- کنترل بوسیله سایر گروهها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uiExpand="1" build="p"/>
      <p:bldP spid="14643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35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66FF66"/>
                </a:solidFill>
                <a:effectLst/>
              </a:rPr>
              <a:t>« کنترل مذهبی »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04800" y="3886200"/>
            <a:ext cx="85344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FF99"/>
                </a:solidFill>
                <a:effectLst/>
              </a:rPr>
              <a:t>- از قدیم الایام نفوذ دین و مذهب قابل ملاحظه بوده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FF99"/>
                </a:solidFill>
                <a:effectLst/>
              </a:rPr>
              <a:t>- جوانبی از آموزش و پرورش را دین عهده دار بود.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FF99"/>
                </a:solidFill>
                <a:effectLst/>
              </a:rPr>
              <a:t>- این نفوذ تا عصر حاضر هم ادامه دارد.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uiExpand="1" build="p"/>
      <p:bldP spid="14746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35</a:t>
            </a:r>
            <a:endParaRPr lang="fa-IR"/>
          </a:p>
          <a:p>
            <a:pPr algn="r" rtl="1">
              <a:buFont typeface="Wingdings" panose="05000000000000000000" pitchFamily="2" charset="2"/>
              <a:buNone/>
            </a:pPr>
            <a:endParaRPr lang="fa-IR" sz="3600" b="1">
              <a:solidFill>
                <a:schemeClr val="tx2"/>
              </a:solidFill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514600" y="26670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685800" y="3276600"/>
            <a:ext cx="8001000" cy="2057400"/>
          </a:xfrm>
          <a:prstGeom prst="rect">
            <a:avLst/>
          </a:prstGeom>
          <a:noFill/>
          <a:ln w="76200" cmpd="tri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fa-IR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نکته مهم:در اکثر کشورهایی که رهبران آنها</a:t>
            </a:r>
          </a:p>
          <a:p>
            <a:r>
              <a:rPr lang="fa-IR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به یک دین رسمی تعلق دارند،آموزش و پرورش</a:t>
            </a:r>
          </a:p>
          <a:p>
            <a:r>
              <a:rPr lang="fa-IR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بوسیله مقامات دینی برنامه ریزی و کنترل می شود</a:t>
            </a:r>
            <a:endParaRPr lang="en-US" sz="36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  <p:bldP spid="148487" grpId="0" animBg="1"/>
      <p:bldP spid="148487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35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FFF00"/>
                </a:solidFill>
                <a:effectLst/>
              </a:rPr>
              <a:t>دلایل کشمکش دین و دولت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04800" y="3886200"/>
            <a:ext cx="85344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DFDFD"/>
                </a:solidFill>
                <a:effectLst/>
              </a:rPr>
              <a:t>رهبران ملی: </a:t>
            </a:r>
            <a:r>
              <a:rPr lang="fa-IR" sz="3200">
                <a:solidFill>
                  <a:srgbClr val="FFFFCC"/>
                </a:solidFill>
                <a:effectLst/>
              </a:rPr>
              <a:t>نهاد دینی کودکان را قالب اندیش بار می آورد.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              - رشد ذهنی کودکان را محدود می کند.</a:t>
            </a:r>
            <a:endParaRPr lang="fa-IR" sz="3200">
              <a:solidFill>
                <a:srgbClr val="FDFDFD"/>
              </a:solidFill>
              <a:effectLst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  <p:bldP spid="14950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04800" y="38862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DFDFD"/>
                </a:solidFill>
                <a:effectLst/>
              </a:rPr>
              <a:t>رهبران دینی: </a:t>
            </a:r>
            <a:r>
              <a:rPr lang="fa-IR" sz="3200">
                <a:solidFill>
                  <a:srgbClr val="FFFFCC"/>
                </a:solidFill>
                <a:effectLst/>
              </a:rPr>
              <a:t>رهبران ملی از مدارس به عنوان وسیله بدآموزی و کژاندیشی به زیان دین و بشریت استفاده می نمایند.</a:t>
            </a:r>
            <a:endParaRPr lang="fa-IR" sz="3200">
              <a:solidFill>
                <a:srgbClr val="FDFDFD"/>
              </a:solidFill>
              <a:effectLst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  <p:bldP spid="15053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36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F7C80"/>
                </a:solidFill>
                <a:effectLst/>
              </a:rPr>
              <a:t>« کنترل دولتی »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04800" y="3886200"/>
            <a:ext cx="85344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9933"/>
                </a:solidFill>
                <a:effectLst/>
              </a:rPr>
              <a:t>سؤال: </a:t>
            </a:r>
            <a:r>
              <a:rPr lang="fa-IR" sz="3200">
                <a:solidFill>
                  <a:srgbClr val="FFCC99"/>
                </a:solidFill>
                <a:effectLst/>
              </a:rPr>
              <a:t>حکومت مرکزی چه نوع کنترلی باید اعمال کند؟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و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چگونه می توان کنترل ها را بصورت غیرمتمرکز اعمال  کرد؟</a:t>
            </a:r>
            <a:endParaRPr lang="fa-IR" sz="3200">
              <a:solidFill>
                <a:srgbClr val="FF993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uiExpand="1" build="p" rev="1"/>
      <p:bldP spid="15155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</a:t>
            </a: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04800" y="30480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: چگونه می توان کنترل های نالازم را از زیانبخش تشخیص داد؟</a:t>
            </a:r>
            <a:endParaRPr lang="fa-IR" sz="3200">
              <a:solidFill>
                <a:srgbClr val="FF9933"/>
              </a:solidFill>
              <a:effectLst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685800" y="5181600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4000">
                <a:solidFill>
                  <a:srgbClr val="FFFFCC"/>
                </a:solidFill>
                <a:effectLst/>
              </a:rPr>
              <a:t>با توجه به مقاصد دولتها،پاسخ به سؤالات فوق متفاوت است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  <p:sp>
        <p:nvSpPr>
          <p:cNvPr id="152582" name="AutoShape 6"/>
          <p:cNvSpPr>
            <a:spLocks/>
          </p:cNvSpPr>
          <p:nvPr/>
        </p:nvSpPr>
        <p:spPr bwMode="auto">
          <a:xfrm>
            <a:off x="609600" y="5105400"/>
            <a:ext cx="381000" cy="1371600"/>
          </a:xfrm>
          <a:prstGeom prst="leftBracket">
            <a:avLst>
              <a:gd name="adj" fmla="val 30000"/>
            </a:avLst>
          </a:prstGeom>
          <a:noFill/>
          <a:ln w="349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2585" name="AutoShape 9"/>
          <p:cNvSpPr>
            <a:spLocks/>
          </p:cNvSpPr>
          <p:nvPr/>
        </p:nvSpPr>
        <p:spPr bwMode="auto">
          <a:xfrm flipH="1">
            <a:off x="8458200" y="5181600"/>
            <a:ext cx="457200" cy="1371600"/>
          </a:xfrm>
          <a:prstGeom prst="leftBracket">
            <a:avLst>
              <a:gd name="adj" fmla="val 25000"/>
            </a:avLst>
          </a:prstGeom>
          <a:noFill/>
          <a:ln w="34925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uiExpand="1" build="p" rev="1"/>
      <p:bldP spid="152580" grpId="0"/>
      <p:bldP spid="152581" grpId="0"/>
      <p:bldP spid="152582" grpId="0" animBg="1"/>
      <p:bldP spid="15258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36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FF66FF"/>
                </a:solidFill>
                <a:effectLst/>
              </a:rPr>
              <a:t>« کنترل بوسیله سایر گروهها »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04800" y="3886200"/>
            <a:ext cx="8534400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600">
                <a:solidFill>
                  <a:srgbClr val="CC99FF"/>
                </a:solidFill>
                <a:effectLst/>
              </a:rPr>
              <a:t>غالبا دولتها اسماً کنترل را بر عهده دارند.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endParaRPr lang="fa-IR" sz="3200">
              <a:solidFill>
                <a:srgbClr val="CC99FF"/>
              </a:solidFill>
              <a:effectLst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CCCCFF"/>
                </a:solidFill>
                <a:effectLst/>
              </a:rPr>
              <a:t>مثلا در کشورهای کمونیستی سابق،حزب کمونیست عملا کنترل را بر عهده داشت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uiExpand="1" build="p" rev="1"/>
      <p:bldP spid="153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هدف کلی بخش سوم؛</a:t>
            </a:r>
          </a:p>
          <a:p>
            <a:pPr algn="r" rtl="1">
              <a:buFont typeface="Arial" panose="020B0604020202020204" pitchFamily="34" charset="0"/>
              <a:buNone/>
            </a:pPr>
            <a:endParaRPr lang="fa-IR"/>
          </a:p>
          <a:p>
            <a:pPr algn="r" rtl="1">
              <a:buFont typeface="Arial" panose="020B0604020202020204" pitchFamily="34" charset="0"/>
              <a:buNone/>
            </a:pPr>
            <a:r>
              <a:rPr lang="fa-IR" sz="4000">
                <a:solidFill>
                  <a:srgbClr val="FFFFCC"/>
                </a:solidFill>
                <a:effectLst/>
              </a:rPr>
              <a:t>آشنایی دانشجویان با:</a:t>
            </a:r>
          </a:p>
          <a:p>
            <a:pPr algn="r" rtl="1">
              <a:buFont typeface="Arial" panose="020B0604020202020204" pitchFamily="34" charset="0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1- نگرش سیستمی و مفاهیم آن</a:t>
            </a:r>
          </a:p>
          <a:p>
            <a:pPr algn="r" rtl="1">
              <a:buFont typeface="Arial" panose="020B0604020202020204" pitchFamily="34" charset="0"/>
              <a:buNone/>
            </a:pPr>
            <a:r>
              <a:rPr lang="fa-IR">
                <a:solidFill>
                  <a:srgbClr val="FFFFCC"/>
                </a:solidFill>
                <a:effectLst/>
              </a:rPr>
              <a:t>2- نظریه سیستم اجتماعی و کاربرد آن در مدیریت آموزشی</a:t>
            </a:r>
            <a:endParaRPr lang="en-US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37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81000" y="29718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در هر کشوری که حکومت به وسیله یک گروه خاص کنترل می شود،در واقع کنترل کننده آموزش و پرورش هم همان گروه خاص است.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 rev="1"/>
      <p:bldP spid="15462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38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99FF"/>
                </a:solidFill>
                <a:effectLst/>
              </a:rPr>
              <a:t>« فراگردهای کنترل »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3886200"/>
            <a:ext cx="82296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- این فراگردها ، گاهی بسیار آشکار و گاهی هم پنهان هستند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hlink"/>
                </a:solidFill>
                <a:effectLst/>
              </a:rPr>
              <a:t>- فراگردهای کنترل از نظرگاه « رلرومورفت » عبارتند از: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uiExpand="1" build="p"/>
      <p:bldP spid="15565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38</a:t>
            </a:r>
            <a:endParaRPr lang="fa-IR" sz="4000">
              <a:solidFill>
                <a:schemeClr val="tx2"/>
              </a:solidFill>
              <a:effectLst/>
            </a:endParaRP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>
                <a:solidFill>
                  <a:schemeClr val="tx2"/>
                </a:solidFill>
                <a:effectLst/>
              </a:rPr>
              <a:t>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>
                <a:solidFill>
                  <a:schemeClr val="tx2"/>
                </a:solidFill>
                <a:effectLst/>
              </a:rPr>
              <a:t>                    </a:t>
            </a:r>
          </a:p>
          <a:p>
            <a:pPr algn="r" rtl="1">
              <a:buFont typeface="Wingdings" panose="05000000000000000000" pitchFamily="2" charset="2"/>
              <a:buNone/>
            </a:pPr>
            <a:r>
              <a:rPr lang="fa-IR" sz="4000">
                <a:solidFill>
                  <a:schemeClr val="tx2"/>
                </a:solidFill>
                <a:effectLst/>
              </a:rPr>
              <a:t>                   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5410200" y="25908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2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رسوم و سنت های</a:t>
            </a:r>
          </a:p>
          <a:p>
            <a:pPr algn="ctr" rtl="0"/>
            <a:r>
              <a:rPr lang="fa-IR" sz="32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فرهنگی</a:t>
            </a:r>
            <a:endParaRPr lang="en-US" sz="32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381000" y="26670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200">
                <a:solidFill>
                  <a:srgbClr val="333300"/>
                </a:solidFill>
                <a:effectLst/>
                <a:latin typeface="Arial" panose="020B0604020202020204" pitchFamily="34" charset="0"/>
              </a:rPr>
              <a:t>قوانین و مقررات</a:t>
            </a:r>
            <a:endParaRPr lang="en-US" sz="3200">
              <a:solidFill>
                <a:srgbClr val="33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682" name="AutoShape 10"/>
          <p:cNvSpPr>
            <a:spLocks noChangeArrowheads="1"/>
          </p:cNvSpPr>
          <p:nvPr/>
        </p:nvSpPr>
        <p:spPr bwMode="auto">
          <a:xfrm>
            <a:off x="5486400" y="49530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200">
                <a:solidFill>
                  <a:srgbClr val="333300"/>
                </a:solidFill>
                <a:effectLst/>
              </a:rPr>
              <a:t>سازماندهی آموزش</a:t>
            </a:r>
          </a:p>
          <a:p>
            <a:pPr algn="ctr" rtl="0"/>
            <a:r>
              <a:rPr lang="fa-IR" sz="3200">
                <a:solidFill>
                  <a:srgbClr val="333300"/>
                </a:solidFill>
                <a:effectLst/>
              </a:rPr>
              <a:t> و پرورش</a:t>
            </a:r>
            <a:endParaRPr lang="en-US" sz="3200">
              <a:solidFill>
                <a:srgbClr val="333300"/>
              </a:solidFill>
              <a:effectLst/>
            </a:endParaRPr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533400" y="5029200"/>
            <a:ext cx="3048000" cy="1066800"/>
          </a:xfrm>
          <a:prstGeom prst="flowChartPreparation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fa-IR" sz="3200">
                <a:solidFill>
                  <a:srgbClr val="333300"/>
                </a:solidFill>
                <a:effectLst/>
              </a:rPr>
              <a:t>مدیریت آموزش</a:t>
            </a:r>
          </a:p>
          <a:p>
            <a:pPr algn="ctr" rtl="0"/>
            <a:r>
              <a:rPr lang="fa-IR" sz="3200">
                <a:solidFill>
                  <a:srgbClr val="333300"/>
                </a:solidFill>
                <a:effectLst/>
              </a:rPr>
              <a:t>و پرورش</a:t>
            </a:r>
            <a:endParaRPr lang="en-US" sz="3200">
              <a:solidFill>
                <a:srgbClr val="333300"/>
              </a:solidFill>
              <a:effectLst/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3276600" y="3581400"/>
            <a:ext cx="2362200" cy="1371600"/>
          </a:xfrm>
          <a:prstGeom prst="rect">
            <a:avLst/>
          </a:prstGeom>
          <a:noFill/>
          <a:ln w="28575" algn="ctr"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4000">
                <a:solidFill>
                  <a:srgbClr val="FFFFCC"/>
                </a:solidFill>
                <a:effectLst/>
              </a:rPr>
              <a:t>فراگردهای</a:t>
            </a:r>
          </a:p>
          <a:p>
            <a:pPr algn="ctr"/>
            <a:r>
              <a:rPr lang="fa-IR" sz="4000">
                <a:solidFill>
                  <a:srgbClr val="FFFFCC"/>
                </a:solidFill>
                <a:effectLst/>
              </a:rPr>
              <a:t>کنترل</a:t>
            </a:r>
            <a:endParaRPr lang="en-US" sz="400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uiExpand="1" build="p"/>
      <p:bldP spid="156675" grpId="1" uiExpand="1" build="p"/>
      <p:bldP spid="156680" grpId="0" animBg="1"/>
      <p:bldP spid="156681" grpId="0" animBg="1"/>
      <p:bldP spid="156682" grpId="0" animBg="1"/>
      <p:bldP spid="156683" grpId="0" animBg="1"/>
      <p:bldP spid="15668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38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99FF"/>
                </a:solidFill>
                <a:effectLst/>
              </a:rPr>
              <a:t>« رسوم و سنت های فرهنگی »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533400" y="3886200"/>
            <a:ext cx="8229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chemeClr val="hlink"/>
                </a:solidFill>
                <a:effectLst/>
              </a:rPr>
              <a:t>- هر جامعه ای رسوم و سنت های خاص خود را دارد.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hlink"/>
                </a:solidFill>
                <a:effectLst/>
              </a:rPr>
              <a:t>- عادات و رسوم مورد احترام هر جامعه اثرات نیرومندی بر آموزش و پرورش دارند.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uiExpand="1" build="p"/>
      <p:bldP spid="15872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39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99FF"/>
                </a:solidFill>
                <a:effectLst/>
              </a:rPr>
              <a:t>« قوانین و مقرارت »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33400" y="388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fa-IR" sz="3200">
                <a:solidFill>
                  <a:srgbClr val="FFFFCC"/>
                </a:solidFill>
                <a:effectLst/>
              </a:rPr>
              <a:t>قوانین و مقررات ممکن است معقول و آینده نگرانه باشند، در اینصورت آموزش و پرورش را تسهیل می کنند.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uiExpand="1" build="p"/>
      <p:bldP spid="15974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39</a:t>
            </a:r>
            <a:endParaRPr lang="fa-IR"/>
          </a:p>
          <a:p>
            <a:pPr algn="ctr" rtl="1">
              <a:spcBef>
                <a:spcPct val="0"/>
              </a:spcBef>
              <a:buClrTx/>
              <a:buFontTx/>
              <a:buNone/>
            </a:pPr>
            <a:endParaRPr lang="fa-IR" sz="3600" b="1">
              <a:solidFill>
                <a:srgbClr val="3399FF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99FF"/>
                </a:solidFill>
                <a:effectLst/>
              </a:rPr>
              <a:t>« سازماندهی آموزش و پرورش »</a:t>
            </a:r>
            <a:endParaRPr lang="fa-IR" sz="3600" b="1">
              <a:solidFill>
                <a:schemeClr val="tx2"/>
              </a:solidFill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7239000" y="35814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sz="3200">
                <a:solidFill>
                  <a:srgbClr val="FFFFCC"/>
                </a:solidFill>
                <a:effectLst/>
              </a:rPr>
              <a:t>ساختار</a:t>
            </a:r>
            <a:endParaRPr lang="en-US" sz="3200">
              <a:solidFill>
                <a:srgbClr val="FFFFCC"/>
              </a:solidFill>
              <a:effectLst/>
            </a:endParaRP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>
            <a:off x="6248400" y="3886200"/>
            <a:ext cx="1371600" cy="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 flipH="1">
            <a:off x="6324600" y="3962400"/>
            <a:ext cx="1295400" cy="533400"/>
          </a:xfrm>
          <a:prstGeom prst="line">
            <a:avLst/>
          </a:prstGeom>
          <a:noFill/>
          <a:ln w="9525">
            <a:solidFill>
              <a:srgbClr val="D1F4F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4992688" y="3581400"/>
            <a:ext cx="1130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متمرکز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4505325" y="4191000"/>
            <a:ext cx="1751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sz="3200">
                <a:solidFill>
                  <a:srgbClr val="66FFFF"/>
                </a:solidFill>
                <a:effectLst/>
              </a:rPr>
              <a:t>غیر متمرکز</a:t>
            </a:r>
            <a:endParaRPr lang="en-US" sz="3200">
              <a:solidFill>
                <a:srgbClr val="66FFFF"/>
              </a:solidFill>
              <a:effectLst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5410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3600">
                <a:solidFill>
                  <a:srgbClr val="CCFF99"/>
                </a:solidFill>
                <a:effectLst/>
              </a:rPr>
              <a:t>ساختار نقش تعیین کننده ای در اداری نظام آموزشی دارد.</a:t>
            </a:r>
            <a:endParaRPr lang="en-US" sz="3600">
              <a:solidFill>
                <a:srgbClr val="CCFF99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uiExpand="1" build="p"/>
      <p:bldP spid="161796" grpId="0"/>
      <p:bldP spid="161797" grpId="0" animBg="1"/>
      <p:bldP spid="161798" grpId="0" animBg="1"/>
      <p:bldP spid="161799" grpId="0"/>
      <p:bldP spid="161800" grpId="0"/>
      <p:bldP spid="16180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39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3399FF"/>
                </a:solidFill>
                <a:effectLst/>
              </a:rPr>
              <a:t>« مدیریت آموزش وپرورش »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533400" y="3886200"/>
            <a:ext cx="8229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میزان شایستگی ها،مهارت ها و تجارب مدیران برای نظام آموزشی دارای پیامدهای ویژه ای است.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chemeClr val="tx1"/>
                </a:solidFill>
                <a:effectLst/>
              </a:rPr>
              <a:t>- مدیران عمدتا مجری خط مشی ها هستند.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uiExpand="1" build="p"/>
      <p:bldP spid="162820" grpId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3175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دوم ؛</a:t>
            </a:r>
            <a:r>
              <a:rPr lang="fa-IR" sz="3600">
                <a:solidFill>
                  <a:srgbClr val="FDFDFD"/>
                </a:solidFill>
                <a:effectLst/>
              </a:rPr>
              <a:t>ص 40</a:t>
            </a:r>
          </a:p>
          <a:p>
            <a:pPr algn="r" rtl="1">
              <a:spcBef>
                <a:spcPct val="0"/>
              </a:spcBef>
              <a:buClr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عوامل مؤثر دیگر در کنترل نظام آموزشی: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3581400"/>
            <a:ext cx="82296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1- برنامه آموزشی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2- روشهای تدریس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3- بودجه و حمایتهای مالی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CC99"/>
                </a:solidFill>
                <a:effectLst/>
              </a:rPr>
              <a:t>4- گروههای فشار و سیاسی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 uiExpand="1" build="p"/>
      <p:bldP spid="16384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ct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rgbClr val="66FFFF"/>
                </a:solidFill>
                <a:effectLst/>
              </a:rPr>
              <a:t>« تمرکز و عدم تمرکز در مدیریت آموزش و پرورش »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533400" y="3886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FFFFCC"/>
                </a:solidFill>
                <a:effectLst/>
              </a:rPr>
              <a:t>- برای ساخت دهی یک سازمان و اداره آن شیوه های مختلفی وجود دارد.</a:t>
            </a:r>
            <a:endParaRPr lang="fa-IR" sz="3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1" uiExpand="1" build="p"/>
      <p:bldP spid="16486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>
                <a:solidFill>
                  <a:schemeClr val="folHlink"/>
                </a:solidFill>
              </a:rPr>
              <a:t>اصول مدیریت آموزشی</a:t>
            </a:r>
            <a:endParaRPr lang="en-US" sz="5400" b="1">
              <a:solidFill>
                <a:schemeClr val="folHlink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4000" b="1">
                <a:solidFill>
                  <a:srgbClr val="FDFDFD"/>
                </a:solidFill>
                <a:effectLst/>
              </a:rPr>
              <a:t> فصل سوم؛</a:t>
            </a:r>
            <a:r>
              <a:rPr lang="fa-IR" sz="3600" b="1">
                <a:solidFill>
                  <a:srgbClr val="FDFDFD"/>
                </a:solidFill>
                <a:effectLst/>
              </a:rPr>
              <a:t>ص 44</a:t>
            </a: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endParaRPr lang="fa-IR" sz="3600">
              <a:solidFill>
                <a:srgbClr val="FDFDFD"/>
              </a:solidFill>
              <a:effectLst/>
            </a:endParaRPr>
          </a:p>
          <a:p>
            <a:pPr algn="r" rtl="1">
              <a:spcBef>
                <a:spcPct val="0"/>
              </a:spcBef>
              <a:buClrTx/>
              <a:buSzTx/>
              <a:buFontTx/>
              <a:buNone/>
            </a:pPr>
            <a:r>
              <a:rPr lang="fa-IR" sz="3600" b="1">
                <a:solidFill>
                  <a:schemeClr val="accent1"/>
                </a:solidFill>
                <a:effectLst/>
              </a:rPr>
              <a:t>سایمون وگریفیث: ماهیت فراگرد تصمیم گیری نقش مهمی در تعیین ساختار آن دارد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28600" y="43434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fa-IR" sz="3200">
                <a:solidFill>
                  <a:srgbClr val="99FF99"/>
                </a:solidFill>
                <a:effectLst/>
              </a:rPr>
              <a:t>- لذا ساختار سازمان را نوع فراگرد تصمیم گیری تعیین می کند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uiExpand="1" build="p"/>
      <p:bldP spid="167940" grpId="0"/>
    </p:bldLst>
  </p:timing>
</p:sld>
</file>

<file path=ppt/theme/theme1.xml><?xml version="1.0" encoding="utf-8"?>
<a:theme xmlns:a="http://schemas.openxmlformats.org/drawingml/2006/main" name="Ocean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66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lance 5">
    <a:dk1>
      <a:srgbClr val="003366"/>
    </a:dk1>
    <a:lt1>
      <a:srgbClr val="FFFFFF"/>
    </a:lt1>
    <a:dk2>
      <a:srgbClr val="2B5481"/>
    </a:dk2>
    <a:lt2>
      <a:srgbClr val="E5FFFF"/>
    </a:lt2>
    <a:accent1>
      <a:srgbClr val="336699"/>
    </a:accent1>
    <a:accent2>
      <a:srgbClr val="00B000"/>
    </a:accent2>
    <a:accent3>
      <a:srgbClr val="ACB3C1"/>
    </a:accent3>
    <a:accent4>
      <a:srgbClr val="DADADA"/>
    </a:accent4>
    <a:accent5>
      <a:srgbClr val="ADB8CA"/>
    </a:accent5>
    <a:accent6>
      <a:srgbClr val="009F00"/>
    </a:accent6>
    <a:hlink>
      <a:srgbClr val="00CCFF"/>
    </a:hlink>
    <a:folHlink>
      <a:srgbClr val="B5FFFB"/>
    </a:folHlink>
  </a:clrScheme>
</a:themeOverride>
</file>

<file path=ppt/theme/themeOverride10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1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2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3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4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5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6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7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8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19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2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3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4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5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6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7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8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9.xml><?xml version="1.0" encoding="utf-8"?>
<a:themeOverride xmlns:a="http://schemas.openxmlformats.org/drawingml/2006/main">
  <a:clrScheme name="Maple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8281</Words>
  <Application>Microsoft Office PowerPoint</Application>
  <PresentationFormat>On-screen Show (4:3)</PresentationFormat>
  <Paragraphs>1761</Paragraphs>
  <Slides>268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268</vt:i4>
      </vt:variant>
    </vt:vector>
  </HeadingPairs>
  <TitlesOfParts>
    <vt:vector size="290" baseType="lpstr">
      <vt:lpstr>Arial</vt:lpstr>
      <vt:lpstr>Tahoma</vt:lpstr>
      <vt:lpstr>Wingdings</vt:lpstr>
      <vt:lpstr>Verdana</vt:lpstr>
      <vt:lpstr>Times New Roman</vt:lpstr>
      <vt:lpstr>Garamond</vt:lpstr>
      <vt:lpstr>Arial Black</vt:lpstr>
      <vt:lpstr>IPT.Yagut</vt:lpstr>
      <vt:lpstr>Ocean</vt:lpstr>
      <vt:lpstr>Textured</vt:lpstr>
      <vt:lpstr>Compass</vt:lpstr>
      <vt:lpstr>Slit</vt:lpstr>
      <vt:lpstr>Curtain Call</vt:lpstr>
      <vt:lpstr>Digital Dots</vt:lpstr>
      <vt:lpstr>Globe</vt:lpstr>
      <vt:lpstr>Stream</vt:lpstr>
      <vt:lpstr>1_Textured</vt:lpstr>
      <vt:lpstr>Mountain Top</vt:lpstr>
      <vt:lpstr>Fading Grid</vt:lpstr>
      <vt:lpstr>Balance</vt:lpstr>
      <vt:lpstr>Glass Layers</vt:lpstr>
      <vt:lpstr>Maple</vt:lpstr>
      <vt:lpstr>اصول و مبانی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اصول مدیریت آموزشی</vt:lpstr>
      <vt:lpstr>PowerPoint Presentation</vt:lpstr>
    </vt:vector>
  </TitlesOfParts>
  <Company>At 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Amin</dc:creator>
  <cp:lastModifiedBy>Saman</cp:lastModifiedBy>
  <cp:revision>243</cp:revision>
  <dcterms:created xsi:type="dcterms:W3CDTF">2006-07-17T18:46:42Z</dcterms:created>
  <dcterms:modified xsi:type="dcterms:W3CDTF">2017-06-13T07:01:07Z</dcterms:modified>
</cp:coreProperties>
</file>