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2" r:id="rId18"/>
    <p:sldId id="273" r:id="rId19"/>
    <p:sldId id="280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5" autoAdjust="0"/>
    <p:restoredTop sz="94700" autoAdjust="0"/>
  </p:normalViewPr>
  <p:slideViewPr>
    <p:cSldViewPr>
      <p:cViewPr varScale="1">
        <p:scale>
          <a:sx n="62" d="100"/>
          <a:sy n="62" d="100"/>
        </p:scale>
        <p:origin x="126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9B91D-3582-4679-8314-C139D8986935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260E-1C8C-42A8-9702-DD44F749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5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98FCA-9A89-4046-A4A0-88DAC3330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398F531-773B-44F0-A946-0325D6F87391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1B144D3-E4A4-4ACA-9EF9-1CEDE52702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1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must have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words for the TOEFL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6400800" cy="3733800"/>
          </a:xfrm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Unit 5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Time Efficiency</a:t>
            </a: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Zahra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Masoumpanah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PhD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TEFL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April, 2020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943600"/>
            <a:ext cx="800100" cy="80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2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2"/>
    </mc:Choice>
    <mc:Fallback xmlns="">
      <p:transition spd="slow" advTm="2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number of contaminants in the water was infinitesimal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(خیلی کم)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so the water was safe to drink.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This is an infinitesimal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(کوچک)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risk.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speech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Infinitesimally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بسیار کوچک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This virus is infinitesimally small.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Infinitesimal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)tiny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خیلی کم، ریز،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کوچک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980" y="6172199"/>
            <a:ext cx="630619" cy="6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219200"/>
            <a:ext cx="8763000" cy="5410200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coach helps each athlete maximize his or her potential.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purpose of restructuring is to maximize the opportunities for global market.</a:t>
            </a:r>
          </a:p>
          <a:p>
            <a:pPr marL="109728" indent="0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speech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Maximization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به حداکثر رساندن، افزایش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Short term profit maximization doesn't necessarily increase shareholder value.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Maximum 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حداکثر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، بیشترین، ماکزیمم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What is the absolute maximum you can afford to pay?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job will require you to use all your skills to the maximum.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Maximum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حداکثر، بیشترین، ماکزیمم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This offence carries a maximum prison sentence of ten years.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For maximum effect, do the exercise every day.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Maximize (v)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به حداکثر رساندن، افزایش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دادن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610600" y="6400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potential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پتانسیل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purpose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هدف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restructuring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تغییر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ساختاری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necessarily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ضرورتا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الزاما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shareholder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سهامدار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absolute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مطلق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کامل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require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ملزم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 ، مجبور 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offence 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n)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تخلف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جرم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prison sentence(n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حکم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زندانی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exercise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ورزش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3152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867400"/>
          </a:xfrm>
        </p:spPr>
        <p:txBody>
          <a:bodyPr>
            <a:noAutofit/>
          </a:bodyPr>
          <a:lstStyle/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road and the canal are parallel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(موازی)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to each other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speech</a:t>
            </a:r>
            <a:endParaRPr lang="en-US" sz="21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Parallel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                         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100" b="1" dirty="0">
                <a:latin typeface="Times New Roman" pitchFamily="18" charset="0"/>
                <a:cs typeface="Times New Roman" pitchFamily="18" charset="0"/>
              </a:rPr>
              <a:t>طور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موازی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 street where I live runs parallel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(موازی)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to the main road through town.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 grammar class runs parallel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(موازی، همزمان)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to the literature class. 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 plane flew parallel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(موازی)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to the coast.</a:t>
            </a:r>
          </a:p>
          <a:p>
            <a:pPr marL="109728" indent="0">
              <a:buNone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Parallel (n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                       </a:t>
            </a:r>
            <a:r>
              <a:rPr lang="fa-IR" sz="2100" b="1" dirty="0">
                <a:latin typeface="Times New Roman" pitchFamily="18" charset="0"/>
                <a:cs typeface="Times New Roman" pitchFamily="18" charset="0"/>
              </a:rPr>
              <a:t>، شباهت، نظیر، معادل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These ideas have parallels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(معادل)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in Freud’s thought too.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This is an achievement without parallel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(نظیر، همانند)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in modern times.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There are interesting parallels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(شباهت)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between the 1960s and the late 1990s.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It is possible to </a:t>
            </a:r>
            <a:r>
              <a:rPr lang="en-US" sz="2100" b="1" i="1" dirty="0">
                <a:latin typeface="Times New Roman" pitchFamily="18" charset="0"/>
                <a:cs typeface="Times New Roman" pitchFamily="18" charset="0"/>
              </a:rPr>
              <a:t>draw a parallel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(شباهت)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between their experience and ours.</a:t>
            </a:r>
          </a:p>
          <a:p>
            <a:pPr marL="109728" indent="0">
              <a:buNone/>
            </a:pP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Parallel (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v)                                                               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شبیه </a:t>
            </a:r>
            <a:r>
              <a:rPr lang="fa-IR" sz="2100" b="1" dirty="0">
                <a:latin typeface="Times New Roman" pitchFamily="18" charset="0"/>
                <a:cs typeface="Times New Roman" pitchFamily="18" charset="0"/>
              </a:rPr>
              <a:t>بودن، برابر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بودن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Their legal system parallels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(شبیه بودن)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our own.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The rise in unemployment is paralleled </a:t>
            </a:r>
            <a:r>
              <a:rPr lang="fa-IR" sz="2100" i="1" dirty="0">
                <a:latin typeface="Times New Roman" pitchFamily="18" charset="0"/>
                <a:cs typeface="Times New Roman" pitchFamily="18" charset="0"/>
              </a:rPr>
              <a:t>(برابر بودن)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by an increase in petty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crimes.</a:t>
            </a:r>
          </a:p>
          <a:p>
            <a:pPr marL="109728" indent="0">
              <a:buNone/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Parallelism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n)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شباهت</a:t>
            </a:r>
            <a:r>
              <a:rPr lang="fa-IR" sz="2100" b="1" dirty="0"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fa-IR" sz="2100" b="1" dirty="0" smtClean="0">
                <a:latin typeface="Times New Roman" pitchFamily="18" charset="0"/>
                <a:cs typeface="Times New Roman" pitchFamily="18" charset="0"/>
              </a:rPr>
              <a:t>تشابه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 think he exaggerates the parallelism between the two cases.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Parallel(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موازی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60960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achievement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دستاورد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موفقیت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draw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parallel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مقایسه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legal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system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سیستم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حقوقی/نظام حقوقی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unemployment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بیکاری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petty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جزیی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کم اهمیت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crime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جرم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exaggerate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اغراق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page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077200" y="5562600"/>
            <a:ext cx="5737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533400"/>
            <a:ext cx="8534400" cy="60960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average employee spends a large proportion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(قسمت، بخش)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each workday answering emails.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Water covers a large proportion of the earth’s surface.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Loam is a soil with roughly equal proportions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(اندازه)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clay, sand and silt.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 higher proportion of Americans go on to higher education than is the case in Britain.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proportion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(نسبت)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men to women has changed dramatically over the years.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room is very long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in proportion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(به نسبت/ به تناسب)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to its width.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head is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out of proportion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(نامتناسب)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body.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س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رش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به تنش نمی 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آید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Proportion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بخش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، قسمت، نسبت( جمع)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اندازه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307548" y="5867400"/>
            <a:ext cx="808038" cy="8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>
            <a:normAutofit fontScale="70000" lnSpcReduction="20000"/>
          </a:bodyPr>
          <a:lstStyle/>
          <a:p>
            <a:pPr marL="109728" indent="0">
              <a:lnSpc>
                <a:spcPct val="16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of speech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Proportionate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proportional                                 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متناسب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Increasing cost resulted in proportionate increase in prices.</a:t>
            </a:r>
          </a:p>
          <a:p>
            <a:pPr>
              <a:lnSpc>
                <a:spcPct val="16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 number of accidents is proportionate to the volume of traffic.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Proportionately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800" b="1" dirty="0" smtClean="0">
                <a:latin typeface="Times New Roman" pitchFamily="18" charset="0"/>
                <a:cs typeface="Times New Roman" pitchFamily="18" charset="0"/>
              </a:rPr>
              <a:t>،به 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نسبت، </a:t>
            </a:r>
            <a:r>
              <a:rPr lang="fa-IR" sz="2800" b="1" dirty="0" smtClean="0">
                <a:latin typeface="Times New Roman" pitchFamily="18" charset="0"/>
                <a:cs typeface="Times New Roman" pitchFamily="18" charset="0"/>
              </a:rPr>
              <a:t>نسبتا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800" b="1" dirty="0" smtClean="0">
                <a:latin typeface="Times New Roman" pitchFamily="18" charset="0"/>
                <a:cs typeface="Times New Roman" pitchFamily="18" charset="0"/>
              </a:rPr>
              <a:t>متناسبا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، به همان نسبت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Prices have risen but wages have not risen proportionately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(به همان نسبت)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Families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with children spend proportionally less per person that families without children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60000"/>
              </a:lnSpc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Proportional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                                                         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متناسب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Salary is proportional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(متناسب)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to years of experience.</a:t>
            </a:r>
          </a:p>
          <a:p>
            <a:pPr>
              <a:lnSpc>
                <a:spcPct val="16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 number of teachers are proportional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(متناسب)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to the number of students in our school</a:t>
            </a:r>
            <a:r>
              <a:rPr lang="fa-IR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60000"/>
              </a:lnSpc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153400" y="578345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loam 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n)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خاک بر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گ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soil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خاک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roughly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تقریبا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clay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          خاک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رس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silt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گل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و لای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dramatically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صورت چشمگیر/زیاد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width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عرض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salary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حقوق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wage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دستمزد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volume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حجم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person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هر شخص/نفر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63246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95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Postal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(نرخ)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in Japan are among the highest in the world.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Some grasses grow at the rate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(سرعت)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one inch per day.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At the rate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(سرعت)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you work, you will never finish.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birth rate/death is falling.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Local businesses are closing at a/the rate of three a year.</a:t>
            </a:r>
          </a:p>
          <a:p>
            <a:pPr marL="109728" indent="0" algn="r" rtl="1">
              <a:lnSpc>
                <a:spcPct val="150000"/>
              </a:lnSpc>
              <a:buNone/>
            </a:pP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هر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سال، سه تا از کسب و کارهای محلی 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بسته/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ورشکسته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می شوند. 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annual divorce/ crime rate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(نرخ)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is high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563562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Rate(n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سرعت،نرخ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6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fontScale="70000" lnSpcReduction="20000"/>
          </a:bodyPr>
          <a:lstStyle/>
          <a:p>
            <a:pPr marL="109728" indent="0">
              <a:lnSpc>
                <a:spcPct val="17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of speech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170000"/>
              </a:lnSpc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Rate (v)                                          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ارزیابی کردن، تعیین کردن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 university is highly rated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 ارزیابی کردن)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for its research.</a:t>
            </a: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They rated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(قلمداد کردن)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him highly as a colleague.</a:t>
            </a: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Voters continue to rate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(تعیین کردن)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education high on their list of priorities.</a:t>
            </a: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They rated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(ارزیابی کردن، قلمداد کردن)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their teacher as the best one.</a:t>
            </a: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 schools are rated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(ارزیابی کردن)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according to exam results.</a:t>
            </a:r>
          </a:p>
          <a:p>
            <a:pPr marL="109728" indent="0">
              <a:lnSpc>
                <a:spcPct val="170000"/>
              </a:lnSpc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Rating (n) </a:t>
            </a:r>
            <a:r>
              <a:rPr lang="fa-IR" sz="2800" b="1" dirty="0">
                <a:latin typeface="Times New Roman" pitchFamily="18" charset="0"/>
                <a:cs typeface="Times New Roman" pitchFamily="18" charset="0"/>
              </a:rPr>
              <a:t>میزان محبوبت، جایگاه،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 poll gave a popular approval rating 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(محبوبیت)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for 39% for the President.</a:t>
            </a:r>
          </a:p>
          <a:p>
            <a:pPr>
              <a:lnSpc>
                <a:spcPct val="170000"/>
              </a:lnSpc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Education has been given a high priority rating</a:t>
            </a:r>
            <a:r>
              <a:rPr lang="fa-IR" sz="2800" i="1" dirty="0">
                <a:latin typeface="Times New Roman" pitchFamily="18" charset="0"/>
                <a:cs typeface="Times New Roman" pitchFamily="18" charset="0"/>
              </a:rPr>
              <a:t>(جایگاه)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by the new administration.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8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6388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Travelers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are advised to adjust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(تنظیم کردن)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their watches before arriving in the new time zone.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Watch out for sharp bends and adjust</a:t>
            </a:r>
            <a:r>
              <a:rPr lang="ar-SA" sz="2400" i="1" dirty="0">
                <a:latin typeface="Times New Roman" pitchFamily="18" charset="0"/>
                <a:cs typeface="Times New Roman" pitchFamily="18" charset="0"/>
              </a:rPr>
              <a:t>(تنظیم کردن)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your speed accordingly</a:t>
            </a:r>
            <a:r>
              <a:rPr lang="ar-SA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After a while, my eyes adjusted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(سازگار شدن)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to the dark.</a:t>
            </a:r>
          </a:p>
          <a:p>
            <a:pPr marL="109728" indent="0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Adjustment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   تغییر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جزیی در چیزی، تغییر در رفتار و طرز فکر کسی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 have made a few adjustments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(تغییر)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to the design.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She went through a period of emotional adjustment after her marriage broke up.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Adjustable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قابل تنظیم، سازش پذیر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height of the bicycle seat is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adjustable 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قابل تنظیم)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Adjust 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v)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           تنظیم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کردن، سازگار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کردن/شدن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422036" y="6172199"/>
            <a:ext cx="493363" cy="4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annual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سالانه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divorce(n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طلاق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research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تحقیق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و پژوهش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colleague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همکار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voter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رای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دهنده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results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نتایج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president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رییس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جمهور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priority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الویت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poll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نظر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سنجی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education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تعلیم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و تربیت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administration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مدیریت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according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بر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طبق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7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Volunteers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have been asked to sequence the files and organize the boxes.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human genome has now been sequenced.</a:t>
            </a:r>
          </a:p>
          <a:p>
            <a:pPr marL="109728" indent="0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speech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Sequence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سلسه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، توالی، ترتیب، (فیلم) سکانس، صحنه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described the sequence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(سلسله، توالی)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events leading up to the robbery.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Number the pages in sequence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(ترتیب)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because they are out of sequence.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 love a sequence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(سکانس، صحنه)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in the middle of the  movie.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Sequential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متوالی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، پشت سر هم، پیاپی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organization of chapters of the book are sequential.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Sequentially(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طور متوالی، پی در پی، زنجیره وار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are stored sequentially on a computer.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Sequence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به ترتیب پشت سر هم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گذاشتن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2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volunteer(n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داوطلب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file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پرونده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organize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سازماندهی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genome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ژنوم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human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انسان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describe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توصیف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middle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وسط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store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ذخیره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611" y="6007291"/>
            <a:ext cx="639761" cy="6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valuation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ارزش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گذاری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obsess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ذهن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خود را مشغول 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regardless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صرف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نظر از، بدون توجه به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common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goal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هدف مشترک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effectively(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طور موثر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efficiency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کارایی،کار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آمدی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multitask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چند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کار را با هم انجام دادن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Multitasking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عملکرد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چند کاره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execute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اجرا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rather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than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جای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priority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الویت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thereby        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بدین وسیله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Reading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049963"/>
          </a:xfrm>
        </p:spPr>
        <p:txBody>
          <a:bodyPr>
            <a:no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as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 all know, money. Such valuation of time leads people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extreme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efforts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maximize their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use of time. Some people obsess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over knowing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exact time. They buy clocks and watches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that automatically adjust themselves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over the Internet or by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radio waves. These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measurements allow them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infinitesimal accuracy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dealing with time. Regardless of how one tracks time,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most people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share a common goal: They want to use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time effectively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Since about 1982, this efficiency has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increased exponentially each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year, thanks to computers and their ability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multitask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In multitasking, a computer executes several different tasks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parallel. Rather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than being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set arbitrarily, each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task is given a priority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computer’s operating system, and time is spent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proportion to the priority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the task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computer executes different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sequences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tasks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 different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clock cycles, thereby increasing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rate of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output from a process.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709"/>
            <a:ext cx="9144000" cy="58189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Read the passage to review the vocabulary you have learned. </a:t>
            </a:r>
          </a:p>
        </p:txBody>
      </p:sp>
    </p:spTree>
    <p:extLst>
      <p:ext uri="{BB962C8B-B14F-4D97-AF65-F5344CB8AC3E}">
        <p14:creationId xmlns:p14="http://schemas.microsoft.com/office/powerpoint/2010/main" val="17820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Time zone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منطقه جغرافیایی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fa-I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sharp bends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  پیچ تند     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advise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نصیحت 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dark           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تاریکی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went through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تجربه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کردن، رنج بردن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motional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عاطفی، احساسی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broke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up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به هم خوردن، جدا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شدن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seat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صندلی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height                 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ارتفاع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420" y="6324600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decision to build a school in Blackberry Township was arbitrary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(دیمی و بدون حساب و کتاب)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without any thought to future housing pattern.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arbitrary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(خود سرانه و استبدادی)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powers of officials are detrimental to their future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9728" indent="0">
              <a:buNone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of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Arbitrarily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مستبدانه، به صورت دیمی و بدون حساب و کتاب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leaders of the group were chosen arbitrarily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 به صورت دیمی و بدون حساب و کتاب)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Arbitrate (v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حکمیت کردن، داوری/میانجی گری کردن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 committee was created to arbitrate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 داوری/میانجیگری کردن، حکمیت کردن)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between management and the union.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Arbitration (n)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حکمیت، میانجیگری،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داوری       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Both sides in the dispute have agreed to go to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arbitration 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داوری، حکمیت)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Arbitrator (n)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حاکم،داور                                    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Where no agreement can be reached, the matter will be referred to an arbitrator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Arbitrary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دیمی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و بدون حساب و کتاب، دلبخواهی، خود سرانه و استبدادی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077200" y="6088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Blackberry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Township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شهرستان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بلک بری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housing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خانه سازی، خانه، تهیه جا                  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officials(n)   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مسئولین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detrimental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مضر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union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اتحادیه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dispute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مشاجره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refer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     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ارجاع دادن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209" y="6070981"/>
            <a:ext cx="469710" cy="4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4102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fraction ½, the number 1 is the numerator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(صورت)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and the number 2 is the denominator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(م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خ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رج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Denominate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(v)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تعیین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کردن                  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We denominate prices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(تعیین کردن)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in Iranian currency.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loan was denominated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(تعیین کردن)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in US dollars.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These payments are denominate as “fees” rather than “salary”.  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Denomination 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(وزن، پول) واحد (مذهب) فرقه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Coins and banknotes of various denominations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 واحد پول)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are available for people.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Christians of all denominations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(فرقه)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attended the ceremony.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Denominational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فرقه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ای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Denominator (n)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مخرج کسر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Numerator (n)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صورت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کسر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8125" y="6096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fraction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کسر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currency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واحد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پول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Christian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مسیحی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attend 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حاضر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شدن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ceremony (n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مراسم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702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Turkey, the value of the lira has decreased exponentially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(به صورت تصاعدی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  in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last several decades.</a:t>
            </a:r>
          </a:p>
          <a:p>
            <a:pPr marL="109728" indent="0">
              <a:buNone/>
            </a:pPr>
            <a:endParaRPr lang="en-US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Parts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speech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Exponential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تصاعدی،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فزاینده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، (ریاضی) نمایی ، توانی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We have exponential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(تصاعدی)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growth in the number of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19 cases.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</a:rPr>
              <a:t>4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is an exponential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a-IR" sz="2400" i="1" dirty="0" smtClean="0">
                <a:latin typeface="Times New Roman" pitchFamily="18" charset="0"/>
                <a:cs typeface="Times New Roman" pitchFamily="18" charset="0"/>
              </a:rPr>
              <a:t>نمایی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، توانی)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expression.</a:t>
            </a:r>
          </a:p>
          <a:p>
            <a:pPr marL="109728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Exponent (n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               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      استاد </a:t>
            </a:r>
            <a:r>
              <a:rPr lang="fa-IR" sz="2400" b="1" dirty="0">
                <a:latin typeface="Times New Roman" pitchFamily="18" charset="0"/>
                <a:cs typeface="Times New Roman" pitchFamily="18" charset="0"/>
              </a:rPr>
              <a:t>و متخصص یک مهارت، حامی، </a:t>
            </a:r>
            <a:r>
              <a:rPr lang="fa-IR" sz="2400" b="1" dirty="0" smtClean="0">
                <a:latin typeface="Times New Roman" pitchFamily="18" charset="0"/>
                <a:cs typeface="Times New Roman" pitchFamily="18" charset="0"/>
              </a:rPr>
              <a:t>طرفدار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is an exponent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(حامی، طرفدار)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of Darwin’s theory of evolution.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was a leading exponent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(حامی، طرفدار)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of free trade during his political career.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contains the exponent </a:t>
            </a:r>
            <a:r>
              <a:rPr lang="fa-IR" sz="2400" i="1" dirty="0">
                <a:latin typeface="Times New Roman" pitchFamily="18" charset="0"/>
                <a:cs typeface="Times New Roman" pitchFamily="18" charset="0"/>
              </a:rPr>
              <a:t>(توان)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“3” indicating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4×4×4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Exponentially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adv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به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صورت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تصاعدی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638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theory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evolution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تئوری </a:t>
            </a:r>
            <a:r>
              <a:rPr lang="fa-IR" sz="2400" dirty="0">
                <a:latin typeface="Times New Roman" pitchFamily="18" charset="0"/>
                <a:cs typeface="Times New Roman" pitchFamily="18" charset="0"/>
              </a:rPr>
              <a:t>تکامل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leading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مهم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indicate(v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                             </a:t>
            </a:r>
            <a:r>
              <a:rPr lang="fa-IR" sz="2400" dirty="0" smtClean="0">
                <a:latin typeface="Times New Roman" pitchFamily="18" charset="0"/>
                <a:cs typeface="Times New Roman" pitchFamily="18" charset="0"/>
              </a:rPr>
              <a:t>نشان دادن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Words for the previous page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698" y="6070981"/>
            <a:ext cx="558419" cy="5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C48F7BE-7B5C-4DA2-9990-F67F34BC6CFC}"/>
  <p:tag name="GENSWF_ADVANCE_TIME" val="21.402"/>
  <p:tag name="ISPRING_CUSTOM_TIMING_US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636</TotalTime>
  <Words>2167</Words>
  <Application>Microsoft Office PowerPoint</Application>
  <PresentationFormat>On-screen Show (4:3)</PresentationFormat>
  <Paragraphs>239</Paragraphs>
  <Slides>24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400 must have words for the TOEFL</vt:lpstr>
      <vt:lpstr>Adjust (v)                                                 تنظیم کردن، سازگار کردن/شدن   </vt:lpstr>
      <vt:lpstr>Words for the previous page</vt:lpstr>
      <vt:lpstr>Arbitrary (adj)       دیمی و بدون حساب و کتاب، دلبخواهی، خود سرانه و استبدادی </vt:lpstr>
      <vt:lpstr>Words for the previous page</vt:lpstr>
      <vt:lpstr>Denominator (n)مخرج کسر Numerator (n)صورت کسر</vt:lpstr>
      <vt:lpstr>Words for the previous page</vt:lpstr>
      <vt:lpstr>Exponentially (adv)                                             به صورت تصاعدی         </vt:lpstr>
      <vt:lpstr>Words for the previous page </vt:lpstr>
      <vt:lpstr>Infinitesimal (adj)tinyخیلی کم، ریز، کوچک                         </vt:lpstr>
      <vt:lpstr>Maximize (v)به حداکثر رساندن، افزایش دادن                                       </vt:lpstr>
      <vt:lpstr>Words for the previous page</vt:lpstr>
      <vt:lpstr>Parallel(adj)                                                                      موازی</vt:lpstr>
      <vt:lpstr>Words for the previous page </vt:lpstr>
      <vt:lpstr>Proportion (n)                                      بخش، قسمت، نسبت( جمع) اندازه</vt:lpstr>
      <vt:lpstr>PowerPoint Presentation</vt:lpstr>
      <vt:lpstr>Words for the previous page</vt:lpstr>
      <vt:lpstr>Rate(n)                                          سرعت،نرخ          </vt:lpstr>
      <vt:lpstr>PowerPoint Presentation</vt:lpstr>
      <vt:lpstr>Words for the previous page</vt:lpstr>
      <vt:lpstr>Sequence (v)                                   به ترتیب پشت سر هم گذاشتن</vt:lpstr>
      <vt:lpstr>Words for the previous page</vt:lpstr>
      <vt:lpstr>Words for Reading</vt:lpstr>
      <vt:lpstr>Read the passage to review the vocabulary you have learned. </vt:lpstr>
    </vt:vector>
  </TitlesOfParts>
  <Company>Signal Rayaneh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400 must have words for the TOEFL</dc:title>
  <dc:creator>Signal</dc:creator>
  <cp:lastModifiedBy>s s</cp:lastModifiedBy>
  <cp:revision>40</cp:revision>
  <dcterms:created xsi:type="dcterms:W3CDTF">2020-04-11T20:43:06Z</dcterms:created>
  <dcterms:modified xsi:type="dcterms:W3CDTF">2020-04-13T11:35:51Z</dcterms:modified>
</cp:coreProperties>
</file>